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20" r:id="rId7"/>
    <p:sldMasterId id="2147483728" r:id="rId8"/>
    <p:sldMasterId id="2147483742" r:id="rId9"/>
    <p:sldMasterId id="2147483749" r:id="rId10"/>
  </p:sldMasterIdLst>
  <p:notesMasterIdLst>
    <p:notesMasterId r:id="rId44"/>
  </p:notesMasterIdLst>
  <p:sldIdLst>
    <p:sldId id="287" r:id="rId11"/>
    <p:sldId id="2147482622" r:id="rId12"/>
    <p:sldId id="2147482606" r:id="rId13"/>
    <p:sldId id="2147482593" r:id="rId14"/>
    <p:sldId id="562" r:id="rId15"/>
    <p:sldId id="2147482638" r:id="rId16"/>
    <p:sldId id="2147482598" r:id="rId17"/>
    <p:sldId id="2147482636" r:id="rId18"/>
    <p:sldId id="377" r:id="rId19"/>
    <p:sldId id="561" r:id="rId20"/>
    <p:sldId id="560" r:id="rId21"/>
    <p:sldId id="257" r:id="rId22"/>
    <p:sldId id="290" r:id="rId23"/>
    <p:sldId id="301" r:id="rId24"/>
    <p:sldId id="288" r:id="rId25"/>
    <p:sldId id="312" r:id="rId26"/>
    <p:sldId id="291" r:id="rId27"/>
    <p:sldId id="2147482637" r:id="rId28"/>
    <p:sldId id="271" r:id="rId29"/>
    <p:sldId id="263" r:id="rId30"/>
    <p:sldId id="282" r:id="rId31"/>
    <p:sldId id="292" r:id="rId32"/>
    <p:sldId id="313" r:id="rId33"/>
    <p:sldId id="294" r:id="rId34"/>
    <p:sldId id="2147482621" r:id="rId35"/>
    <p:sldId id="2147482602" r:id="rId36"/>
    <p:sldId id="2147482589" r:id="rId37"/>
    <p:sldId id="2147482632" r:id="rId38"/>
    <p:sldId id="2147482626" r:id="rId39"/>
    <p:sldId id="2147482603" r:id="rId40"/>
    <p:sldId id="509" r:id="rId41"/>
    <p:sldId id="2145708960" r:id="rId42"/>
    <p:sldId id="46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F2044"/>
    <a:srgbClr val="A00C30"/>
    <a:srgbClr val="00698C"/>
    <a:srgbClr val="FFB71B"/>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C2D59-9EC0-CF76-C33A-A711FFC23661}" v="20" dt="2026-03-12T18:08:12.397"/>
    <p1510:client id="{95BEB065-A67A-4497-BCB0-9F96D0948717}" v="439" dt="2026-03-12T18:21:05.63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6" Type="http://schemas.openxmlformats.org/officeDocument/2006/relationships/slideMaster" Target="slideMasters/slideMaster2.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BAA7E-4263-4012-BA85-8B58305853A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EF5C238-3572-44BC-B9DF-10331BB509A0}">
      <dgm:prSet phldrT="[Text]" custT="1"/>
      <dgm:spPr/>
      <dgm:t>
        <a:bodyPr/>
        <a:lstStyle/>
        <a:p>
          <a:r>
            <a:rPr lang="en-US" sz="2000" dirty="0"/>
            <a:t>May 6</a:t>
          </a:r>
        </a:p>
      </dgm:t>
    </dgm:pt>
    <dgm:pt modelId="{FF3E12D5-E7D5-421F-8E58-2E5174235368}" type="parTrans" cxnId="{E83C8D46-FD4D-4DF6-BF9F-B27B90BD468F}">
      <dgm:prSet/>
      <dgm:spPr/>
      <dgm:t>
        <a:bodyPr/>
        <a:lstStyle/>
        <a:p>
          <a:endParaRPr lang="en-US"/>
        </a:p>
      </dgm:t>
    </dgm:pt>
    <dgm:pt modelId="{17B45E23-34B1-4FBD-A391-58BDCF759224}" type="sibTrans" cxnId="{E83C8D46-FD4D-4DF6-BF9F-B27B90BD468F}">
      <dgm:prSet/>
      <dgm:spPr/>
      <dgm:t>
        <a:bodyPr/>
        <a:lstStyle/>
        <a:p>
          <a:endParaRPr lang="en-US"/>
        </a:p>
      </dgm:t>
    </dgm:pt>
    <dgm:pt modelId="{98DD34E0-C381-4DEB-A675-26398D78C6CA}">
      <dgm:prSet phldrT="[Text]" custT="1"/>
      <dgm:spPr/>
      <dgm:t>
        <a:bodyPr/>
        <a:lstStyle/>
        <a:p>
          <a:r>
            <a:rPr lang="en-US" sz="2000" dirty="0"/>
            <a:t>2:30 PM – 3:30 PM | Walkthrough for Doctoral and Master’s Commencement</a:t>
          </a:r>
          <a:br>
            <a:rPr lang="en-US" sz="2000" dirty="0"/>
          </a:br>
          <a:endParaRPr lang="en-US" sz="2000" dirty="0"/>
        </a:p>
      </dgm:t>
    </dgm:pt>
    <dgm:pt modelId="{38168CC6-6BE4-4224-AD20-17038073474E}" type="parTrans" cxnId="{A0BFE1B9-EC7D-4C5B-A564-B9845BD713EA}">
      <dgm:prSet/>
      <dgm:spPr/>
      <dgm:t>
        <a:bodyPr/>
        <a:lstStyle/>
        <a:p>
          <a:endParaRPr lang="en-US"/>
        </a:p>
      </dgm:t>
    </dgm:pt>
    <dgm:pt modelId="{24CB1DC1-33FC-4603-A643-B583D0616068}" type="sibTrans" cxnId="{A0BFE1B9-EC7D-4C5B-A564-B9845BD713EA}">
      <dgm:prSet/>
      <dgm:spPr/>
      <dgm:t>
        <a:bodyPr/>
        <a:lstStyle/>
        <a:p>
          <a:endParaRPr lang="en-US"/>
        </a:p>
      </dgm:t>
    </dgm:pt>
    <dgm:pt modelId="{CDAF1015-B3F7-4D60-85AA-DA0D5AADE87F}">
      <dgm:prSet phldrT="[Text]" custT="1"/>
      <dgm:spPr/>
      <dgm:t>
        <a:bodyPr/>
        <a:lstStyle/>
        <a:p>
          <a:r>
            <a:rPr lang="en-US" sz="2000"/>
            <a:t>May 7</a:t>
          </a:r>
          <a:endParaRPr lang="en-US" sz="2000" dirty="0"/>
        </a:p>
      </dgm:t>
    </dgm:pt>
    <dgm:pt modelId="{54776539-7983-4CC5-B14C-5697B5CD8416}" type="parTrans" cxnId="{D3517FC7-5941-43A8-97BE-86406B1E02BF}">
      <dgm:prSet/>
      <dgm:spPr/>
      <dgm:t>
        <a:bodyPr/>
        <a:lstStyle/>
        <a:p>
          <a:endParaRPr lang="en-US"/>
        </a:p>
      </dgm:t>
    </dgm:pt>
    <dgm:pt modelId="{82F9B102-0F0E-4688-B2CA-EF5C5101AC59}" type="sibTrans" cxnId="{D3517FC7-5941-43A8-97BE-86406B1E02BF}">
      <dgm:prSet/>
      <dgm:spPr/>
      <dgm:t>
        <a:bodyPr/>
        <a:lstStyle/>
        <a:p>
          <a:endParaRPr lang="en-US"/>
        </a:p>
      </dgm:t>
    </dgm:pt>
    <dgm:pt modelId="{8FC4104D-194E-4132-88B9-584A5D6DB207}">
      <dgm:prSet phldrT="[Text]" custT="1"/>
      <dgm:spPr/>
      <dgm:t>
        <a:bodyPr/>
        <a:lstStyle/>
        <a:p>
          <a:r>
            <a:rPr lang="en-US" sz="2000" dirty="0"/>
            <a:t>May 8</a:t>
          </a:r>
        </a:p>
      </dgm:t>
    </dgm:pt>
    <dgm:pt modelId="{20D5689D-67AB-4165-9BE8-DB3352CC3E23}" type="parTrans" cxnId="{C5FFE8C8-B428-4033-BEC3-E0B82A24D04C}">
      <dgm:prSet/>
      <dgm:spPr/>
      <dgm:t>
        <a:bodyPr/>
        <a:lstStyle/>
        <a:p>
          <a:endParaRPr lang="en-US"/>
        </a:p>
      </dgm:t>
    </dgm:pt>
    <dgm:pt modelId="{6A0AA551-AFD0-4A41-AF20-66857801D85C}" type="sibTrans" cxnId="{C5FFE8C8-B428-4033-BEC3-E0B82A24D04C}">
      <dgm:prSet/>
      <dgm:spPr/>
      <dgm:t>
        <a:bodyPr/>
        <a:lstStyle/>
        <a:p>
          <a:endParaRPr lang="en-US"/>
        </a:p>
      </dgm:t>
    </dgm:pt>
    <dgm:pt modelId="{4AFD3132-2D1C-45EE-A967-04355CD633E6}">
      <dgm:prSet custT="1"/>
      <dgm:spPr/>
      <dgm:t>
        <a:bodyPr/>
        <a:lstStyle/>
        <a:p>
          <a:r>
            <a:rPr lang="en-US" sz="2000" dirty="0"/>
            <a:t>Meet at The Terrace</a:t>
          </a:r>
        </a:p>
      </dgm:t>
    </dgm:pt>
    <dgm:pt modelId="{EE648F14-6A61-4E71-B1A8-F17836343E42}" type="parTrans" cxnId="{574EAAB7-7F63-438F-86E7-9C0FF4E6A8B7}">
      <dgm:prSet/>
      <dgm:spPr/>
      <dgm:t>
        <a:bodyPr/>
        <a:lstStyle/>
        <a:p>
          <a:endParaRPr lang="en-US"/>
        </a:p>
      </dgm:t>
    </dgm:pt>
    <dgm:pt modelId="{72C8FAC2-DFDD-4B50-82EA-679F35824C88}" type="sibTrans" cxnId="{574EAAB7-7F63-438F-86E7-9C0FF4E6A8B7}">
      <dgm:prSet/>
      <dgm:spPr/>
      <dgm:t>
        <a:bodyPr/>
        <a:lstStyle/>
        <a:p>
          <a:endParaRPr lang="en-US"/>
        </a:p>
      </dgm:t>
    </dgm:pt>
    <dgm:pt modelId="{D2A17BC5-693E-41B0-915A-6A7AFD4A1EC0}">
      <dgm:prSet custT="1"/>
      <dgm:spPr/>
      <dgm:t>
        <a:bodyPr/>
        <a:lstStyle/>
        <a:p>
          <a:r>
            <a:rPr lang="en-US" sz="2000" dirty="0"/>
            <a:t>8:00 AM | Volunteers Arrive</a:t>
          </a:r>
        </a:p>
      </dgm:t>
    </dgm:pt>
    <dgm:pt modelId="{46F2F25D-F438-4CEB-B75B-B5066AF48C7D}" type="parTrans" cxnId="{B6711947-3876-428C-A92E-7EF8148AC3B9}">
      <dgm:prSet/>
      <dgm:spPr/>
      <dgm:t>
        <a:bodyPr/>
        <a:lstStyle/>
        <a:p>
          <a:endParaRPr lang="en-US"/>
        </a:p>
      </dgm:t>
    </dgm:pt>
    <dgm:pt modelId="{6B4B5ADD-3962-497A-9699-CBEFA6BFC30C}" type="sibTrans" cxnId="{B6711947-3876-428C-A92E-7EF8148AC3B9}">
      <dgm:prSet/>
      <dgm:spPr/>
      <dgm:t>
        <a:bodyPr/>
        <a:lstStyle/>
        <a:p>
          <a:endParaRPr lang="en-US"/>
        </a:p>
      </dgm:t>
    </dgm:pt>
    <dgm:pt modelId="{F462175D-DF74-4A7F-97EC-3472FFF47357}">
      <dgm:prSet custT="1"/>
      <dgm:spPr/>
      <dgm:t>
        <a:bodyPr/>
        <a:lstStyle/>
        <a:p>
          <a:r>
            <a:rPr lang="en-US" sz="2000" dirty="0"/>
            <a:t>8:30 AM | Doors Open</a:t>
          </a:r>
        </a:p>
      </dgm:t>
    </dgm:pt>
    <dgm:pt modelId="{F81B070A-E9B7-428E-AC84-C27827DA2D75}" type="parTrans" cxnId="{6E3F39C0-40ED-477F-B9F3-7D5BA035038B}">
      <dgm:prSet/>
      <dgm:spPr/>
      <dgm:t>
        <a:bodyPr/>
        <a:lstStyle/>
        <a:p>
          <a:endParaRPr lang="en-US"/>
        </a:p>
      </dgm:t>
    </dgm:pt>
    <dgm:pt modelId="{E675E8DF-40F7-44EE-A504-CB9F1337540A}" type="sibTrans" cxnId="{6E3F39C0-40ED-477F-B9F3-7D5BA035038B}">
      <dgm:prSet/>
      <dgm:spPr/>
      <dgm:t>
        <a:bodyPr/>
        <a:lstStyle/>
        <a:p>
          <a:endParaRPr lang="en-US"/>
        </a:p>
      </dgm:t>
    </dgm:pt>
    <dgm:pt modelId="{A999E204-2EEB-41FD-BAA0-3CA49C57F509}">
      <dgm:prSet custT="1"/>
      <dgm:spPr/>
      <dgm:t>
        <a:bodyPr/>
        <a:lstStyle/>
        <a:p>
          <a:r>
            <a:rPr lang="en-US" sz="2000" dirty="0"/>
            <a:t>10:00 AM | University Commencement Starts</a:t>
          </a:r>
        </a:p>
      </dgm:t>
    </dgm:pt>
    <dgm:pt modelId="{C40781F5-09B2-4A27-845C-17E2E356ADE3}" type="parTrans" cxnId="{8258B312-6CAF-4663-BF23-B913E5F5CA74}">
      <dgm:prSet/>
      <dgm:spPr/>
      <dgm:t>
        <a:bodyPr/>
        <a:lstStyle/>
        <a:p>
          <a:endParaRPr lang="en-US"/>
        </a:p>
      </dgm:t>
    </dgm:pt>
    <dgm:pt modelId="{10ED6CEB-8C23-4463-A992-9850CCF5122B}" type="sibTrans" cxnId="{8258B312-6CAF-4663-BF23-B913E5F5CA74}">
      <dgm:prSet/>
      <dgm:spPr/>
      <dgm:t>
        <a:bodyPr/>
        <a:lstStyle/>
        <a:p>
          <a:endParaRPr lang="en-US"/>
        </a:p>
      </dgm:t>
    </dgm:pt>
    <dgm:pt modelId="{0CACA9CC-7CFD-41A2-A5D6-14DB8922C333}">
      <dgm:prSet custT="1"/>
      <dgm:spPr/>
      <dgm:t>
        <a:bodyPr/>
        <a:lstStyle/>
        <a:p>
          <a:r>
            <a:rPr lang="en-US" sz="2000" dirty="0"/>
            <a:t>1:30 PM | University Commencement ends</a:t>
          </a:r>
        </a:p>
      </dgm:t>
    </dgm:pt>
    <dgm:pt modelId="{AA8F63D8-0B57-4D50-8B10-099DF6A52769}" type="parTrans" cxnId="{9A353D1D-74F7-4696-82D3-6FA6A60189A8}">
      <dgm:prSet/>
      <dgm:spPr/>
      <dgm:t>
        <a:bodyPr/>
        <a:lstStyle/>
        <a:p>
          <a:endParaRPr lang="en-US"/>
        </a:p>
      </dgm:t>
    </dgm:pt>
    <dgm:pt modelId="{EEFC711D-A6C2-41C4-ADA4-872CF5CF3649}" type="sibTrans" cxnId="{9A353D1D-74F7-4696-82D3-6FA6A60189A8}">
      <dgm:prSet/>
      <dgm:spPr/>
      <dgm:t>
        <a:bodyPr/>
        <a:lstStyle/>
        <a:p>
          <a:endParaRPr lang="en-US"/>
        </a:p>
      </dgm:t>
    </dgm:pt>
    <dgm:pt modelId="{2EF25781-415D-416F-AE1B-A878B8C86E72}">
      <dgm:prSet custT="1"/>
      <dgm:spPr/>
      <dgm:t>
        <a:bodyPr/>
        <a:lstStyle/>
        <a:p>
          <a:r>
            <a:rPr lang="en-US" sz="1800" dirty="0"/>
            <a:t>8:00 AM | Volunteers Arrive</a:t>
          </a:r>
        </a:p>
      </dgm:t>
    </dgm:pt>
    <dgm:pt modelId="{AF94B688-2C15-48BF-993D-20E53B5115D4}" type="parTrans" cxnId="{4B240FDA-A4D0-4029-A455-D38C8C65887E}">
      <dgm:prSet/>
      <dgm:spPr/>
      <dgm:t>
        <a:bodyPr/>
        <a:lstStyle/>
        <a:p>
          <a:endParaRPr lang="en-US"/>
        </a:p>
      </dgm:t>
    </dgm:pt>
    <dgm:pt modelId="{D77974DD-D22C-4671-820D-17AB77FFFBBF}" type="sibTrans" cxnId="{4B240FDA-A4D0-4029-A455-D38C8C65887E}">
      <dgm:prSet/>
      <dgm:spPr/>
      <dgm:t>
        <a:bodyPr/>
        <a:lstStyle/>
        <a:p>
          <a:endParaRPr lang="en-US"/>
        </a:p>
      </dgm:t>
    </dgm:pt>
    <dgm:pt modelId="{9D35578B-1DF1-4FCC-9190-64B8195D5C90}">
      <dgm:prSet custT="1"/>
      <dgm:spPr/>
      <dgm:t>
        <a:bodyPr/>
        <a:lstStyle/>
        <a:p>
          <a:r>
            <a:rPr lang="en-US" sz="1800" dirty="0"/>
            <a:t>8:30 AM | Doors Open</a:t>
          </a:r>
        </a:p>
      </dgm:t>
    </dgm:pt>
    <dgm:pt modelId="{C0CEF208-E4BF-4C15-81F5-03DCE325F362}" type="parTrans" cxnId="{0B3A7FEE-ED6C-4268-BAAC-020A9C648120}">
      <dgm:prSet/>
      <dgm:spPr/>
      <dgm:t>
        <a:bodyPr/>
        <a:lstStyle/>
        <a:p>
          <a:endParaRPr lang="en-US"/>
        </a:p>
      </dgm:t>
    </dgm:pt>
    <dgm:pt modelId="{40E29546-1BCE-44B6-B3F4-59F2539D9794}" type="sibTrans" cxnId="{0B3A7FEE-ED6C-4268-BAAC-020A9C648120}">
      <dgm:prSet/>
      <dgm:spPr/>
      <dgm:t>
        <a:bodyPr/>
        <a:lstStyle/>
        <a:p>
          <a:endParaRPr lang="en-US"/>
        </a:p>
      </dgm:t>
    </dgm:pt>
    <dgm:pt modelId="{C30823C0-E937-4068-B4B0-DF1EF487E0C3}">
      <dgm:prSet custT="1"/>
      <dgm:spPr/>
      <dgm:t>
        <a:bodyPr/>
        <a:lstStyle/>
        <a:p>
          <a:r>
            <a:rPr lang="en-US" sz="1800" dirty="0"/>
            <a:t>10:00 AM | Doctoral &amp; Master’s Commencement Starts</a:t>
          </a:r>
        </a:p>
      </dgm:t>
    </dgm:pt>
    <dgm:pt modelId="{8D608FF6-0A5D-4FA1-9FC5-9A5F00DECFFC}" type="parTrans" cxnId="{A2168075-37B8-4E47-BBCF-D5E8244E93FE}">
      <dgm:prSet/>
      <dgm:spPr/>
      <dgm:t>
        <a:bodyPr/>
        <a:lstStyle/>
        <a:p>
          <a:endParaRPr lang="en-US"/>
        </a:p>
      </dgm:t>
    </dgm:pt>
    <dgm:pt modelId="{74EB6EC6-E29B-4A0B-B83F-FAEBCBE42AD1}" type="sibTrans" cxnId="{A2168075-37B8-4E47-BBCF-D5E8244E93FE}">
      <dgm:prSet/>
      <dgm:spPr/>
      <dgm:t>
        <a:bodyPr/>
        <a:lstStyle/>
        <a:p>
          <a:endParaRPr lang="en-US"/>
        </a:p>
      </dgm:t>
    </dgm:pt>
    <dgm:pt modelId="{84597FC0-067F-4F0E-83AD-DB98F578239D}">
      <dgm:prSet custT="1"/>
      <dgm:spPr/>
      <dgm:t>
        <a:bodyPr/>
        <a:lstStyle/>
        <a:p>
          <a:r>
            <a:rPr lang="en-US" sz="1800" dirty="0"/>
            <a:t>12:00 PM | Doctoral &amp; Master’s Commencement ends</a:t>
          </a:r>
          <a:br>
            <a:rPr lang="en-US" sz="1800" dirty="0"/>
          </a:br>
          <a:endParaRPr lang="en-US" sz="1800" dirty="0"/>
        </a:p>
      </dgm:t>
    </dgm:pt>
    <dgm:pt modelId="{9A3740E6-C14C-49EC-B6D4-F0F8B458384A}" type="parTrans" cxnId="{385F87A8-D47D-4AE8-8D23-9B6F447A41A3}">
      <dgm:prSet/>
      <dgm:spPr/>
      <dgm:t>
        <a:bodyPr/>
        <a:lstStyle/>
        <a:p>
          <a:endParaRPr lang="en-US"/>
        </a:p>
      </dgm:t>
    </dgm:pt>
    <dgm:pt modelId="{D41DA61A-11BC-48C6-B9BD-70A490E66790}" type="sibTrans" cxnId="{385F87A8-D47D-4AE8-8D23-9B6F447A41A3}">
      <dgm:prSet/>
      <dgm:spPr/>
      <dgm:t>
        <a:bodyPr/>
        <a:lstStyle/>
        <a:p>
          <a:endParaRPr lang="en-US"/>
        </a:p>
      </dgm:t>
    </dgm:pt>
    <dgm:pt modelId="{F526D345-AEBC-422D-BF12-4BBDC7EB15E8}">
      <dgm:prSet custT="1"/>
      <dgm:spPr/>
      <dgm:t>
        <a:bodyPr/>
        <a:lstStyle/>
        <a:p>
          <a:r>
            <a:rPr lang="en-US" sz="1800" dirty="0"/>
            <a:t>2:30 PM – 3:30 PM | Walkthrough for University Commencement</a:t>
          </a:r>
          <a:br>
            <a:rPr lang="en-US" sz="1800" dirty="0"/>
          </a:br>
          <a:endParaRPr lang="en-US" sz="1800" dirty="0"/>
        </a:p>
      </dgm:t>
    </dgm:pt>
    <dgm:pt modelId="{66E03612-9F72-452D-94CA-A2FF2D9B6460}" type="parTrans" cxnId="{70A0B53E-90FE-4109-8E28-85DA35E6E1E9}">
      <dgm:prSet/>
      <dgm:spPr/>
      <dgm:t>
        <a:bodyPr/>
        <a:lstStyle/>
        <a:p>
          <a:endParaRPr lang="en-US"/>
        </a:p>
      </dgm:t>
    </dgm:pt>
    <dgm:pt modelId="{31D727C0-2584-4B9C-A637-1EEEA5E1566E}" type="sibTrans" cxnId="{70A0B53E-90FE-4109-8E28-85DA35E6E1E9}">
      <dgm:prSet/>
      <dgm:spPr/>
      <dgm:t>
        <a:bodyPr/>
        <a:lstStyle/>
        <a:p>
          <a:endParaRPr lang="en-US"/>
        </a:p>
      </dgm:t>
    </dgm:pt>
    <dgm:pt modelId="{815A3D34-0103-425F-A454-5A9BB3FAC622}">
      <dgm:prSet custT="1"/>
      <dgm:spPr/>
      <dgm:t>
        <a:bodyPr/>
        <a:lstStyle/>
        <a:p>
          <a:r>
            <a:rPr lang="en-US" sz="1800" dirty="0"/>
            <a:t>Meet at The Terrace</a:t>
          </a:r>
        </a:p>
      </dgm:t>
    </dgm:pt>
    <dgm:pt modelId="{BD64F690-3518-4E44-8163-AC5575911B11}" type="parTrans" cxnId="{3AA87FB6-7827-48B6-A5F2-C88504BC09EC}">
      <dgm:prSet/>
      <dgm:spPr/>
      <dgm:t>
        <a:bodyPr/>
        <a:lstStyle/>
        <a:p>
          <a:endParaRPr lang="en-US"/>
        </a:p>
      </dgm:t>
    </dgm:pt>
    <dgm:pt modelId="{737F0E9B-8B0C-4DA9-9F9E-7203AD353107}" type="sibTrans" cxnId="{3AA87FB6-7827-48B6-A5F2-C88504BC09EC}">
      <dgm:prSet/>
      <dgm:spPr/>
      <dgm:t>
        <a:bodyPr/>
        <a:lstStyle/>
        <a:p>
          <a:endParaRPr lang="en-US"/>
        </a:p>
      </dgm:t>
    </dgm:pt>
    <dgm:pt modelId="{BF3DED5F-0229-48AF-BBD9-F5DC7BFD4760}" type="pres">
      <dgm:prSet presAssocID="{B71BAA7E-4263-4012-BA85-8B58305853A3}" presName="Name0" presStyleCnt="0">
        <dgm:presLayoutVars>
          <dgm:dir/>
          <dgm:animLvl val="lvl"/>
          <dgm:resizeHandles val="exact"/>
        </dgm:presLayoutVars>
      </dgm:prSet>
      <dgm:spPr/>
    </dgm:pt>
    <dgm:pt modelId="{6BC535CF-9B03-4C28-87F9-FD8C40E4C535}" type="pres">
      <dgm:prSet presAssocID="{5EF5C238-3572-44BC-B9DF-10331BB509A0}" presName="composite" presStyleCnt="0"/>
      <dgm:spPr/>
    </dgm:pt>
    <dgm:pt modelId="{73CE36A9-945D-4934-BB13-D0C089728446}" type="pres">
      <dgm:prSet presAssocID="{5EF5C238-3572-44BC-B9DF-10331BB509A0}" presName="parTx" presStyleLbl="alignNode1" presStyleIdx="0" presStyleCnt="3" custScaleY="93382">
        <dgm:presLayoutVars>
          <dgm:chMax val="0"/>
          <dgm:chPref val="0"/>
          <dgm:bulletEnabled val="1"/>
        </dgm:presLayoutVars>
      </dgm:prSet>
      <dgm:spPr/>
    </dgm:pt>
    <dgm:pt modelId="{2A10A189-0E3D-4225-9868-E27DEB0C4985}" type="pres">
      <dgm:prSet presAssocID="{5EF5C238-3572-44BC-B9DF-10331BB509A0}" presName="desTx" presStyleLbl="alignAccFollowNode1" presStyleIdx="0" presStyleCnt="3">
        <dgm:presLayoutVars>
          <dgm:bulletEnabled val="1"/>
        </dgm:presLayoutVars>
      </dgm:prSet>
      <dgm:spPr/>
    </dgm:pt>
    <dgm:pt modelId="{DB696405-8049-4F75-BAD3-09E62270EB89}" type="pres">
      <dgm:prSet presAssocID="{17B45E23-34B1-4FBD-A391-58BDCF759224}" presName="space" presStyleCnt="0"/>
      <dgm:spPr/>
    </dgm:pt>
    <dgm:pt modelId="{52884EF6-92F0-4210-9402-CC0F6B5B5D21}" type="pres">
      <dgm:prSet presAssocID="{CDAF1015-B3F7-4D60-85AA-DA0D5AADE87F}" presName="composite" presStyleCnt="0"/>
      <dgm:spPr/>
    </dgm:pt>
    <dgm:pt modelId="{C279F032-9504-4815-A4B3-909818615568}" type="pres">
      <dgm:prSet presAssocID="{CDAF1015-B3F7-4D60-85AA-DA0D5AADE87F}" presName="parTx" presStyleLbl="alignNode1" presStyleIdx="1" presStyleCnt="3" custScaleY="93382">
        <dgm:presLayoutVars>
          <dgm:chMax val="0"/>
          <dgm:chPref val="0"/>
          <dgm:bulletEnabled val="1"/>
        </dgm:presLayoutVars>
      </dgm:prSet>
      <dgm:spPr/>
    </dgm:pt>
    <dgm:pt modelId="{ADFB876D-3E73-478E-B973-AC7B2B661DC4}" type="pres">
      <dgm:prSet presAssocID="{CDAF1015-B3F7-4D60-85AA-DA0D5AADE87F}" presName="desTx" presStyleLbl="alignAccFollowNode1" presStyleIdx="1" presStyleCnt="3">
        <dgm:presLayoutVars>
          <dgm:bulletEnabled val="1"/>
        </dgm:presLayoutVars>
      </dgm:prSet>
      <dgm:spPr/>
    </dgm:pt>
    <dgm:pt modelId="{650111EB-C36E-48DB-9D8A-79E905515A9B}" type="pres">
      <dgm:prSet presAssocID="{82F9B102-0F0E-4688-B2CA-EF5C5101AC59}" presName="space" presStyleCnt="0"/>
      <dgm:spPr/>
    </dgm:pt>
    <dgm:pt modelId="{BF0885A5-5419-4972-8A13-39A758A04C3D}" type="pres">
      <dgm:prSet presAssocID="{8FC4104D-194E-4132-88B9-584A5D6DB207}" presName="composite" presStyleCnt="0"/>
      <dgm:spPr/>
    </dgm:pt>
    <dgm:pt modelId="{8FEED035-93A0-4A80-A15A-9499FF8ECDE3}" type="pres">
      <dgm:prSet presAssocID="{8FC4104D-194E-4132-88B9-584A5D6DB207}" presName="parTx" presStyleLbl="alignNode1" presStyleIdx="2" presStyleCnt="3" custScaleY="93382">
        <dgm:presLayoutVars>
          <dgm:chMax val="0"/>
          <dgm:chPref val="0"/>
          <dgm:bulletEnabled val="1"/>
        </dgm:presLayoutVars>
      </dgm:prSet>
      <dgm:spPr/>
    </dgm:pt>
    <dgm:pt modelId="{3E5B846F-C233-47AE-8818-CAD99A80EB5A}" type="pres">
      <dgm:prSet presAssocID="{8FC4104D-194E-4132-88B9-584A5D6DB207}" presName="desTx" presStyleLbl="alignAccFollowNode1" presStyleIdx="2" presStyleCnt="3">
        <dgm:presLayoutVars>
          <dgm:bulletEnabled val="1"/>
        </dgm:presLayoutVars>
      </dgm:prSet>
      <dgm:spPr/>
    </dgm:pt>
  </dgm:ptLst>
  <dgm:cxnLst>
    <dgm:cxn modelId="{8258B312-6CAF-4663-BF23-B913E5F5CA74}" srcId="{8FC4104D-194E-4132-88B9-584A5D6DB207}" destId="{A999E204-2EEB-41FD-BAA0-3CA49C57F509}" srcOrd="2" destOrd="0" parTransId="{C40781F5-09B2-4A27-845C-17E2E356ADE3}" sibTransId="{10ED6CEB-8C23-4463-A992-9850CCF5122B}"/>
    <dgm:cxn modelId="{17D09C1A-551D-4990-AF9E-AF79E0D2D275}" type="presOf" srcId="{CDAF1015-B3F7-4D60-85AA-DA0D5AADE87F}" destId="{C279F032-9504-4815-A4B3-909818615568}" srcOrd="0" destOrd="0" presId="urn:microsoft.com/office/officeart/2005/8/layout/hList1"/>
    <dgm:cxn modelId="{9A353D1D-74F7-4696-82D3-6FA6A60189A8}" srcId="{8FC4104D-194E-4132-88B9-584A5D6DB207}" destId="{0CACA9CC-7CFD-41A2-A5D6-14DB8922C333}" srcOrd="3" destOrd="0" parTransId="{AA8F63D8-0B57-4D50-8B10-099DF6A52769}" sibTransId="{EEFC711D-A6C2-41C4-ADA4-872CF5CF3649}"/>
    <dgm:cxn modelId="{60B98F2C-48FE-4EA7-908A-FAF90BDE8E61}" type="presOf" srcId="{F526D345-AEBC-422D-BF12-4BBDC7EB15E8}" destId="{ADFB876D-3E73-478E-B973-AC7B2B661DC4}" srcOrd="0" destOrd="4" presId="urn:microsoft.com/office/officeart/2005/8/layout/hList1"/>
    <dgm:cxn modelId="{DA063037-3F27-4918-948E-5FF92AFEA49D}" type="presOf" srcId="{5EF5C238-3572-44BC-B9DF-10331BB509A0}" destId="{73CE36A9-945D-4934-BB13-D0C089728446}" srcOrd="0" destOrd="0" presId="urn:microsoft.com/office/officeart/2005/8/layout/hList1"/>
    <dgm:cxn modelId="{FD3DEA3A-FA9F-46DB-B998-08F9771B2B8A}" type="presOf" srcId="{C30823C0-E937-4068-B4B0-DF1EF487E0C3}" destId="{ADFB876D-3E73-478E-B973-AC7B2B661DC4}" srcOrd="0" destOrd="2" presId="urn:microsoft.com/office/officeart/2005/8/layout/hList1"/>
    <dgm:cxn modelId="{70A0B53E-90FE-4109-8E28-85DA35E6E1E9}" srcId="{CDAF1015-B3F7-4D60-85AA-DA0D5AADE87F}" destId="{F526D345-AEBC-422D-BF12-4BBDC7EB15E8}" srcOrd="4" destOrd="0" parTransId="{66E03612-9F72-452D-94CA-A2FF2D9B6460}" sibTransId="{31D727C0-2584-4B9C-A637-1EEEA5E1566E}"/>
    <dgm:cxn modelId="{EA73A542-9164-4429-BCF9-DBF611E1F948}" type="presOf" srcId="{A999E204-2EEB-41FD-BAA0-3CA49C57F509}" destId="{3E5B846F-C233-47AE-8818-CAD99A80EB5A}" srcOrd="0" destOrd="2" presId="urn:microsoft.com/office/officeart/2005/8/layout/hList1"/>
    <dgm:cxn modelId="{E83C8D46-FD4D-4DF6-BF9F-B27B90BD468F}" srcId="{B71BAA7E-4263-4012-BA85-8B58305853A3}" destId="{5EF5C238-3572-44BC-B9DF-10331BB509A0}" srcOrd="0" destOrd="0" parTransId="{FF3E12D5-E7D5-421F-8E58-2E5174235368}" sibTransId="{17B45E23-34B1-4FBD-A391-58BDCF759224}"/>
    <dgm:cxn modelId="{B6711947-3876-428C-A92E-7EF8148AC3B9}" srcId="{8FC4104D-194E-4132-88B9-584A5D6DB207}" destId="{D2A17BC5-693E-41B0-915A-6A7AFD4A1EC0}" srcOrd="0" destOrd="0" parTransId="{46F2F25D-F438-4CEB-B75B-B5066AF48C7D}" sibTransId="{6B4B5ADD-3962-497A-9699-CBEFA6BFC30C}"/>
    <dgm:cxn modelId="{C6E1274C-1621-4DF9-AB02-069DA68C7AB4}" type="presOf" srcId="{F462175D-DF74-4A7F-97EC-3472FFF47357}" destId="{3E5B846F-C233-47AE-8818-CAD99A80EB5A}" srcOrd="0" destOrd="1" presId="urn:microsoft.com/office/officeart/2005/8/layout/hList1"/>
    <dgm:cxn modelId="{755EAE72-96B2-4832-82ED-92647D693603}" type="presOf" srcId="{4AFD3132-2D1C-45EE-A967-04355CD633E6}" destId="{2A10A189-0E3D-4225-9868-E27DEB0C4985}" srcOrd="0" destOrd="1" presId="urn:microsoft.com/office/officeart/2005/8/layout/hList1"/>
    <dgm:cxn modelId="{A2168075-37B8-4E47-BBCF-D5E8244E93FE}" srcId="{CDAF1015-B3F7-4D60-85AA-DA0D5AADE87F}" destId="{C30823C0-E937-4068-B4B0-DF1EF487E0C3}" srcOrd="2" destOrd="0" parTransId="{8D608FF6-0A5D-4FA1-9FC5-9A5F00DECFFC}" sibTransId="{74EB6EC6-E29B-4A0B-B83F-FAEBCBE42AD1}"/>
    <dgm:cxn modelId="{41B61C77-0080-48D0-8CE1-56599440CE50}" type="presOf" srcId="{84597FC0-067F-4F0E-83AD-DB98F578239D}" destId="{ADFB876D-3E73-478E-B973-AC7B2B661DC4}" srcOrd="0" destOrd="3" presId="urn:microsoft.com/office/officeart/2005/8/layout/hList1"/>
    <dgm:cxn modelId="{5EA02D95-C7A0-4E5F-BF64-4A1C413BCB93}" type="presOf" srcId="{815A3D34-0103-425F-A454-5A9BB3FAC622}" destId="{ADFB876D-3E73-478E-B973-AC7B2B661DC4}" srcOrd="0" destOrd="5" presId="urn:microsoft.com/office/officeart/2005/8/layout/hList1"/>
    <dgm:cxn modelId="{6F812999-1766-4A6A-900A-7654D16C2AFC}" type="presOf" srcId="{8FC4104D-194E-4132-88B9-584A5D6DB207}" destId="{8FEED035-93A0-4A80-A15A-9499FF8ECDE3}" srcOrd="0" destOrd="0" presId="urn:microsoft.com/office/officeart/2005/8/layout/hList1"/>
    <dgm:cxn modelId="{3B34A2A0-4750-42AD-8AC7-AA3DC274FA52}" type="presOf" srcId="{98DD34E0-C381-4DEB-A675-26398D78C6CA}" destId="{2A10A189-0E3D-4225-9868-E27DEB0C4985}" srcOrd="0" destOrd="0" presId="urn:microsoft.com/office/officeart/2005/8/layout/hList1"/>
    <dgm:cxn modelId="{B2EE8EA6-4EE1-4921-A278-6DDF2160F503}" type="presOf" srcId="{0CACA9CC-7CFD-41A2-A5D6-14DB8922C333}" destId="{3E5B846F-C233-47AE-8818-CAD99A80EB5A}" srcOrd="0" destOrd="3" presId="urn:microsoft.com/office/officeart/2005/8/layout/hList1"/>
    <dgm:cxn modelId="{385F87A8-D47D-4AE8-8D23-9B6F447A41A3}" srcId="{CDAF1015-B3F7-4D60-85AA-DA0D5AADE87F}" destId="{84597FC0-067F-4F0E-83AD-DB98F578239D}" srcOrd="3" destOrd="0" parTransId="{9A3740E6-C14C-49EC-B6D4-F0F8B458384A}" sibTransId="{D41DA61A-11BC-48C6-B9BD-70A490E66790}"/>
    <dgm:cxn modelId="{3AA87FB6-7827-48B6-A5F2-C88504BC09EC}" srcId="{CDAF1015-B3F7-4D60-85AA-DA0D5AADE87F}" destId="{815A3D34-0103-425F-A454-5A9BB3FAC622}" srcOrd="5" destOrd="0" parTransId="{BD64F690-3518-4E44-8163-AC5575911B11}" sibTransId="{737F0E9B-8B0C-4DA9-9F9E-7203AD353107}"/>
    <dgm:cxn modelId="{574EAAB7-7F63-438F-86E7-9C0FF4E6A8B7}" srcId="{5EF5C238-3572-44BC-B9DF-10331BB509A0}" destId="{4AFD3132-2D1C-45EE-A967-04355CD633E6}" srcOrd="1" destOrd="0" parTransId="{EE648F14-6A61-4E71-B1A8-F17836343E42}" sibTransId="{72C8FAC2-DFDD-4B50-82EA-679F35824C88}"/>
    <dgm:cxn modelId="{A0BFE1B9-EC7D-4C5B-A564-B9845BD713EA}" srcId="{5EF5C238-3572-44BC-B9DF-10331BB509A0}" destId="{98DD34E0-C381-4DEB-A675-26398D78C6CA}" srcOrd="0" destOrd="0" parTransId="{38168CC6-6BE4-4224-AD20-17038073474E}" sibTransId="{24CB1DC1-33FC-4603-A643-B583D0616068}"/>
    <dgm:cxn modelId="{6E3F39C0-40ED-477F-B9F3-7D5BA035038B}" srcId="{8FC4104D-194E-4132-88B9-584A5D6DB207}" destId="{F462175D-DF74-4A7F-97EC-3472FFF47357}" srcOrd="1" destOrd="0" parTransId="{F81B070A-E9B7-428E-AC84-C27827DA2D75}" sibTransId="{E675E8DF-40F7-44EE-A504-CB9F1337540A}"/>
    <dgm:cxn modelId="{E83EA2C0-AF3C-4B86-ABEF-B2BC47A66B69}" type="presOf" srcId="{B71BAA7E-4263-4012-BA85-8B58305853A3}" destId="{BF3DED5F-0229-48AF-BBD9-F5DC7BFD4760}" srcOrd="0" destOrd="0" presId="urn:microsoft.com/office/officeart/2005/8/layout/hList1"/>
    <dgm:cxn modelId="{D3517FC7-5941-43A8-97BE-86406B1E02BF}" srcId="{B71BAA7E-4263-4012-BA85-8B58305853A3}" destId="{CDAF1015-B3F7-4D60-85AA-DA0D5AADE87F}" srcOrd="1" destOrd="0" parTransId="{54776539-7983-4CC5-B14C-5697B5CD8416}" sibTransId="{82F9B102-0F0E-4688-B2CA-EF5C5101AC59}"/>
    <dgm:cxn modelId="{C5FFE8C8-B428-4033-BEC3-E0B82A24D04C}" srcId="{B71BAA7E-4263-4012-BA85-8B58305853A3}" destId="{8FC4104D-194E-4132-88B9-584A5D6DB207}" srcOrd="2" destOrd="0" parTransId="{20D5689D-67AB-4165-9BE8-DB3352CC3E23}" sibTransId="{6A0AA551-AFD0-4A41-AF20-66857801D85C}"/>
    <dgm:cxn modelId="{4DC199CC-0E45-4AEC-B867-870584F5DD63}" type="presOf" srcId="{D2A17BC5-693E-41B0-915A-6A7AFD4A1EC0}" destId="{3E5B846F-C233-47AE-8818-CAD99A80EB5A}" srcOrd="0" destOrd="0" presId="urn:microsoft.com/office/officeart/2005/8/layout/hList1"/>
    <dgm:cxn modelId="{4B240FDA-A4D0-4029-A455-D38C8C65887E}" srcId="{CDAF1015-B3F7-4D60-85AA-DA0D5AADE87F}" destId="{2EF25781-415D-416F-AE1B-A878B8C86E72}" srcOrd="0" destOrd="0" parTransId="{AF94B688-2C15-48BF-993D-20E53B5115D4}" sibTransId="{D77974DD-D22C-4671-820D-17AB77FFFBBF}"/>
    <dgm:cxn modelId="{0B3A7FEE-ED6C-4268-BAAC-020A9C648120}" srcId="{CDAF1015-B3F7-4D60-85AA-DA0D5AADE87F}" destId="{9D35578B-1DF1-4FCC-9190-64B8195D5C90}" srcOrd="1" destOrd="0" parTransId="{C0CEF208-E4BF-4C15-81F5-03DCE325F362}" sibTransId="{40E29546-1BCE-44B6-B3F4-59F2539D9794}"/>
    <dgm:cxn modelId="{3C6E19F4-A7A9-42C5-83FB-D5FB592A263A}" type="presOf" srcId="{2EF25781-415D-416F-AE1B-A878B8C86E72}" destId="{ADFB876D-3E73-478E-B973-AC7B2B661DC4}" srcOrd="0" destOrd="0" presId="urn:microsoft.com/office/officeart/2005/8/layout/hList1"/>
    <dgm:cxn modelId="{D658EFF4-789B-4A5C-B18C-0C4876FF5E76}" type="presOf" srcId="{9D35578B-1DF1-4FCC-9190-64B8195D5C90}" destId="{ADFB876D-3E73-478E-B973-AC7B2B661DC4}" srcOrd="0" destOrd="1" presId="urn:microsoft.com/office/officeart/2005/8/layout/hList1"/>
    <dgm:cxn modelId="{90CE6D11-CB5E-42CF-B3F9-3D3B02A8F3E2}" type="presParOf" srcId="{BF3DED5F-0229-48AF-BBD9-F5DC7BFD4760}" destId="{6BC535CF-9B03-4C28-87F9-FD8C40E4C535}" srcOrd="0" destOrd="0" presId="urn:microsoft.com/office/officeart/2005/8/layout/hList1"/>
    <dgm:cxn modelId="{E0290AB1-5525-4084-B61D-20963FDB0F0D}" type="presParOf" srcId="{6BC535CF-9B03-4C28-87F9-FD8C40E4C535}" destId="{73CE36A9-945D-4934-BB13-D0C089728446}" srcOrd="0" destOrd="0" presId="urn:microsoft.com/office/officeart/2005/8/layout/hList1"/>
    <dgm:cxn modelId="{603F0537-865C-480E-B80D-691A61EE05E7}" type="presParOf" srcId="{6BC535CF-9B03-4C28-87F9-FD8C40E4C535}" destId="{2A10A189-0E3D-4225-9868-E27DEB0C4985}" srcOrd="1" destOrd="0" presId="urn:microsoft.com/office/officeart/2005/8/layout/hList1"/>
    <dgm:cxn modelId="{E6E8A3DC-D14C-450A-BA1D-8B3002BE79A5}" type="presParOf" srcId="{BF3DED5F-0229-48AF-BBD9-F5DC7BFD4760}" destId="{DB696405-8049-4F75-BAD3-09E62270EB89}" srcOrd="1" destOrd="0" presId="urn:microsoft.com/office/officeart/2005/8/layout/hList1"/>
    <dgm:cxn modelId="{50A410A8-B568-4BE8-858C-AC07CD2A7257}" type="presParOf" srcId="{BF3DED5F-0229-48AF-BBD9-F5DC7BFD4760}" destId="{52884EF6-92F0-4210-9402-CC0F6B5B5D21}" srcOrd="2" destOrd="0" presId="urn:microsoft.com/office/officeart/2005/8/layout/hList1"/>
    <dgm:cxn modelId="{2C7667D9-1538-4E3C-A1FF-D9BD649DC327}" type="presParOf" srcId="{52884EF6-92F0-4210-9402-CC0F6B5B5D21}" destId="{C279F032-9504-4815-A4B3-909818615568}" srcOrd="0" destOrd="0" presId="urn:microsoft.com/office/officeart/2005/8/layout/hList1"/>
    <dgm:cxn modelId="{B39CC8D0-2D4E-495D-A710-AD69FB28B3B9}" type="presParOf" srcId="{52884EF6-92F0-4210-9402-CC0F6B5B5D21}" destId="{ADFB876D-3E73-478E-B973-AC7B2B661DC4}" srcOrd="1" destOrd="0" presId="urn:microsoft.com/office/officeart/2005/8/layout/hList1"/>
    <dgm:cxn modelId="{DF287781-A48B-4EC9-9F17-09D6E531E817}" type="presParOf" srcId="{BF3DED5F-0229-48AF-BBD9-F5DC7BFD4760}" destId="{650111EB-C36E-48DB-9D8A-79E905515A9B}" srcOrd="3" destOrd="0" presId="urn:microsoft.com/office/officeart/2005/8/layout/hList1"/>
    <dgm:cxn modelId="{1D5F08E1-F7CF-492D-A378-612EE42CA307}" type="presParOf" srcId="{BF3DED5F-0229-48AF-BBD9-F5DC7BFD4760}" destId="{BF0885A5-5419-4972-8A13-39A758A04C3D}" srcOrd="4" destOrd="0" presId="urn:microsoft.com/office/officeart/2005/8/layout/hList1"/>
    <dgm:cxn modelId="{61FF996F-438E-4AC8-8DC8-88F6927F4E80}" type="presParOf" srcId="{BF0885A5-5419-4972-8A13-39A758A04C3D}" destId="{8FEED035-93A0-4A80-A15A-9499FF8ECDE3}" srcOrd="0" destOrd="0" presId="urn:microsoft.com/office/officeart/2005/8/layout/hList1"/>
    <dgm:cxn modelId="{52848345-E106-4001-B71A-6222B71235F2}" type="presParOf" srcId="{BF0885A5-5419-4972-8A13-39A758A04C3D}" destId="{3E5B846F-C233-47AE-8818-CAD99A80EB5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EC24DF-D9BD-4A22-B8FA-0FC6A2D212FB}" type="doc">
      <dgm:prSet loTypeId="urn:microsoft.com/office/officeart/2005/8/layout/default" loCatId="list" qsTypeId="urn:microsoft.com/office/officeart/2005/8/quickstyle/3d4" qsCatId="3D" csTypeId="urn:microsoft.com/office/officeart/2005/8/colors/accent4_5" csCatId="accent4" phldr="1"/>
      <dgm:spPr/>
      <dgm:t>
        <a:bodyPr/>
        <a:lstStyle/>
        <a:p>
          <a:endParaRPr lang="en-US"/>
        </a:p>
      </dgm:t>
    </dgm:pt>
    <dgm:pt modelId="{37AE2749-6F61-4D88-8B9D-C8E0C29F0F69}">
      <dgm:prSet phldr="0" custT="1"/>
      <dgm:spPr/>
      <dgm:t>
        <a:bodyPr/>
        <a:lstStyle/>
        <a:p>
          <a:pPr rtl="0"/>
          <a:r>
            <a:rPr lang="en-US" sz="2200" b="1" dirty="0">
              <a:latin typeface="Aptos"/>
            </a:rPr>
            <a:t>Suzanne </a:t>
          </a:r>
          <a:r>
            <a:rPr lang="en-US" sz="2200" b="0" dirty="0">
              <a:latin typeface="Aptos"/>
            </a:rPr>
            <a:t>Ingram</a:t>
          </a:r>
          <a:endParaRPr lang="en-US" sz="2200" b="1" dirty="0">
            <a:latin typeface="Arial"/>
            <a:cs typeface="Arial"/>
          </a:endParaRPr>
        </a:p>
      </dgm:t>
    </dgm:pt>
    <dgm:pt modelId="{DEBE5F48-592A-48BD-8276-65B6FD86E13D}" type="parTrans" cxnId="{931934AC-7946-4AE0-9F9D-D21FDE8E55B1}">
      <dgm:prSet/>
      <dgm:spPr/>
      <dgm:t>
        <a:bodyPr/>
        <a:lstStyle/>
        <a:p>
          <a:endParaRPr lang="en-US"/>
        </a:p>
      </dgm:t>
    </dgm:pt>
    <dgm:pt modelId="{121E850A-EFE2-44D5-B007-11B74620FF0B}" type="sibTrans" cxnId="{931934AC-7946-4AE0-9F9D-D21FDE8E55B1}">
      <dgm:prSet/>
      <dgm:spPr/>
      <dgm:t>
        <a:bodyPr/>
        <a:lstStyle/>
        <a:p>
          <a:endParaRPr lang="en-US"/>
        </a:p>
      </dgm:t>
    </dgm:pt>
    <dgm:pt modelId="{443EF86E-C340-4405-BD22-4754F59CC30E}">
      <dgm:prSet phldr="0" custT="1"/>
      <dgm:spPr/>
      <dgm:t>
        <a:bodyPr/>
        <a:lstStyle/>
        <a:p>
          <a:r>
            <a:rPr lang="en-US" sz="2200" b="1" dirty="0">
              <a:latin typeface="Aptos"/>
            </a:rPr>
            <a:t>Vickie Carter</a:t>
          </a:r>
          <a:endParaRPr lang="en-US" sz="2200" dirty="0">
            <a:latin typeface="Aptos"/>
          </a:endParaRPr>
        </a:p>
      </dgm:t>
    </dgm:pt>
    <dgm:pt modelId="{06B35345-86CF-4065-8795-DEF42BFFA5FF}" type="parTrans" cxnId="{97F1F967-5CC9-4627-8684-62CF9759A7D8}">
      <dgm:prSet/>
      <dgm:spPr/>
      <dgm:t>
        <a:bodyPr/>
        <a:lstStyle/>
        <a:p>
          <a:endParaRPr lang="en-US"/>
        </a:p>
      </dgm:t>
    </dgm:pt>
    <dgm:pt modelId="{982CF7D3-8290-4FC9-8367-93BD76FCB6B5}" type="sibTrans" cxnId="{97F1F967-5CC9-4627-8684-62CF9759A7D8}">
      <dgm:prSet/>
      <dgm:spPr/>
      <dgm:t>
        <a:bodyPr/>
        <a:lstStyle/>
        <a:p>
          <a:endParaRPr lang="en-US"/>
        </a:p>
      </dgm:t>
    </dgm:pt>
    <dgm:pt modelId="{8F8C94D1-B6FB-4634-8A75-C9929DB5DA4B}">
      <dgm:prSet phldr="0" custT="1"/>
      <dgm:spPr/>
      <dgm:t>
        <a:bodyPr/>
        <a:lstStyle/>
        <a:p>
          <a:r>
            <a:rPr lang="en-US" sz="1800" b="0" dirty="0">
              <a:latin typeface="Aptos"/>
            </a:rPr>
            <a:t>Dean's</a:t>
          </a:r>
          <a:r>
            <a:rPr lang="en-US" sz="1800" dirty="0">
              <a:latin typeface="Aptos"/>
            </a:rPr>
            <a:t> Office: School of Education</a:t>
          </a:r>
          <a:endParaRPr lang="en-US" sz="1800" dirty="0"/>
        </a:p>
      </dgm:t>
    </dgm:pt>
    <dgm:pt modelId="{4FF8D448-3D83-4C0F-8112-F11BFFBAE959}" type="parTrans" cxnId="{1747B002-AD6D-4CC6-83E4-050472F465AB}">
      <dgm:prSet/>
      <dgm:spPr/>
      <dgm:t>
        <a:bodyPr/>
        <a:lstStyle/>
        <a:p>
          <a:endParaRPr lang="en-US"/>
        </a:p>
      </dgm:t>
    </dgm:pt>
    <dgm:pt modelId="{28F71C2F-902F-4192-9379-3CB51C92928C}" type="sibTrans" cxnId="{1747B002-AD6D-4CC6-83E4-050472F465AB}">
      <dgm:prSet/>
      <dgm:spPr/>
      <dgm:t>
        <a:bodyPr/>
        <a:lstStyle/>
        <a:p>
          <a:endParaRPr lang="en-US"/>
        </a:p>
      </dgm:t>
    </dgm:pt>
    <dgm:pt modelId="{BA3D3A33-A4E8-4201-AC64-A644C76892BA}">
      <dgm:prSet phldr="0" custT="1"/>
      <dgm:spPr/>
      <dgm:t>
        <a:bodyPr/>
        <a:lstStyle/>
        <a:p>
          <a:r>
            <a:rPr lang="en-US" sz="1800" b="0" dirty="0">
              <a:latin typeface="Aptos"/>
            </a:rPr>
            <a:t>Deans</a:t>
          </a:r>
          <a:r>
            <a:rPr lang="en-US" sz="1800" dirty="0">
              <a:latin typeface="Aptos"/>
            </a:rPr>
            <a:t> Office: School of Health and Human Sciences</a:t>
          </a:r>
          <a:endParaRPr lang="en-US" sz="1800" dirty="0"/>
        </a:p>
      </dgm:t>
    </dgm:pt>
    <dgm:pt modelId="{A5A60640-9AAE-49E8-B4CD-C7A3DC8EA502}" type="parTrans" cxnId="{61122E45-BA4D-4B8F-878C-6EB2C8849DEC}">
      <dgm:prSet/>
      <dgm:spPr/>
      <dgm:t>
        <a:bodyPr/>
        <a:lstStyle/>
        <a:p>
          <a:endParaRPr lang="en-US"/>
        </a:p>
      </dgm:t>
    </dgm:pt>
    <dgm:pt modelId="{9242E449-F539-462F-911C-BF024323D3B7}" type="sibTrans" cxnId="{61122E45-BA4D-4B8F-878C-6EB2C8849DEC}">
      <dgm:prSet/>
      <dgm:spPr/>
      <dgm:t>
        <a:bodyPr/>
        <a:lstStyle/>
        <a:p>
          <a:endParaRPr lang="en-US"/>
        </a:p>
      </dgm:t>
    </dgm:pt>
    <dgm:pt modelId="{63DB08DF-4851-4068-A909-961313E47900}">
      <dgm:prSet phldr="0" custT="1"/>
      <dgm:spPr/>
      <dgm:t>
        <a:bodyPr/>
        <a:lstStyle/>
        <a:p>
          <a:pPr rtl="0"/>
          <a:r>
            <a:rPr lang="en-US" sz="2200" b="1" dirty="0">
              <a:latin typeface="Aptos"/>
            </a:rPr>
            <a:t>Ghazala </a:t>
          </a:r>
          <a:r>
            <a:rPr lang="en-US" sz="2200" dirty="0">
              <a:latin typeface="Aptos"/>
            </a:rPr>
            <a:t>Bibi</a:t>
          </a:r>
        </a:p>
      </dgm:t>
    </dgm:pt>
    <dgm:pt modelId="{BF580B18-2865-43FA-93B9-52949FE60B2D}" type="parTrans" cxnId="{7DD013B1-AB5C-40D2-826C-87B92C544F4A}">
      <dgm:prSet/>
      <dgm:spPr/>
      <dgm:t>
        <a:bodyPr/>
        <a:lstStyle/>
        <a:p>
          <a:endParaRPr lang="en-US"/>
        </a:p>
      </dgm:t>
    </dgm:pt>
    <dgm:pt modelId="{327BB670-54D4-4109-A5D0-922BAB0CFE8A}" type="sibTrans" cxnId="{7DD013B1-AB5C-40D2-826C-87B92C544F4A}">
      <dgm:prSet/>
      <dgm:spPr/>
      <dgm:t>
        <a:bodyPr/>
        <a:lstStyle/>
        <a:p>
          <a:endParaRPr lang="en-US"/>
        </a:p>
      </dgm:t>
    </dgm:pt>
    <dgm:pt modelId="{938CB079-76E8-4361-93E6-E7E72905DFD7}">
      <dgm:prSet phldr="0" custT="1"/>
      <dgm:spPr/>
      <dgm:t>
        <a:bodyPr/>
        <a:lstStyle/>
        <a:p>
          <a:pPr rtl="0"/>
          <a:r>
            <a:rPr lang="en-US" sz="1800" dirty="0">
              <a:latin typeface="Aptos"/>
            </a:rPr>
            <a:t>Finance: Controllers Office</a:t>
          </a:r>
        </a:p>
      </dgm:t>
    </dgm:pt>
    <dgm:pt modelId="{AA02EAA9-910C-4160-9A9A-DB30B90B6367}" type="parTrans" cxnId="{6D481090-4A9C-4A55-83B4-297E8280FD3A}">
      <dgm:prSet/>
      <dgm:spPr/>
      <dgm:t>
        <a:bodyPr/>
        <a:lstStyle/>
        <a:p>
          <a:endParaRPr lang="en-US"/>
        </a:p>
      </dgm:t>
    </dgm:pt>
    <dgm:pt modelId="{73196D22-D855-4829-AD83-6241B0D799E2}" type="sibTrans" cxnId="{6D481090-4A9C-4A55-83B4-297E8280FD3A}">
      <dgm:prSet/>
      <dgm:spPr/>
      <dgm:t>
        <a:bodyPr/>
        <a:lstStyle/>
        <a:p>
          <a:endParaRPr lang="en-US"/>
        </a:p>
      </dgm:t>
    </dgm:pt>
    <dgm:pt modelId="{F585A644-378B-4303-BD63-9300245E50F4}">
      <dgm:prSet phldr="0" custT="1"/>
      <dgm:spPr/>
      <dgm:t>
        <a:bodyPr/>
        <a:lstStyle/>
        <a:p>
          <a:pPr rtl="0"/>
          <a:r>
            <a:rPr lang="en-US" sz="2200" b="1" dirty="0">
              <a:latin typeface="Aptos"/>
            </a:rPr>
            <a:t>Jennifer Permar</a:t>
          </a:r>
        </a:p>
      </dgm:t>
    </dgm:pt>
    <dgm:pt modelId="{BE82390C-3A9B-4F60-A56E-951BB46A519F}" type="parTrans" cxnId="{4D5578C5-A8C9-4CC4-ADCD-0E616B0D7749}">
      <dgm:prSet/>
      <dgm:spPr/>
      <dgm:t>
        <a:bodyPr/>
        <a:lstStyle/>
        <a:p>
          <a:endParaRPr lang="en-US"/>
        </a:p>
      </dgm:t>
    </dgm:pt>
    <dgm:pt modelId="{EB39032D-8934-4595-8880-7A102A000E95}" type="sibTrans" cxnId="{4D5578C5-A8C9-4CC4-ADCD-0E616B0D7749}">
      <dgm:prSet/>
      <dgm:spPr/>
      <dgm:t>
        <a:bodyPr/>
        <a:lstStyle/>
        <a:p>
          <a:endParaRPr lang="en-US"/>
        </a:p>
      </dgm:t>
    </dgm:pt>
    <dgm:pt modelId="{0050974A-580E-4704-AADE-BC52ADF8E64E}">
      <dgm:prSet phldr="0" custT="1"/>
      <dgm:spPr/>
      <dgm:t>
        <a:bodyPr/>
        <a:lstStyle/>
        <a:p>
          <a:pPr rtl="0"/>
          <a:r>
            <a:rPr lang="en-US" sz="2200" b="1" dirty="0">
              <a:latin typeface="Aptos"/>
            </a:rPr>
            <a:t>Colleen Burford</a:t>
          </a:r>
        </a:p>
      </dgm:t>
    </dgm:pt>
    <dgm:pt modelId="{F70D57B8-28A7-4CB6-A68B-DFC85808C01F}" type="parTrans" cxnId="{7B4312FD-6B0D-42FC-864B-B3A5140F7E26}">
      <dgm:prSet/>
      <dgm:spPr/>
      <dgm:t>
        <a:bodyPr/>
        <a:lstStyle/>
        <a:p>
          <a:endParaRPr lang="en-US"/>
        </a:p>
      </dgm:t>
    </dgm:pt>
    <dgm:pt modelId="{E6505E66-79A5-4320-ACCD-955FC9EBE277}" type="sibTrans" cxnId="{7B4312FD-6B0D-42FC-864B-B3A5140F7E26}">
      <dgm:prSet/>
      <dgm:spPr/>
      <dgm:t>
        <a:bodyPr/>
        <a:lstStyle/>
        <a:p>
          <a:endParaRPr lang="en-US"/>
        </a:p>
      </dgm:t>
    </dgm:pt>
    <dgm:pt modelId="{4FFACA70-B772-4AC7-8A7E-CF9E99BFD2C9}">
      <dgm:prSet phldr="0" custT="1"/>
      <dgm:spPr/>
      <dgm:t>
        <a:bodyPr/>
        <a:lstStyle/>
        <a:p>
          <a:r>
            <a:rPr lang="en-US" sz="1800" dirty="0">
              <a:latin typeface="Aptos"/>
            </a:rPr>
            <a:t>Recreation and Wellness</a:t>
          </a:r>
          <a:endParaRPr lang="en-US" sz="3600" dirty="0"/>
        </a:p>
      </dgm:t>
    </dgm:pt>
    <dgm:pt modelId="{11D99A15-0F40-4BA2-A262-74E91570B67A}" type="parTrans" cxnId="{83B292EF-4AA1-4169-AA01-FC4A22001515}">
      <dgm:prSet/>
      <dgm:spPr/>
      <dgm:t>
        <a:bodyPr/>
        <a:lstStyle/>
        <a:p>
          <a:endParaRPr lang="en-US"/>
        </a:p>
      </dgm:t>
    </dgm:pt>
    <dgm:pt modelId="{954E89A8-FA0E-41C0-82BC-4AFF3DBF674D}" type="sibTrans" cxnId="{83B292EF-4AA1-4169-AA01-FC4A22001515}">
      <dgm:prSet/>
      <dgm:spPr/>
      <dgm:t>
        <a:bodyPr/>
        <a:lstStyle/>
        <a:p>
          <a:endParaRPr lang="en-US"/>
        </a:p>
      </dgm:t>
    </dgm:pt>
    <dgm:pt modelId="{3C803059-98FB-4C7B-9645-BF52C2B82E4C}">
      <dgm:prSet phldr="0" custT="1"/>
      <dgm:spPr/>
      <dgm:t>
        <a:bodyPr/>
        <a:lstStyle/>
        <a:p>
          <a:pPr rtl="0"/>
          <a:r>
            <a:rPr lang="en-US" sz="2200" b="1" dirty="0">
              <a:latin typeface="Aptos"/>
            </a:rPr>
            <a:t>Maria Hayden</a:t>
          </a:r>
        </a:p>
      </dgm:t>
    </dgm:pt>
    <dgm:pt modelId="{F8F147D6-B33A-42EE-A887-316F58183A1D}" type="parTrans" cxnId="{3EE5B538-615C-4D58-A22F-F67B84E139AF}">
      <dgm:prSet/>
      <dgm:spPr/>
      <dgm:t>
        <a:bodyPr/>
        <a:lstStyle/>
        <a:p>
          <a:endParaRPr lang="en-US"/>
        </a:p>
      </dgm:t>
    </dgm:pt>
    <dgm:pt modelId="{D0BBABDD-6314-4F3F-A332-8CC2833B4008}" type="sibTrans" cxnId="{3EE5B538-615C-4D58-A22F-F67B84E139AF}">
      <dgm:prSet/>
      <dgm:spPr/>
      <dgm:t>
        <a:bodyPr/>
        <a:lstStyle/>
        <a:p>
          <a:endParaRPr lang="en-US"/>
        </a:p>
      </dgm:t>
    </dgm:pt>
    <dgm:pt modelId="{31FF4B62-C276-4006-9E94-3A2EB38E7943}">
      <dgm:prSet phldr="0" custT="1"/>
      <dgm:spPr/>
      <dgm:t>
        <a:bodyPr/>
        <a:lstStyle/>
        <a:p>
          <a:r>
            <a:rPr lang="en-US" sz="1800" dirty="0">
              <a:latin typeface="Aptos"/>
            </a:rPr>
            <a:t>The Graduate School</a:t>
          </a:r>
          <a:endParaRPr lang="en-US" sz="4400" dirty="0"/>
        </a:p>
      </dgm:t>
    </dgm:pt>
    <dgm:pt modelId="{8987A8E4-B90A-4E04-B36B-8615670ABF59}" type="parTrans" cxnId="{0BBD73E1-9269-465A-924D-378F74E29345}">
      <dgm:prSet/>
      <dgm:spPr/>
      <dgm:t>
        <a:bodyPr/>
        <a:lstStyle/>
        <a:p>
          <a:endParaRPr lang="en-US"/>
        </a:p>
      </dgm:t>
    </dgm:pt>
    <dgm:pt modelId="{A9FA0A3D-C0AE-4965-8154-ADF177C64A1A}" type="sibTrans" cxnId="{0BBD73E1-9269-465A-924D-378F74E29345}">
      <dgm:prSet/>
      <dgm:spPr/>
      <dgm:t>
        <a:bodyPr/>
        <a:lstStyle/>
        <a:p>
          <a:endParaRPr lang="en-US"/>
        </a:p>
      </dgm:t>
    </dgm:pt>
    <dgm:pt modelId="{09D5C4EE-9436-4969-B1F1-E26C42AAF7C5}">
      <dgm:prSet phldr="0" custT="1"/>
      <dgm:spPr/>
      <dgm:t>
        <a:bodyPr/>
        <a:lstStyle/>
        <a:p>
          <a:pPr rtl="0"/>
          <a:r>
            <a:rPr lang="en-US" sz="2200" b="1" dirty="0">
              <a:latin typeface="Aptos"/>
            </a:rPr>
            <a:t>Maryann </a:t>
          </a:r>
          <a:br>
            <a:rPr lang="en-US" sz="2200" b="1" dirty="0">
              <a:latin typeface="Aptos"/>
            </a:rPr>
          </a:br>
          <a:r>
            <a:rPr lang="en-US" sz="2200" b="1" dirty="0" err="1">
              <a:latin typeface="Aptos"/>
            </a:rPr>
            <a:t>Arterbridge</a:t>
          </a:r>
          <a:r>
            <a:rPr lang="en-US" sz="2200" b="1" dirty="0">
              <a:latin typeface="Aptos"/>
            </a:rPr>
            <a:t>-Whitten</a:t>
          </a:r>
          <a:endParaRPr lang="en-US" sz="2200" dirty="0"/>
        </a:p>
      </dgm:t>
    </dgm:pt>
    <dgm:pt modelId="{E4911257-2799-414B-835F-AD0758BBAA65}" type="parTrans" cxnId="{DCA85B6C-FB92-4C79-B1AD-9D852248C4B1}">
      <dgm:prSet/>
      <dgm:spPr/>
      <dgm:t>
        <a:bodyPr/>
        <a:lstStyle/>
        <a:p>
          <a:endParaRPr lang="en-US"/>
        </a:p>
      </dgm:t>
    </dgm:pt>
    <dgm:pt modelId="{ECD0900C-8EE0-402F-B0E8-21C5F45CB28A}" type="sibTrans" cxnId="{DCA85B6C-FB92-4C79-B1AD-9D852248C4B1}">
      <dgm:prSet/>
      <dgm:spPr/>
      <dgm:t>
        <a:bodyPr/>
        <a:lstStyle/>
        <a:p>
          <a:endParaRPr lang="en-US"/>
        </a:p>
      </dgm:t>
    </dgm:pt>
    <dgm:pt modelId="{B215BBF0-FEDE-44D8-A583-5CDE52755EA6}">
      <dgm:prSet phldr="0" custT="1"/>
      <dgm:spPr/>
      <dgm:t>
        <a:bodyPr/>
        <a:lstStyle/>
        <a:p>
          <a:pPr rtl="0"/>
          <a:r>
            <a:rPr lang="en-US" sz="1800" b="0" dirty="0">
              <a:latin typeface="Aptos"/>
            </a:rPr>
            <a:t>Dean of Students Office</a:t>
          </a:r>
          <a:endParaRPr lang="en-US" sz="4400" b="0" dirty="0">
            <a:latin typeface="Arial"/>
            <a:cs typeface="Arial"/>
          </a:endParaRPr>
        </a:p>
      </dgm:t>
    </dgm:pt>
    <dgm:pt modelId="{2779D641-2D55-4A5D-8249-B8C3072CE972}" type="parTrans" cxnId="{7830C2AE-B365-428C-8878-18D7A056F901}">
      <dgm:prSet/>
      <dgm:spPr/>
      <dgm:t>
        <a:bodyPr/>
        <a:lstStyle/>
        <a:p>
          <a:endParaRPr lang="en-US"/>
        </a:p>
      </dgm:t>
    </dgm:pt>
    <dgm:pt modelId="{3991E79E-5A7E-47D8-99EE-E3F2AB9E9871}" type="sibTrans" cxnId="{7830C2AE-B365-428C-8878-18D7A056F901}">
      <dgm:prSet/>
      <dgm:spPr/>
      <dgm:t>
        <a:bodyPr/>
        <a:lstStyle/>
        <a:p>
          <a:endParaRPr lang="en-US"/>
        </a:p>
      </dgm:t>
    </dgm:pt>
    <dgm:pt modelId="{0CDE7C01-4812-4CA4-9F5F-84826BE746A1}">
      <dgm:prSet phldr="0" custT="1"/>
      <dgm:spPr/>
      <dgm:t>
        <a:bodyPr/>
        <a:lstStyle/>
        <a:p>
          <a:pPr rtl="0"/>
          <a:r>
            <a:rPr lang="en-US" sz="1800" b="0" dirty="0">
              <a:latin typeface="Aptos"/>
            </a:rPr>
            <a:t>CPVA Dean's Office</a:t>
          </a:r>
          <a:endParaRPr lang="en-US" sz="1800" b="0" dirty="0">
            <a:latin typeface="Arial"/>
            <a:cs typeface="Arial"/>
          </a:endParaRPr>
        </a:p>
      </dgm:t>
    </dgm:pt>
    <dgm:pt modelId="{A22E0E18-E2FA-4D31-8161-BDC6C555FA26}" type="parTrans" cxnId="{79E8B7E2-0607-4631-9DB1-40CD47BA8AC2}">
      <dgm:prSet/>
      <dgm:spPr/>
      <dgm:t>
        <a:bodyPr/>
        <a:lstStyle/>
        <a:p>
          <a:endParaRPr lang="en-US"/>
        </a:p>
      </dgm:t>
    </dgm:pt>
    <dgm:pt modelId="{83523F41-371A-4C91-90CC-BD9587098071}" type="sibTrans" cxnId="{79E8B7E2-0607-4631-9DB1-40CD47BA8AC2}">
      <dgm:prSet/>
      <dgm:spPr/>
      <dgm:t>
        <a:bodyPr/>
        <a:lstStyle/>
        <a:p>
          <a:endParaRPr lang="en-US"/>
        </a:p>
      </dgm:t>
    </dgm:pt>
    <dgm:pt modelId="{23F5EFA5-6425-4028-99E9-999DDC05625A}">
      <dgm:prSet phldr="0" custT="1"/>
      <dgm:spPr/>
      <dgm:t>
        <a:bodyPr/>
        <a:lstStyle/>
        <a:p>
          <a:pPr rtl="0"/>
          <a:r>
            <a:rPr lang="en-US" sz="1800" b="0" dirty="0">
              <a:latin typeface="Aptos"/>
            </a:rPr>
            <a:t>Human Resources</a:t>
          </a:r>
          <a:endParaRPr lang="en-US" sz="1800" b="0" dirty="0">
            <a:latin typeface="Arial"/>
            <a:cs typeface="Arial"/>
          </a:endParaRPr>
        </a:p>
      </dgm:t>
    </dgm:pt>
    <dgm:pt modelId="{63A0AE34-70DD-47F4-AB84-DB57DEB2306E}" type="parTrans" cxnId="{486DEC79-DF03-4346-A23A-10639AE4B512}">
      <dgm:prSet/>
      <dgm:spPr/>
      <dgm:t>
        <a:bodyPr/>
        <a:lstStyle/>
        <a:p>
          <a:endParaRPr lang="en-US"/>
        </a:p>
      </dgm:t>
    </dgm:pt>
    <dgm:pt modelId="{65FB9A2F-F5C6-4255-A9BF-05887C8DF656}" type="sibTrans" cxnId="{486DEC79-DF03-4346-A23A-10639AE4B512}">
      <dgm:prSet/>
      <dgm:spPr/>
      <dgm:t>
        <a:bodyPr/>
        <a:lstStyle/>
        <a:p>
          <a:endParaRPr lang="en-US"/>
        </a:p>
      </dgm:t>
    </dgm:pt>
    <dgm:pt modelId="{92C52C97-CDBE-4781-83B5-89F80801CEAF}">
      <dgm:prSet phldr="0" custT="1"/>
      <dgm:spPr/>
      <dgm:t>
        <a:bodyPr/>
        <a:lstStyle/>
        <a:p>
          <a:r>
            <a:rPr lang="en-US" sz="2200" b="1" dirty="0">
              <a:latin typeface="Aptos"/>
            </a:rPr>
            <a:t>Rhys Fetner</a:t>
          </a:r>
          <a:endParaRPr lang="en-US" sz="2200" dirty="0"/>
        </a:p>
      </dgm:t>
    </dgm:pt>
    <dgm:pt modelId="{C5EAD839-E8ED-4527-854D-18BA99F67FC1}" type="parTrans" cxnId="{97BB7BC4-BFA0-4E6F-B8E8-0299A98B9952}">
      <dgm:prSet/>
      <dgm:spPr/>
      <dgm:t>
        <a:bodyPr/>
        <a:lstStyle/>
        <a:p>
          <a:endParaRPr lang="en-US"/>
        </a:p>
      </dgm:t>
    </dgm:pt>
    <dgm:pt modelId="{0F91D61D-CEE7-4997-BBF9-214B703BA02F}" type="sibTrans" cxnId="{97BB7BC4-BFA0-4E6F-B8E8-0299A98B9952}">
      <dgm:prSet/>
      <dgm:spPr/>
      <dgm:t>
        <a:bodyPr/>
        <a:lstStyle/>
        <a:p>
          <a:endParaRPr lang="en-US"/>
        </a:p>
      </dgm:t>
    </dgm:pt>
    <dgm:pt modelId="{E5B88AC3-CB1F-4348-B1A6-C3DEB009CD00}" type="pres">
      <dgm:prSet presAssocID="{47EC24DF-D9BD-4A22-B8FA-0FC6A2D212FB}" presName="diagram" presStyleCnt="0">
        <dgm:presLayoutVars>
          <dgm:dir/>
          <dgm:resizeHandles val="exact"/>
        </dgm:presLayoutVars>
      </dgm:prSet>
      <dgm:spPr/>
    </dgm:pt>
    <dgm:pt modelId="{BB06B929-884F-46D6-A874-19060B42D87A}" type="pres">
      <dgm:prSet presAssocID="{37AE2749-6F61-4D88-8B9D-C8E0C29F0F69}" presName="node" presStyleLbl="node1" presStyleIdx="0" presStyleCnt="8">
        <dgm:presLayoutVars>
          <dgm:bulletEnabled val="1"/>
        </dgm:presLayoutVars>
      </dgm:prSet>
      <dgm:spPr/>
    </dgm:pt>
    <dgm:pt modelId="{DE016F72-BCA6-4197-A982-1DF2F5C57708}" type="pres">
      <dgm:prSet presAssocID="{121E850A-EFE2-44D5-B007-11B74620FF0B}" presName="sibTrans" presStyleCnt="0"/>
      <dgm:spPr/>
    </dgm:pt>
    <dgm:pt modelId="{F5FD76BA-06D6-4427-8957-D08AD63D6D97}" type="pres">
      <dgm:prSet presAssocID="{443EF86E-C340-4405-BD22-4754F59CC30E}" presName="node" presStyleLbl="node1" presStyleIdx="1" presStyleCnt="8">
        <dgm:presLayoutVars>
          <dgm:bulletEnabled val="1"/>
        </dgm:presLayoutVars>
      </dgm:prSet>
      <dgm:spPr/>
    </dgm:pt>
    <dgm:pt modelId="{E551B1BA-27DC-4DBA-838B-9223B7A02DD7}" type="pres">
      <dgm:prSet presAssocID="{982CF7D3-8290-4FC9-8367-93BD76FCB6B5}" presName="sibTrans" presStyleCnt="0"/>
      <dgm:spPr/>
    </dgm:pt>
    <dgm:pt modelId="{D82B9CF3-EAF1-4905-B1A5-774FC15405DA}" type="pres">
      <dgm:prSet presAssocID="{63DB08DF-4851-4068-A909-961313E47900}" presName="node" presStyleLbl="node1" presStyleIdx="2" presStyleCnt="8">
        <dgm:presLayoutVars>
          <dgm:bulletEnabled val="1"/>
        </dgm:presLayoutVars>
      </dgm:prSet>
      <dgm:spPr/>
    </dgm:pt>
    <dgm:pt modelId="{3B63F9F9-C8A5-415E-A5F5-2551CB29F4E4}" type="pres">
      <dgm:prSet presAssocID="{327BB670-54D4-4109-A5D0-922BAB0CFE8A}" presName="sibTrans" presStyleCnt="0"/>
      <dgm:spPr/>
    </dgm:pt>
    <dgm:pt modelId="{049DB124-19E3-400D-939D-C4A9D190EDF3}" type="pres">
      <dgm:prSet presAssocID="{F585A644-378B-4303-BD63-9300245E50F4}" presName="node" presStyleLbl="node1" presStyleIdx="3" presStyleCnt="8">
        <dgm:presLayoutVars>
          <dgm:bulletEnabled val="1"/>
        </dgm:presLayoutVars>
      </dgm:prSet>
      <dgm:spPr/>
    </dgm:pt>
    <dgm:pt modelId="{CC5F9FBA-82FB-473E-946D-631324994A1F}" type="pres">
      <dgm:prSet presAssocID="{EB39032D-8934-4595-8880-7A102A000E95}" presName="sibTrans" presStyleCnt="0"/>
      <dgm:spPr/>
    </dgm:pt>
    <dgm:pt modelId="{CE2283CA-CDE0-406D-B1EF-ECF4064285A8}" type="pres">
      <dgm:prSet presAssocID="{92C52C97-CDBE-4781-83B5-89F80801CEAF}" presName="node" presStyleLbl="node1" presStyleIdx="4" presStyleCnt="8">
        <dgm:presLayoutVars>
          <dgm:bulletEnabled val="1"/>
        </dgm:presLayoutVars>
      </dgm:prSet>
      <dgm:spPr/>
    </dgm:pt>
    <dgm:pt modelId="{49E51601-D612-4393-AB53-4EE59A326EA4}" type="pres">
      <dgm:prSet presAssocID="{0F91D61D-CEE7-4997-BBF9-214B703BA02F}" presName="sibTrans" presStyleCnt="0"/>
      <dgm:spPr/>
    </dgm:pt>
    <dgm:pt modelId="{C5AC713E-CE42-4D7E-AF38-3D3A78AC3A8E}" type="pres">
      <dgm:prSet presAssocID="{0050974A-580E-4704-AADE-BC52ADF8E64E}" presName="node" presStyleLbl="node1" presStyleIdx="5" presStyleCnt="8">
        <dgm:presLayoutVars>
          <dgm:bulletEnabled val="1"/>
        </dgm:presLayoutVars>
      </dgm:prSet>
      <dgm:spPr/>
    </dgm:pt>
    <dgm:pt modelId="{7FF981AC-B710-4317-8324-A675D71F9A3D}" type="pres">
      <dgm:prSet presAssocID="{E6505E66-79A5-4320-ACCD-955FC9EBE277}" presName="sibTrans" presStyleCnt="0"/>
      <dgm:spPr/>
    </dgm:pt>
    <dgm:pt modelId="{E796DC23-5EEF-4C39-95F7-8384D213FEB2}" type="pres">
      <dgm:prSet presAssocID="{3C803059-98FB-4C7B-9645-BF52C2B82E4C}" presName="node" presStyleLbl="node1" presStyleIdx="6" presStyleCnt="8">
        <dgm:presLayoutVars>
          <dgm:bulletEnabled val="1"/>
        </dgm:presLayoutVars>
      </dgm:prSet>
      <dgm:spPr/>
    </dgm:pt>
    <dgm:pt modelId="{0734796E-C440-494F-A2BF-3665CBDEB885}" type="pres">
      <dgm:prSet presAssocID="{D0BBABDD-6314-4F3F-A332-8CC2833B4008}" presName="sibTrans" presStyleCnt="0"/>
      <dgm:spPr/>
    </dgm:pt>
    <dgm:pt modelId="{91686DFD-12B7-465C-8342-E7DE50F46617}" type="pres">
      <dgm:prSet presAssocID="{09D5C4EE-9436-4969-B1F1-E26C42AAF7C5}" presName="node" presStyleLbl="node1" presStyleIdx="7" presStyleCnt="8" custScaleX="104071">
        <dgm:presLayoutVars>
          <dgm:bulletEnabled val="1"/>
        </dgm:presLayoutVars>
      </dgm:prSet>
      <dgm:spPr/>
    </dgm:pt>
  </dgm:ptLst>
  <dgm:cxnLst>
    <dgm:cxn modelId="{1747B002-AD6D-4CC6-83E4-050472F465AB}" srcId="{443EF86E-C340-4405-BD22-4754F59CC30E}" destId="{8F8C94D1-B6FB-4634-8A75-C9929DB5DA4B}" srcOrd="0" destOrd="0" parTransId="{4FF8D448-3D83-4C0F-8112-F11BFFBAE959}" sibTransId="{28F71C2F-902F-4192-9379-3CB51C92928C}"/>
    <dgm:cxn modelId="{C7930003-E800-477E-849D-F9C1AC18C249}" type="presOf" srcId="{37AE2749-6F61-4D88-8B9D-C8E0C29F0F69}" destId="{BB06B929-884F-46D6-A874-19060B42D87A}" srcOrd="0" destOrd="0" presId="urn:microsoft.com/office/officeart/2005/8/layout/default"/>
    <dgm:cxn modelId="{47A7FF2C-D280-40C5-83A5-662C94D54819}" type="presOf" srcId="{BA3D3A33-A4E8-4201-AC64-A644C76892BA}" destId="{BB06B929-884F-46D6-A874-19060B42D87A}" srcOrd="0" destOrd="1" presId="urn:microsoft.com/office/officeart/2005/8/layout/default"/>
    <dgm:cxn modelId="{7C169B2E-C712-4BBF-A01A-843D2C108D26}" type="presOf" srcId="{0CDE7C01-4812-4CA4-9F5F-84826BE746A1}" destId="{CE2283CA-CDE0-406D-B1EF-ECF4064285A8}" srcOrd="0" destOrd="1" presId="urn:microsoft.com/office/officeart/2005/8/layout/default"/>
    <dgm:cxn modelId="{3EE5B538-615C-4D58-A22F-F67B84E139AF}" srcId="{47EC24DF-D9BD-4A22-B8FA-0FC6A2D212FB}" destId="{3C803059-98FB-4C7B-9645-BF52C2B82E4C}" srcOrd="6" destOrd="0" parTransId="{F8F147D6-B33A-42EE-A887-316F58183A1D}" sibTransId="{D0BBABDD-6314-4F3F-A332-8CC2833B4008}"/>
    <dgm:cxn modelId="{31E51B3C-5CCF-439B-BD0B-4985A27A7D86}" type="presOf" srcId="{3C803059-98FB-4C7B-9645-BF52C2B82E4C}" destId="{E796DC23-5EEF-4C39-95F7-8384D213FEB2}" srcOrd="0" destOrd="0" presId="urn:microsoft.com/office/officeart/2005/8/layout/default"/>
    <dgm:cxn modelId="{61122E45-BA4D-4B8F-878C-6EB2C8849DEC}" srcId="{37AE2749-6F61-4D88-8B9D-C8E0C29F0F69}" destId="{BA3D3A33-A4E8-4201-AC64-A644C76892BA}" srcOrd="0" destOrd="0" parTransId="{A5A60640-9AAE-49E8-B4CD-C7A3DC8EA502}" sibTransId="{9242E449-F539-462F-911C-BF024323D3B7}"/>
    <dgm:cxn modelId="{32263545-FE77-4974-9E49-947EA1CE51DD}" type="presOf" srcId="{4FFACA70-B772-4AC7-8A7E-CF9E99BFD2C9}" destId="{C5AC713E-CE42-4D7E-AF38-3D3A78AC3A8E}" srcOrd="0" destOrd="1" presId="urn:microsoft.com/office/officeart/2005/8/layout/default"/>
    <dgm:cxn modelId="{7679FD66-32C2-4E67-BB60-A1DA2A55FD1B}" type="presOf" srcId="{23F5EFA5-6425-4028-99E9-999DDC05625A}" destId="{049DB124-19E3-400D-939D-C4A9D190EDF3}" srcOrd="0" destOrd="1" presId="urn:microsoft.com/office/officeart/2005/8/layout/default"/>
    <dgm:cxn modelId="{97F1F967-5CC9-4627-8684-62CF9759A7D8}" srcId="{47EC24DF-D9BD-4A22-B8FA-0FC6A2D212FB}" destId="{443EF86E-C340-4405-BD22-4754F59CC30E}" srcOrd="1" destOrd="0" parTransId="{06B35345-86CF-4065-8795-DEF42BFFA5FF}" sibTransId="{982CF7D3-8290-4FC9-8367-93BD76FCB6B5}"/>
    <dgm:cxn modelId="{DCA85B6C-FB92-4C79-B1AD-9D852248C4B1}" srcId="{47EC24DF-D9BD-4A22-B8FA-0FC6A2D212FB}" destId="{09D5C4EE-9436-4969-B1F1-E26C42AAF7C5}" srcOrd="7" destOrd="0" parTransId="{E4911257-2799-414B-835F-AD0758BBAA65}" sibTransId="{ECD0900C-8EE0-402F-B0E8-21C5F45CB28A}"/>
    <dgm:cxn modelId="{486DEC79-DF03-4346-A23A-10639AE4B512}" srcId="{F585A644-378B-4303-BD63-9300245E50F4}" destId="{23F5EFA5-6425-4028-99E9-999DDC05625A}" srcOrd="0" destOrd="0" parTransId="{63A0AE34-70DD-47F4-AB84-DB57DEB2306E}" sibTransId="{65FB9A2F-F5C6-4255-A9BF-05887C8DF656}"/>
    <dgm:cxn modelId="{FA9FD57A-BCAD-41B0-ACBC-1606FBFDB31F}" type="presOf" srcId="{443EF86E-C340-4405-BD22-4754F59CC30E}" destId="{F5FD76BA-06D6-4427-8957-D08AD63D6D97}" srcOrd="0" destOrd="0" presId="urn:microsoft.com/office/officeart/2005/8/layout/default"/>
    <dgm:cxn modelId="{0ABE0887-C9DB-4D7D-A80C-F5264022C617}" type="presOf" srcId="{31FF4B62-C276-4006-9E94-3A2EB38E7943}" destId="{E796DC23-5EEF-4C39-95F7-8384D213FEB2}" srcOrd="0" destOrd="1" presId="urn:microsoft.com/office/officeart/2005/8/layout/default"/>
    <dgm:cxn modelId="{6D481090-4A9C-4A55-83B4-297E8280FD3A}" srcId="{63DB08DF-4851-4068-A909-961313E47900}" destId="{938CB079-76E8-4361-93E6-E7E72905DFD7}" srcOrd="0" destOrd="0" parTransId="{AA02EAA9-910C-4160-9A9A-DB30B90B6367}" sibTransId="{73196D22-D855-4829-AD83-6241B0D799E2}"/>
    <dgm:cxn modelId="{D357A499-29BE-4C08-83EC-47C7F7E5C7AB}" type="presOf" srcId="{B215BBF0-FEDE-44D8-A583-5CDE52755EA6}" destId="{91686DFD-12B7-465C-8342-E7DE50F46617}" srcOrd="0" destOrd="1" presId="urn:microsoft.com/office/officeart/2005/8/layout/default"/>
    <dgm:cxn modelId="{3D8443A7-E81F-4A39-B207-E5E2D5D8A647}" type="presOf" srcId="{09D5C4EE-9436-4969-B1F1-E26C42AAF7C5}" destId="{91686DFD-12B7-465C-8342-E7DE50F46617}" srcOrd="0" destOrd="0" presId="urn:microsoft.com/office/officeart/2005/8/layout/default"/>
    <dgm:cxn modelId="{931934AC-7946-4AE0-9F9D-D21FDE8E55B1}" srcId="{47EC24DF-D9BD-4A22-B8FA-0FC6A2D212FB}" destId="{37AE2749-6F61-4D88-8B9D-C8E0C29F0F69}" srcOrd="0" destOrd="0" parTransId="{DEBE5F48-592A-48BD-8276-65B6FD86E13D}" sibTransId="{121E850A-EFE2-44D5-B007-11B74620FF0B}"/>
    <dgm:cxn modelId="{16228AAC-0EAD-4A58-B229-2DE8E2165C36}" type="presOf" srcId="{938CB079-76E8-4361-93E6-E7E72905DFD7}" destId="{D82B9CF3-EAF1-4905-B1A5-774FC15405DA}" srcOrd="0" destOrd="1" presId="urn:microsoft.com/office/officeart/2005/8/layout/default"/>
    <dgm:cxn modelId="{7830C2AE-B365-428C-8878-18D7A056F901}" srcId="{09D5C4EE-9436-4969-B1F1-E26C42AAF7C5}" destId="{B215BBF0-FEDE-44D8-A583-5CDE52755EA6}" srcOrd="0" destOrd="0" parTransId="{2779D641-2D55-4A5D-8249-B8C3072CE972}" sibTransId="{3991E79E-5A7E-47D8-99EE-E3F2AB9E9871}"/>
    <dgm:cxn modelId="{7DD013B1-AB5C-40D2-826C-87B92C544F4A}" srcId="{47EC24DF-D9BD-4A22-B8FA-0FC6A2D212FB}" destId="{63DB08DF-4851-4068-A909-961313E47900}" srcOrd="2" destOrd="0" parTransId="{BF580B18-2865-43FA-93B9-52949FE60B2D}" sibTransId="{327BB670-54D4-4109-A5D0-922BAB0CFE8A}"/>
    <dgm:cxn modelId="{701479B6-D72E-4868-B1AE-C201A6ED295F}" type="presOf" srcId="{63DB08DF-4851-4068-A909-961313E47900}" destId="{D82B9CF3-EAF1-4905-B1A5-774FC15405DA}" srcOrd="0" destOrd="0" presId="urn:microsoft.com/office/officeart/2005/8/layout/default"/>
    <dgm:cxn modelId="{07CC84B7-3EF5-4A94-A37E-D6D7AC0CA9CE}" type="presOf" srcId="{92C52C97-CDBE-4781-83B5-89F80801CEAF}" destId="{CE2283CA-CDE0-406D-B1EF-ECF4064285A8}" srcOrd="0" destOrd="0" presId="urn:microsoft.com/office/officeart/2005/8/layout/default"/>
    <dgm:cxn modelId="{657E60BB-5175-479E-A021-CD639574FF90}" type="presOf" srcId="{0050974A-580E-4704-AADE-BC52ADF8E64E}" destId="{C5AC713E-CE42-4D7E-AF38-3D3A78AC3A8E}" srcOrd="0" destOrd="0" presId="urn:microsoft.com/office/officeart/2005/8/layout/default"/>
    <dgm:cxn modelId="{9842DFC0-966F-4A42-8196-A5C9E62B2007}" type="presOf" srcId="{F585A644-378B-4303-BD63-9300245E50F4}" destId="{049DB124-19E3-400D-939D-C4A9D190EDF3}" srcOrd="0" destOrd="0" presId="urn:microsoft.com/office/officeart/2005/8/layout/default"/>
    <dgm:cxn modelId="{97BB7BC4-BFA0-4E6F-B8E8-0299A98B9952}" srcId="{47EC24DF-D9BD-4A22-B8FA-0FC6A2D212FB}" destId="{92C52C97-CDBE-4781-83B5-89F80801CEAF}" srcOrd="4" destOrd="0" parTransId="{C5EAD839-E8ED-4527-854D-18BA99F67FC1}" sibTransId="{0F91D61D-CEE7-4997-BBF9-214B703BA02F}"/>
    <dgm:cxn modelId="{4D5578C5-A8C9-4CC4-ADCD-0E616B0D7749}" srcId="{47EC24DF-D9BD-4A22-B8FA-0FC6A2D212FB}" destId="{F585A644-378B-4303-BD63-9300245E50F4}" srcOrd="3" destOrd="0" parTransId="{BE82390C-3A9B-4F60-A56E-951BB46A519F}" sibTransId="{EB39032D-8934-4595-8880-7A102A000E95}"/>
    <dgm:cxn modelId="{0BBD73E1-9269-465A-924D-378F74E29345}" srcId="{3C803059-98FB-4C7B-9645-BF52C2B82E4C}" destId="{31FF4B62-C276-4006-9E94-3A2EB38E7943}" srcOrd="0" destOrd="0" parTransId="{8987A8E4-B90A-4E04-B36B-8615670ABF59}" sibTransId="{A9FA0A3D-C0AE-4965-8154-ADF177C64A1A}"/>
    <dgm:cxn modelId="{8DFAEFE1-9E4F-48FB-AFD1-3F8FC84C795B}" type="presOf" srcId="{8F8C94D1-B6FB-4634-8A75-C9929DB5DA4B}" destId="{F5FD76BA-06D6-4427-8957-D08AD63D6D97}" srcOrd="0" destOrd="1" presId="urn:microsoft.com/office/officeart/2005/8/layout/default"/>
    <dgm:cxn modelId="{79E8B7E2-0607-4631-9DB1-40CD47BA8AC2}" srcId="{92C52C97-CDBE-4781-83B5-89F80801CEAF}" destId="{0CDE7C01-4812-4CA4-9F5F-84826BE746A1}" srcOrd="0" destOrd="0" parTransId="{A22E0E18-E2FA-4D31-8161-BDC6C555FA26}" sibTransId="{83523F41-371A-4C91-90CC-BD9587098071}"/>
    <dgm:cxn modelId="{83B292EF-4AA1-4169-AA01-FC4A22001515}" srcId="{0050974A-580E-4704-AADE-BC52ADF8E64E}" destId="{4FFACA70-B772-4AC7-8A7E-CF9E99BFD2C9}" srcOrd="0" destOrd="0" parTransId="{11D99A15-0F40-4BA2-A262-74E91570B67A}" sibTransId="{954E89A8-FA0E-41C0-82BC-4AFF3DBF674D}"/>
    <dgm:cxn modelId="{0653F6F0-E1FE-4097-9ECD-340F827D43F8}" type="presOf" srcId="{47EC24DF-D9BD-4A22-B8FA-0FC6A2D212FB}" destId="{E5B88AC3-CB1F-4348-B1A6-C3DEB009CD00}" srcOrd="0" destOrd="0" presId="urn:microsoft.com/office/officeart/2005/8/layout/default"/>
    <dgm:cxn modelId="{7B4312FD-6B0D-42FC-864B-B3A5140F7E26}" srcId="{47EC24DF-D9BD-4A22-B8FA-0FC6A2D212FB}" destId="{0050974A-580E-4704-AADE-BC52ADF8E64E}" srcOrd="5" destOrd="0" parTransId="{F70D57B8-28A7-4CB6-A68B-DFC85808C01F}" sibTransId="{E6505E66-79A5-4320-ACCD-955FC9EBE277}"/>
    <dgm:cxn modelId="{25AD2061-7376-4AD6-BB72-7A518651E911}" type="presParOf" srcId="{E5B88AC3-CB1F-4348-B1A6-C3DEB009CD00}" destId="{BB06B929-884F-46D6-A874-19060B42D87A}" srcOrd="0" destOrd="0" presId="urn:microsoft.com/office/officeart/2005/8/layout/default"/>
    <dgm:cxn modelId="{BCDD8FCF-D0B3-4842-A7F6-896FC6313E59}" type="presParOf" srcId="{E5B88AC3-CB1F-4348-B1A6-C3DEB009CD00}" destId="{DE016F72-BCA6-4197-A982-1DF2F5C57708}" srcOrd="1" destOrd="0" presId="urn:microsoft.com/office/officeart/2005/8/layout/default"/>
    <dgm:cxn modelId="{244EDCFD-5569-4B30-8520-9941D91B253D}" type="presParOf" srcId="{E5B88AC3-CB1F-4348-B1A6-C3DEB009CD00}" destId="{F5FD76BA-06D6-4427-8957-D08AD63D6D97}" srcOrd="2" destOrd="0" presId="urn:microsoft.com/office/officeart/2005/8/layout/default"/>
    <dgm:cxn modelId="{2FF1CF54-FDF8-4BB7-B8C5-2E1E9C43121B}" type="presParOf" srcId="{E5B88AC3-CB1F-4348-B1A6-C3DEB009CD00}" destId="{E551B1BA-27DC-4DBA-838B-9223B7A02DD7}" srcOrd="3" destOrd="0" presId="urn:microsoft.com/office/officeart/2005/8/layout/default"/>
    <dgm:cxn modelId="{D9021F3F-6E88-491B-B00E-A56D27790BCC}" type="presParOf" srcId="{E5B88AC3-CB1F-4348-B1A6-C3DEB009CD00}" destId="{D82B9CF3-EAF1-4905-B1A5-774FC15405DA}" srcOrd="4" destOrd="0" presId="urn:microsoft.com/office/officeart/2005/8/layout/default"/>
    <dgm:cxn modelId="{0E8F2510-B3A7-4853-B1BA-CB3219BDFCAD}" type="presParOf" srcId="{E5B88AC3-CB1F-4348-B1A6-C3DEB009CD00}" destId="{3B63F9F9-C8A5-415E-A5F5-2551CB29F4E4}" srcOrd="5" destOrd="0" presId="urn:microsoft.com/office/officeart/2005/8/layout/default"/>
    <dgm:cxn modelId="{CA0D4EA6-0AA0-4189-B426-9D99BEE09D96}" type="presParOf" srcId="{E5B88AC3-CB1F-4348-B1A6-C3DEB009CD00}" destId="{049DB124-19E3-400D-939D-C4A9D190EDF3}" srcOrd="6" destOrd="0" presId="urn:microsoft.com/office/officeart/2005/8/layout/default"/>
    <dgm:cxn modelId="{C7ECEF1A-C3B7-411B-AA31-DB785066004B}" type="presParOf" srcId="{E5B88AC3-CB1F-4348-B1A6-C3DEB009CD00}" destId="{CC5F9FBA-82FB-473E-946D-631324994A1F}" srcOrd="7" destOrd="0" presId="urn:microsoft.com/office/officeart/2005/8/layout/default"/>
    <dgm:cxn modelId="{B6C168DA-1343-42F3-B4C1-1FF088B9813B}" type="presParOf" srcId="{E5B88AC3-CB1F-4348-B1A6-C3DEB009CD00}" destId="{CE2283CA-CDE0-406D-B1EF-ECF4064285A8}" srcOrd="8" destOrd="0" presId="urn:microsoft.com/office/officeart/2005/8/layout/default"/>
    <dgm:cxn modelId="{CFE617B8-9B72-4F5A-B4D3-D349B5AFF542}" type="presParOf" srcId="{E5B88AC3-CB1F-4348-B1A6-C3DEB009CD00}" destId="{49E51601-D612-4393-AB53-4EE59A326EA4}" srcOrd="9" destOrd="0" presId="urn:microsoft.com/office/officeart/2005/8/layout/default"/>
    <dgm:cxn modelId="{3F61D064-C843-45A5-BC61-4C5B814C6775}" type="presParOf" srcId="{E5B88AC3-CB1F-4348-B1A6-C3DEB009CD00}" destId="{C5AC713E-CE42-4D7E-AF38-3D3A78AC3A8E}" srcOrd="10" destOrd="0" presId="urn:microsoft.com/office/officeart/2005/8/layout/default"/>
    <dgm:cxn modelId="{3145B07C-4D8D-4981-99C4-46B09935E688}" type="presParOf" srcId="{E5B88AC3-CB1F-4348-B1A6-C3DEB009CD00}" destId="{7FF981AC-B710-4317-8324-A675D71F9A3D}" srcOrd="11" destOrd="0" presId="urn:microsoft.com/office/officeart/2005/8/layout/default"/>
    <dgm:cxn modelId="{9AC93015-6CF9-4C14-A70A-9FEF7CF93973}" type="presParOf" srcId="{E5B88AC3-CB1F-4348-B1A6-C3DEB009CD00}" destId="{E796DC23-5EEF-4C39-95F7-8384D213FEB2}" srcOrd="12" destOrd="0" presId="urn:microsoft.com/office/officeart/2005/8/layout/default"/>
    <dgm:cxn modelId="{B5639ED7-685A-46D5-B48C-C9F19E42D863}" type="presParOf" srcId="{E5B88AC3-CB1F-4348-B1A6-C3DEB009CD00}" destId="{0734796E-C440-494F-A2BF-3665CBDEB885}" srcOrd="13" destOrd="0" presId="urn:microsoft.com/office/officeart/2005/8/layout/default"/>
    <dgm:cxn modelId="{3E37B4E0-FE5F-4F44-BF70-5FA48EF567B6}" type="presParOf" srcId="{E5B88AC3-CB1F-4348-B1A6-C3DEB009CD00}" destId="{91686DFD-12B7-465C-8342-E7DE50F46617}"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314C5-37B1-41F1-BFE3-8749E7EBE9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394C88-472E-4483-99B1-F346DBD0BA85}">
      <dgm:prSet phldrT="[Text]" custT="1"/>
      <dgm:spPr/>
      <dgm:t>
        <a:bodyPr/>
        <a:lstStyle/>
        <a:p>
          <a:r>
            <a:rPr lang="en-US" sz="2000" dirty="0"/>
            <a:t>SAVE THE DATE</a:t>
          </a:r>
          <a:br>
            <a:rPr lang="en-US" sz="2000" dirty="0"/>
          </a:br>
          <a:r>
            <a:rPr lang="en-US" sz="2000" dirty="0"/>
            <a:t>June 11</a:t>
          </a:r>
          <a:r>
            <a:rPr lang="en-US" sz="2000" baseline="30000" dirty="0"/>
            <a:t>th</a:t>
          </a:r>
          <a:br>
            <a:rPr lang="en-US" sz="2000" dirty="0"/>
          </a:br>
          <a:r>
            <a:rPr lang="en-US" sz="2000" dirty="0"/>
            <a:t>Staff Assembly leadership joining our EOY celebration</a:t>
          </a:r>
        </a:p>
      </dgm:t>
    </dgm:pt>
    <dgm:pt modelId="{CCB1F08D-9731-490E-B56B-10E37C6AEB39}" type="parTrans" cxnId="{8CB2E1DD-9655-465C-9B4A-DCA0C67A76B5}">
      <dgm:prSet/>
      <dgm:spPr/>
      <dgm:t>
        <a:bodyPr/>
        <a:lstStyle/>
        <a:p>
          <a:endParaRPr lang="en-US"/>
        </a:p>
      </dgm:t>
    </dgm:pt>
    <dgm:pt modelId="{3EFDD978-FECA-44BB-BEAD-B891E03F4046}" type="sibTrans" cxnId="{8CB2E1DD-9655-465C-9B4A-DCA0C67A76B5}">
      <dgm:prSet/>
      <dgm:spPr/>
      <dgm:t>
        <a:bodyPr/>
        <a:lstStyle/>
        <a:p>
          <a:endParaRPr lang="en-US"/>
        </a:p>
      </dgm:t>
    </dgm:pt>
    <dgm:pt modelId="{88078AF5-488C-4E1D-9D49-9F4125B7D8CB}" type="pres">
      <dgm:prSet presAssocID="{3AB314C5-37B1-41F1-BFE3-8749E7EBE907}" presName="diagram" presStyleCnt="0">
        <dgm:presLayoutVars>
          <dgm:dir/>
          <dgm:resizeHandles val="exact"/>
        </dgm:presLayoutVars>
      </dgm:prSet>
      <dgm:spPr/>
    </dgm:pt>
    <dgm:pt modelId="{F61B4A10-A70D-4D60-AB7E-6144704336B9}" type="pres">
      <dgm:prSet presAssocID="{FE394C88-472E-4483-99B1-F346DBD0BA85}" presName="node" presStyleLbl="node1" presStyleIdx="0" presStyleCnt="1" custScaleX="264258" custScaleY="91357">
        <dgm:presLayoutVars>
          <dgm:bulletEnabled val="1"/>
        </dgm:presLayoutVars>
      </dgm:prSet>
      <dgm:spPr/>
    </dgm:pt>
  </dgm:ptLst>
  <dgm:cxnLst>
    <dgm:cxn modelId="{8CB2E1DD-9655-465C-9B4A-DCA0C67A76B5}" srcId="{3AB314C5-37B1-41F1-BFE3-8749E7EBE907}" destId="{FE394C88-472E-4483-99B1-F346DBD0BA85}" srcOrd="0" destOrd="0" parTransId="{CCB1F08D-9731-490E-B56B-10E37C6AEB39}" sibTransId="{3EFDD978-FECA-44BB-BEAD-B891E03F4046}"/>
    <dgm:cxn modelId="{E01162E7-DFED-49D0-84A0-64DBB1CFAF77}" type="presOf" srcId="{3AB314C5-37B1-41F1-BFE3-8749E7EBE907}" destId="{88078AF5-488C-4E1D-9D49-9F4125B7D8CB}" srcOrd="0" destOrd="0" presId="urn:microsoft.com/office/officeart/2005/8/layout/default"/>
    <dgm:cxn modelId="{0DC104F0-544F-4FB5-BBE6-73A32C30AEF9}" type="presOf" srcId="{FE394C88-472E-4483-99B1-F346DBD0BA85}" destId="{F61B4A10-A70D-4D60-AB7E-6144704336B9}" srcOrd="0" destOrd="0" presId="urn:microsoft.com/office/officeart/2005/8/layout/default"/>
    <dgm:cxn modelId="{9DE9BBC4-217E-438E-AB45-658CAD5EDB24}" type="presParOf" srcId="{88078AF5-488C-4E1D-9D49-9F4125B7D8CB}" destId="{F61B4A10-A70D-4D60-AB7E-6144704336B9}"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E36A9-945D-4934-BB13-D0C089728446}">
      <dsp:nvSpPr>
        <dsp:cNvPr id="0" name=""/>
        <dsp:cNvSpPr/>
      </dsp:nvSpPr>
      <dsp:spPr>
        <a:xfrm>
          <a:off x="3580" y="55662"/>
          <a:ext cx="3490936" cy="515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May 6</a:t>
          </a:r>
        </a:p>
      </dsp:txBody>
      <dsp:txXfrm>
        <a:off x="3580" y="55662"/>
        <a:ext cx="3490936" cy="515946"/>
      </dsp:txXfrm>
    </dsp:sp>
    <dsp:sp modelId="{2A10A189-0E3D-4225-9868-E27DEB0C4985}">
      <dsp:nvSpPr>
        <dsp:cNvPr id="0" name=""/>
        <dsp:cNvSpPr/>
      </dsp:nvSpPr>
      <dsp:spPr>
        <a:xfrm>
          <a:off x="3580" y="553326"/>
          <a:ext cx="3490936" cy="34875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2:30 PM – 3:30 PM | Walkthrough for Doctoral and Master’s Commencement</a:t>
          </a:r>
          <a:br>
            <a:rPr lang="en-US" sz="2000" kern="1200" dirty="0"/>
          </a:br>
          <a:endParaRPr lang="en-US" sz="2000" kern="1200" dirty="0"/>
        </a:p>
        <a:p>
          <a:pPr marL="228600" lvl="1" indent="-228600" algn="l" defTabSz="889000">
            <a:lnSpc>
              <a:spcPct val="90000"/>
            </a:lnSpc>
            <a:spcBef>
              <a:spcPct val="0"/>
            </a:spcBef>
            <a:spcAft>
              <a:spcPct val="15000"/>
            </a:spcAft>
            <a:buChar char="•"/>
          </a:pPr>
          <a:r>
            <a:rPr lang="en-US" sz="2000" kern="1200" dirty="0"/>
            <a:t>Meet at The Terrace</a:t>
          </a:r>
        </a:p>
      </dsp:txBody>
      <dsp:txXfrm>
        <a:off x="3580" y="553326"/>
        <a:ext cx="3490936" cy="3487522"/>
      </dsp:txXfrm>
    </dsp:sp>
    <dsp:sp modelId="{C279F032-9504-4815-A4B3-909818615568}">
      <dsp:nvSpPr>
        <dsp:cNvPr id="0" name=""/>
        <dsp:cNvSpPr/>
      </dsp:nvSpPr>
      <dsp:spPr>
        <a:xfrm>
          <a:off x="3983247" y="55662"/>
          <a:ext cx="3490936" cy="515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May 7</a:t>
          </a:r>
          <a:endParaRPr lang="en-US" sz="2000" kern="1200" dirty="0"/>
        </a:p>
      </dsp:txBody>
      <dsp:txXfrm>
        <a:off x="3983247" y="55662"/>
        <a:ext cx="3490936" cy="515946"/>
      </dsp:txXfrm>
    </dsp:sp>
    <dsp:sp modelId="{ADFB876D-3E73-478E-B973-AC7B2B661DC4}">
      <dsp:nvSpPr>
        <dsp:cNvPr id="0" name=""/>
        <dsp:cNvSpPr/>
      </dsp:nvSpPr>
      <dsp:spPr>
        <a:xfrm>
          <a:off x="3983247" y="553326"/>
          <a:ext cx="3490936" cy="34875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8:00 AM | Volunteers Arrive</a:t>
          </a:r>
        </a:p>
        <a:p>
          <a:pPr marL="171450" lvl="1" indent="-171450" algn="l" defTabSz="800100">
            <a:lnSpc>
              <a:spcPct val="90000"/>
            </a:lnSpc>
            <a:spcBef>
              <a:spcPct val="0"/>
            </a:spcBef>
            <a:spcAft>
              <a:spcPct val="15000"/>
            </a:spcAft>
            <a:buChar char="•"/>
          </a:pPr>
          <a:r>
            <a:rPr lang="en-US" sz="1800" kern="1200" dirty="0"/>
            <a:t>8:30 AM | Doors Open</a:t>
          </a:r>
        </a:p>
        <a:p>
          <a:pPr marL="171450" lvl="1" indent="-171450" algn="l" defTabSz="800100">
            <a:lnSpc>
              <a:spcPct val="90000"/>
            </a:lnSpc>
            <a:spcBef>
              <a:spcPct val="0"/>
            </a:spcBef>
            <a:spcAft>
              <a:spcPct val="15000"/>
            </a:spcAft>
            <a:buChar char="•"/>
          </a:pPr>
          <a:r>
            <a:rPr lang="en-US" sz="1800" kern="1200" dirty="0"/>
            <a:t>10:00 AM | Doctoral &amp; Master’s Commencement Starts</a:t>
          </a:r>
        </a:p>
        <a:p>
          <a:pPr marL="171450" lvl="1" indent="-171450" algn="l" defTabSz="800100">
            <a:lnSpc>
              <a:spcPct val="90000"/>
            </a:lnSpc>
            <a:spcBef>
              <a:spcPct val="0"/>
            </a:spcBef>
            <a:spcAft>
              <a:spcPct val="15000"/>
            </a:spcAft>
            <a:buChar char="•"/>
          </a:pPr>
          <a:r>
            <a:rPr lang="en-US" sz="1800" kern="1200" dirty="0"/>
            <a:t>12:00 PM | Doctoral &amp; Master’s Commencement ends</a:t>
          </a:r>
          <a:br>
            <a:rPr lang="en-US" sz="1800" kern="1200" dirty="0"/>
          </a:br>
          <a:endParaRPr lang="en-US" sz="1800" kern="1200" dirty="0"/>
        </a:p>
        <a:p>
          <a:pPr marL="171450" lvl="1" indent="-171450" algn="l" defTabSz="800100">
            <a:lnSpc>
              <a:spcPct val="90000"/>
            </a:lnSpc>
            <a:spcBef>
              <a:spcPct val="0"/>
            </a:spcBef>
            <a:spcAft>
              <a:spcPct val="15000"/>
            </a:spcAft>
            <a:buChar char="•"/>
          </a:pPr>
          <a:r>
            <a:rPr lang="en-US" sz="1800" kern="1200" dirty="0"/>
            <a:t>2:30 PM – 3:30 PM | Walkthrough for University Commencement</a:t>
          </a:r>
          <a:br>
            <a:rPr lang="en-US" sz="1800" kern="1200" dirty="0"/>
          </a:br>
          <a:endParaRPr lang="en-US" sz="1800" kern="1200" dirty="0"/>
        </a:p>
        <a:p>
          <a:pPr marL="171450" lvl="1" indent="-171450" algn="l" defTabSz="800100">
            <a:lnSpc>
              <a:spcPct val="90000"/>
            </a:lnSpc>
            <a:spcBef>
              <a:spcPct val="0"/>
            </a:spcBef>
            <a:spcAft>
              <a:spcPct val="15000"/>
            </a:spcAft>
            <a:buChar char="•"/>
          </a:pPr>
          <a:r>
            <a:rPr lang="en-US" sz="1800" kern="1200" dirty="0"/>
            <a:t>Meet at The Terrace</a:t>
          </a:r>
        </a:p>
      </dsp:txBody>
      <dsp:txXfrm>
        <a:off x="3983247" y="553326"/>
        <a:ext cx="3490936" cy="3487522"/>
      </dsp:txXfrm>
    </dsp:sp>
    <dsp:sp modelId="{8FEED035-93A0-4A80-A15A-9499FF8ECDE3}">
      <dsp:nvSpPr>
        <dsp:cNvPr id="0" name=""/>
        <dsp:cNvSpPr/>
      </dsp:nvSpPr>
      <dsp:spPr>
        <a:xfrm>
          <a:off x="7962915" y="55662"/>
          <a:ext cx="3490936" cy="515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May 8</a:t>
          </a:r>
        </a:p>
      </dsp:txBody>
      <dsp:txXfrm>
        <a:off x="7962915" y="55662"/>
        <a:ext cx="3490936" cy="515946"/>
      </dsp:txXfrm>
    </dsp:sp>
    <dsp:sp modelId="{3E5B846F-C233-47AE-8818-CAD99A80EB5A}">
      <dsp:nvSpPr>
        <dsp:cNvPr id="0" name=""/>
        <dsp:cNvSpPr/>
      </dsp:nvSpPr>
      <dsp:spPr>
        <a:xfrm>
          <a:off x="7962915" y="553326"/>
          <a:ext cx="3490936" cy="34875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8:00 AM | Volunteers Arrive</a:t>
          </a:r>
        </a:p>
        <a:p>
          <a:pPr marL="228600" lvl="1" indent="-228600" algn="l" defTabSz="889000">
            <a:lnSpc>
              <a:spcPct val="90000"/>
            </a:lnSpc>
            <a:spcBef>
              <a:spcPct val="0"/>
            </a:spcBef>
            <a:spcAft>
              <a:spcPct val="15000"/>
            </a:spcAft>
            <a:buChar char="•"/>
          </a:pPr>
          <a:r>
            <a:rPr lang="en-US" sz="2000" kern="1200" dirty="0"/>
            <a:t>8:30 AM | Doors Open</a:t>
          </a:r>
        </a:p>
        <a:p>
          <a:pPr marL="228600" lvl="1" indent="-228600" algn="l" defTabSz="889000">
            <a:lnSpc>
              <a:spcPct val="90000"/>
            </a:lnSpc>
            <a:spcBef>
              <a:spcPct val="0"/>
            </a:spcBef>
            <a:spcAft>
              <a:spcPct val="15000"/>
            </a:spcAft>
            <a:buChar char="•"/>
          </a:pPr>
          <a:r>
            <a:rPr lang="en-US" sz="2000" kern="1200" dirty="0"/>
            <a:t>10:00 AM | University Commencement Starts</a:t>
          </a:r>
        </a:p>
        <a:p>
          <a:pPr marL="228600" lvl="1" indent="-228600" algn="l" defTabSz="889000">
            <a:lnSpc>
              <a:spcPct val="90000"/>
            </a:lnSpc>
            <a:spcBef>
              <a:spcPct val="0"/>
            </a:spcBef>
            <a:spcAft>
              <a:spcPct val="15000"/>
            </a:spcAft>
            <a:buChar char="•"/>
          </a:pPr>
          <a:r>
            <a:rPr lang="en-US" sz="2000" kern="1200" dirty="0"/>
            <a:t>1:30 PM | University Commencement ends</a:t>
          </a:r>
        </a:p>
      </dsp:txBody>
      <dsp:txXfrm>
        <a:off x="7962915" y="553326"/>
        <a:ext cx="3490936" cy="3487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B929-884F-46D6-A874-19060B42D87A}">
      <dsp:nvSpPr>
        <dsp:cNvPr id="0" name=""/>
        <dsp:cNvSpPr/>
      </dsp:nvSpPr>
      <dsp:spPr>
        <a:xfrm>
          <a:off x="194186" y="654"/>
          <a:ext cx="2635900" cy="1581540"/>
        </a:xfrm>
        <a:prstGeom prst="rect">
          <a:avLst/>
        </a:prstGeom>
        <a:solidFill>
          <a:schemeClr val="accent4">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Suzanne </a:t>
          </a:r>
          <a:r>
            <a:rPr lang="en-US" sz="2200" b="0" kern="1200" dirty="0">
              <a:latin typeface="Aptos"/>
            </a:rPr>
            <a:t>Ingram</a:t>
          </a:r>
          <a:endParaRPr lang="en-US" sz="2200" b="1" kern="1200" dirty="0">
            <a:latin typeface="Arial"/>
            <a:cs typeface="Arial"/>
          </a:endParaRPr>
        </a:p>
        <a:p>
          <a:pPr marL="171450" lvl="1" indent="-171450" algn="l" defTabSz="800100">
            <a:lnSpc>
              <a:spcPct val="90000"/>
            </a:lnSpc>
            <a:spcBef>
              <a:spcPct val="0"/>
            </a:spcBef>
            <a:spcAft>
              <a:spcPct val="15000"/>
            </a:spcAft>
            <a:buChar char="•"/>
          </a:pPr>
          <a:r>
            <a:rPr lang="en-US" sz="1800" b="0" kern="1200" dirty="0">
              <a:latin typeface="Aptos"/>
            </a:rPr>
            <a:t>Deans</a:t>
          </a:r>
          <a:r>
            <a:rPr lang="en-US" sz="1800" kern="1200" dirty="0">
              <a:latin typeface="Aptos"/>
            </a:rPr>
            <a:t> Office: School of Health and Human Sciences</a:t>
          </a:r>
          <a:endParaRPr lang="en-US" sz="1800" kern="1200" dirty="0"/>
        </a:p>
      </dsp:txBody>
      <dsp:txXfrm>
        <a:off x="194186" y="654"/>
        <a:ext cx="2635900" cy="1581540"/>
      </dsp:txXfrm>
    </dsp:sp>
    <dsp:sp modelId="{F5FD76BA-06D6-4427-8957-D08AD63D6D97}">
      <dsp:nvSpPr>
        <dsp:cNvPr id="0" name=""/>
        <dsp:cNvSpPr/>
      </dsp:nvSpPr>
      <dsp:spPr>
        <a:xfrm>
          <a:off x="3093676" y="654"/>
          <a:ext cx="2635900" cy="1581540"/>
        </a:xfrm>
        <a:prstGeom prst="rect">
          <a:avLst/>
        </a:prstGeom>
        <a:solidFill>
          <a:schemeClr val="accent4">
            <a:alpha val="90000"/>
            <a:hueOff val="0"/>
            <a:satOff val="0"/>
            <a:lumOff val="0"/>
            <a:alphaOff val="-5714"/>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Aptos"/>
            </a:rPr>
            <a:t>Vickie Carter</a:t>
          </a:r>
          <a:endParaRPr lang="en-US" sz="2200" kern="1200" dirty="0">
            <a:latin typeface="Aptos"/>
          </a:endParaRPr>
        </a:p>
        <a:p>
          <a:pPr marL="171450" lvl="1" indent="-171450" algn="l" defTabSz="800100">
            <a:lnSpc>
              <a:spcPct val="90000"/>
            </a:lnSpc>
            <a:spcBef>
              <a:spcPct val="0"/>
            </a:spcBef>
            <a:spcAft>
              <a:spcPct val="15000"/>
            </a:spcAft>
            <a:buChar char="•"/>
          </a:pPr>
          <a:r>
            <a:rPr lang="en-US" sz="1800" b="0" kern="1200" dirty="0">
              <a:latin typeface="Aptos"/>
            </a:rPr>
            <a:t>Dean's</a:t>
          </a:r>
          <a:r>
            <a:rPr lang="en-US" sz="1800" kern="1200" dirty="0">
              <a:latin typeface="Aptos"/>
            </a:rPr>
            <a:t> Office: School of Education</a:t>
          </a:r>
          <a:endParaRPr lang="en-US" sz="1800" kern="1200" dirty="0"/>
        </a:p>
      </dsp:txBody>
      <dsp:txXfrm>
        <a:off x="3093676" y="654"/>
        <a:ext cx="2635900" cy="1581540"/>
      </dsp:txXfrm>
    </dsp:sp>
    <dsp:sp modelId="{D82B9CF3-EAF1-4905-B1A5-774FC15405DA}">
      <dsp:nvSpPr>
        <dsp:cNvPr id="0" name=""/>
        <dsp:cNvSpPr/>
      </dsp:nvSpPr>
      <dsp:spPr>
        <a:xfrm>
          <a:off x="5993167" y="654"/>
          <a:ext cx="2635900" cy="1581540"/>
        </a:xfrm>
        <a:prstGeom prst="rect">
          <a:avLst/>
        </a:prstGeom>
        <a:solidFill>
          <a:schemeClr val="accent4">
            <a:alpha val="90000"/>
            <a:hueOff val="0"/>
            <a:satOff val="0"/>
            <a:lumOff val="0"/>
            <a:alphaOff val="-11429"/>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Ghazala </a:t>
          </a:r>
          <a:r>
            <a:rPr lang="en-US" sz="2200" kern="1200" dirty="0">
              <a:latin typeface="Aptos"/>
            </a:rPr>
            <a:t>Bibi</a:t>
          </a:r>
        </a:p>
        <a:p>
          <a:pPr marL="171450" lvl="1" indent="-171450" algn="l" defTabSz="800100" rtl="0">
            <a:lnSpc>
              <a:spcPct val="90000"/>
            </a:lnSpc>
            <a:spcBef>
              <a:spcPct val="0"/>
            </a:spcBef>
            <a:spcAft>
              <a:spcPct val="15000"/>
            </a:spcAft>
            <a:buChar char="•"/>
          </a:pPr>
          <a:r>
            <a:rPr lang="en-US" sz="1800" kern="1200" dirty="0">
              <a:latin typeface="Aptos"/>
            </a:rPr>
            <a:t>Finance: Controllers Office</a:t>
          </a:r>
        </a:p>
      </dsp:txBody>
      <dsp:txXfrm>
        <a:off x="5993167" y="654"/>
        <a:ext cx="2635900" cy="1581540"/>
      </dsp:txXfrm>
    </dsp:sp>
    <dsp:sp modelId="{049DB124-19E3-400D-939D-C4A9D190EDF3}">
      <dsp:nvSpPr>
        <dsp:cNvPr id="0" name=""/>
        <dsp:cNvSpPr/>
      </dsp:nvSpPr>
      <dsp:spPr>
        <a:xfrm>
          <a:off x="8892657" y="654"/>
          <a:ext cx="2635900" cy="1581540"/>
        </a:xfrm>
        <a:prstGeom prst="rect">
          <a:avLst/>
        </a:prstGeom>
        <a:solidFill>
          <a:schemeClr val="accent4">
            <a:alpha val="90000"/>
            <a:hueOff val="0"/>
            <a:satOff val="0"/>
            <a:lumOff val="0"/>
            <a:alphaOff val="-17143"/>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Jennifer Permar</a:t>
          </a:r>
        </a:p>
        <a:p>
          <a:pPr marL="171450" lvl="1" indent="-171450" algn="l" defTabSz="800100" rtl="0">
            <a:lnSpc>
              <a:spcPct val="90000"/>
            </a:lnSpc>
            <a:spcBef>
              <a:spcPct val="0"/>
            </a:spcBef>
            <a:spcAft>
              <a:spcPct val="15000"/>
            </a:spcAft>
            <a:buChar char="•"/>
          </a:pPr>
          <a:r>
            <a:rPr lang="en-US" sz="1800" b="0" kern="1200" dirty="0">
              <a:latin typeface="Aptos"/>
            </a:rPr>
            <a:t>Human Resources</a:t>
          </a:r>
          <a:endParaRPr lang="en-US" sz="1800" b="0" kern="1200" dirty="0">
            <a:latin typeface="Arial"/>
            <a:cs typeface="Arial"/>
          </a:endParaRPr>
        </a:p>
      </dsp:txBody>
      <dsp:txXfrm>
        <a:off x="8892657" y="654"/>
        <a:ext cx="2635900" cy="1581540"/>
      </dsp:txXfrm>
    </dsp:sp>
    <dsp:sp modelId="{CE2283CA-CDE0-406D-B1EF-ECF4064285A8}">
      <dsp:nvSpPr>
        <dsp:cNvPr id="0" name=""/>
        <dsp:cNvSpPr/>
      </dsp:nvSpPr>
      <dsp:spPr>
        <a:xfrm>
          <a:off x="140532" y="1845785"/>
          <a:ext cx="2635900" cy="1581540"/>
        </a:xfrm>
        <a:prstGeom prst="rect">
          <a:avLst/>
        </a:prstGeom>
        <a:solidFill>
          <a:schemeClr val="accent4">
            <a:alpha val="90000"/>
            <a:hueOff val="0"/>
            <a:satOff val="0"/>
            <a:lumOff val="0"/>
            <a:alphaOff val="-22857"/>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Aptos"/>
            </a:rPr>
            <a:t>Rhys Fetner</a:t>
          </a:r>
          <a:endParaRPr lang="en-US" sz="2200" kern="1200" dirty="0"/>
        </a:p>
        <a:p>
          <a:pPr marL="171450" lvl="1" indent="-171450" algn="l" defTabSz="800100" rtl="0">
            <a:lnSpc>
              <a:spcPct val="90000"/>
            </a:lnSpc>
            <a:spcBef>
              <a:spcPct val="0"/>
            </a:spcBef>
            <a:spcAft>
              <a:spcPct val="15000"/>
            </a:spcAft>
            <a:buChar char="•"/>
          </a:pPr>
          <a:r>
            <a:rPr lang="en-US" sz="1800" b="0" kern="1200" dirty="0">
              <a:latin typeface="Aptos"/>
            </a:rPr>
            <a:t>CPVA Dean's Office</a:t>
          </a:r>
          <a:endParaRPr lang="en-US" sz="1800" b="0" kern="1200" dirty="0">
            <a:latin typeface="Arial"/>
            <a:cs typeface="Arial"/>
          </a:endParaRPr>
        </a:p>
      </dsp:txBody>
      <dsp:txXfrm>
        <a:off x="140532" y="1845785"/>
        <a:ext cx="2635900" cy="1581540"/>
      </dsp:txXfrm>
    </dsp:sp>
    <dsp:sp modelId="{C5AC713E-CE42-4D7E-AF38-3D3A78AC3A8E}">
      <dsp:nvSpPr>
        <dsp:cNvPr id="0" name=""/>
        <dsp:cNvSpPr/>
      </dsp:nvSpPr>
      <dsp:spPr>
        <a:xfrm>
          <a:off x="3040023" y="1845785"/>
          <a:ext cx="2635900" cy="1581540"/>
        </a:xfrm>
        <a:prstGeom prst="rect">
          <a:avLst/>
        </a:prstGeom>
        <a:solidFill>
          <a:schemeClr val="accent4">
            <a:alpha val="90000"/>
            <a:hueOff val="0"/>
            <a:satOff val="0"/>
            <a:lumOff val="0"/>
            <a:alphaOff val="-28571"/>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Colleen Burford</a:t>
          </a:r>
        </a:p>
        <a:p>
          <a:pPr marL="171450" lvl="1" indent="-171450" algn="l" defTabSz="800100">
            <a:lnSpc>
              <a:spcPct val="90000"/>
            </a:lnSpc>
            <a:spcBef>
              <a:spcPct val="0"/>
            </a:spcBef>
            <a:spcAft>
              <a:spcPct val="15000"/>
            </a:spcAft>
            <a:buChar char="•"/>
          </a:pPr>
          <a:r>
            <a:rPr lang="en-US" sz="1800" kern="1200" dirty="0">
              <a:latin typeface="Aptos"/>
            </a:rPr>
            <a:t>Recreation and Wellness</a:t>
          </a:r>
          <a:endParaRPr lang="en-US" sz="3600" kern="1200" dirty="0"/>
        </a:p>
      </dsp:txBody>
      <dsp:txXfrm>
        <a:off x="3040023" y="1845785"/>
        <a:ext cx="2635900" cy="1581540"/>
      </dsp:txXfrm>
    </dsp:sp>
    <dsp:sp modelId="{E796DC23-5EEF-4C39-95F7-8384D213FEB2}">
      <dsp:nvSpPr>
        <dsp:cNvPr id="0" name=""/>
        <dsp:cNvSpPr/>
      </dsp:nvSpPr>
      <dsp:spPr>
        <a:xfrm>
          <a:off x="5939513" y="1845785"/>
          <a:ext cx="2635900" cy="1581540"/>
        </a:xfrm>
        <a:prstGeom prst="rect">
          <a:avLst/>
        </a:prstGeom>
        <a:solidFill>
          <a:schemeClr val="accent4">
            <a:alpha val="90000"/>
            <a:hueOff val="0"/>
            <a:satOff val="0"/>
            <a:lumOff val="0"/>
            <a:alphaOff val="-34286"/>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Maria Hayden</a:t>
          </a:r>
        </a:p>
        <a:p>
          <a:pPr marL="171450" lvl="1" indent="-171450" algn="l" defTabSz="800100">
            <a:lnSpc>
              <a:spcPct val="90000"/>
            </a:lnSpc>
            <a:spcBef>
              <a:spcPct val="0"/>
            </a:spcBef>
            <a:spcAft>
              <a:spcPct val="15000"/>
            </a:spcAft>
            <a:buChar char="•"/>
          </a:pPr>
          <a:r>
            <a:rPr lang="en-US" sz="1800" kern="1200" dirty="0">
              <a:latin typeface="Aptos"/>
            </a:rPr>
            <a:t>The Graduate School</a:t>
          </a:r>
          <a:endParaRPr lang="en-US" sz="4400" kern="1200" dirty="0"/>
        </a:p>
      </dsp:txBody>
      <dsp:txXfrm>
        <a:off x="5939513" y="1845785"/>
        <a:ext cx="2635900" cy="1581540"/>
      </dsp:txXfrm>
    </dsp:sp>
    <dsp:sp modelId="{91686DFD-12B7-465C-8342-E7DE50F46617}">
      <dsp:nvSpPr>
        <dsp:cNvPr id="0" name=""/>
        <dsp:cNvSpPr/>
      </dsp:nvSpPr>
      <dsp:spPr>
        <a:xfrm>
          <a:off x="8839003" y="1845785"/>
          <a:ext cx="2743207" cy="1581540"/>
        </a:xfrm>
        <a:prstGeom prst="rect">
          <a:avLst/>
        </a:prstGeom>
        <a:solidFill>
          <a:schemeClr val="accent4">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latin typeface="Aptos"/>
            </a:rPr>
            <a:t>Maryann </a:t>
          </a:r>
          <a:br>
            <a:rPr lang="en-US" sz="2200" b="1" kern="1200" dirty="0">
              <a:latin typeface="Aptos"/>
            </a:rPr>
          </a:br>
          <a:r>
            <a:rPr lang="en-US" sz="2200" b="1" kern="1200" dirty="0" err="1">
              <a:latin typeface="Aptos"/>
            </a:rPr>
            <a:t>Arterbridge</a:t>
          </a:r>
          <a:r>
            <a:rPr lang="en-US" sz="2200" b="1" kern="1200" dirty="0">
              <a:latin typeface="Aptos"/>
            </a:rPr>
            <a:t>-Whitten</a:t>
          </a:r>
          <a:endParaRPr lang="en-US" sz="2200" kern="1200" dirty="0"/>
        </a:p>
        <a:p>
          <a:pPr marL="171450" lvl="1" indent="-171450" algn="l" defTabSz="800100" rtl="0">
            <a:lnSpc>
              <a:spcPct val="90000"/>
            </a:lnSpc>
            <a:spcBef>
              <a:spcPct val="0"/>
            </a:spcBef>
            <a:spcAft>
              <a:spcPct val="15000"/>
            </a:spcAft>
            <a:buChar char="•"/>
          </a:pPr>
          <a:r>
            <a:rPr lang="en-US" sz="1800" b="0" kern="1200" dirty="0">
              <a:latin typeface="Aptos"/>
            </a:rPr>
            <a:t>Dean of Students Office</a:t>
          </a:r>
          <a:endParaRPr lang="en-US" sz="4400" b="0" kern="1200" dirty="0">
            <a:latin typeface="Arial"/>
            <a:cs typeface="Arial"/>
          </a:endParaRPr>
        </a:p>
      </dsp:txBody>
      <dsp:txXfrm>
        <a:off x="8839003" y="1845785"/>
        <a:ext cx="2743207" cy="1581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B4A10-A70D-4D60-AB7E-6144704336B9}">
      <dsp:nvSpPr>
        <dsp:cNvPr id="0" name=""/>
        <dsp:cNvSpPr/>
      </dsp:nvSpPr>
      <dsp:spPr>
        <a:xfrm>
          <a:off x="0" y="562"/>
          <a:ext cx="6664778" cy="13824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SAVE THE DATE</a:t>
          </a:r>
          <a:br>
            <a:rPr lang="en-US" sz="2000" kern="1200" dirty="0"/>
          </a:br>
          <a:r>
            <a:rPr lang="en-US" sz="2000" kern="1200" dirty="0"/>
            <a:t>June 11</a:t>
          </a:r>
          <a:r>
            <a:rPr lang="en-US" sz="2000" kern="1200" baseline="30000" dirty="0"/>
            <a:t>th</a:t>
          </a:r>
          <a:br>
            <a:rPr lang="en-US" sz="2000" kern="1200" dirty="0"/>
          </a:br>
          <a:r>
            <a:rPr lang="en-US" sz="2000" kern="1200" dirty="0"/>
            <a:t>Staff Assembly leadership joining our EOY celebration</a:t>
          </a:r>
        </a:p>
      </dsp:txBody>
      <dsp:txXfrm>
        <a:off x="0" y="562"/>
        <a:ext cx="6664778" cy="138245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3/12/2026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06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7F15-83BC-8F5D-D078-FB78349D1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5818D-5D71-8CB4-5F81-9F65D3BA2C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1BBE11-1319-2732-D0C5-D7065C074816}"/>
              </a:ext>
            </a:extLst>
          </p:cNvPr>
          <p:cNvSpPr>
            <a:spLocks noGrp="1"/>
          </p:cNvSpPr>
          <p:nvPr>
            <p:ph type="body" idx="1"/>
          </p:nvPr>
        </p:nvSpPr>
        <p:spPr/>
        <p:txBody>
          <a:bodyPr/>
          <a:lstStyle/>
          <a:p>
            <a:r>
              <a:rPr lang="en-US"/>
              <a:t>Data retention refers to the policies that define how long information is kept and what happens to it over time. This applies to Outlook, OneDrive, and SharePoint. Effective retention supports compliance, cost control, and system performance by managing the full lifecycle of data rather than keeping everything indefinitely.</a:t>
            </a:r>
          </a:p>
          <a:p>
            <a:endParaRPr lang="en-US">
              <a:ea typeface="Calibri"/>
              <a:cs typeface="Calibri"/>
            </a:endParaRPr>
          </a:p>
        </p:txBody>
      </p:sp>
      <p:sp>
        <p:nvSpPr>
          <p:cNvPr id="4" name="Slide Number Placeholder 3">
            <a:extLst>
              <a:ext uri="{FF2B5EF4-FFF2-40B4-BE49-F238E27FC236}">
                <a16:creationId xmlns:a16="http://schemas.microsoft.com/office/drawing/2014/main" id="{6E5A3E95-102F-3902-CC61-223D4952DF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6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6823-1A74-B170-8C48-4B1F77BCB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0346E-182B-ACE0-6DC6-A547713922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F626CC-6907-2E64-416B-F6608FBA81A8}"/>
              </a:ext>
            </a:extLst>
          </p:cNvPr>
          <p:cNvSpPr>
            <a:spLocks noGrp="1"/>
          </p:cNvSpPr>
          <p:nvPr>
            <p:ph type="body" idx="1"/>
          </p:nvPr>
        </p:nvSpPr>
        <p:spPr/>
        <p:txBody>
          <a:bodyPr/>
          <a:lstStyle/>
          <a:p>
            <a:r>
              <a:rPr lang="en-US"/>
              <a:t>Faculty and staff should begin reviewing where official records are stored. Records subject to the UNC retention schedule should live in departmental SharePoint. This is also a good opportunity to delete files that are no longer needed and avoid personal cloud storage or USB drives for university data. Data management training is being developed to support this transition. This training will provide practical guidance on organizing, storing, and preserving files appropriately, and a link will be shared once it is available.</a:t>
            </a:r>
          </a:p>
          <a:p>
            <a:endParaRPr lang="en-US">
              <a:ea typeface="Calibri"/>
              <a:cs typeface="Calibri"/>
            </a:endParaRPr>
          </a:p>
        </p:txBody>
      </p:sp>
      <p:sp>
        <p:nvSpPr>
          <p:cNvPr id="4" name="Slide Number Placeholder 3">
            <a:extLst>
              <a:ext uri="{FF2B5EF4-FFF2-40B4-BE49-F238E27FC236}">
                <a16:creationId xmlns:a16="http://schemas.microsoft.com/office/drawing/2014/main" id="{2E01C00F-6F85-3DC9-609F-518F55359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85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6067-D138-AD60-598D-3C8749910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0C8B2-E191-8EC7-7BB3-09CEB8B647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C882E0-BCC2-814A-5244-4FFDAF92DF36}"/>
              </a:ext>
            </a:extLst>
          </p:cNvPr>
          <p:cNvSpPr>
            <a:spLocks noGrp="1"/>
          </p:cNvSpPr>
          <p:nvPr>
            <p:ph type="body" idx="1"/>
          </p:nvPr>
        </p:nvSpPr>
        <p:spPr/>
        <p:txBody>
          <a:bodyPr/>
          <a:lstStyle/>
          <a:p>
            <a:r>
              <a:rPr lang="en-US"/>
              <a:t>Nothing presented today is finalized. We want input and ideas from across campus. Feedback can be shared through ITS sessions or online channels as this work continues.</a:t>
            </a:r>
            <a:endParaRPr lang="en-US">
              <a:ea typeface="Calibri"/>
              <a:cs typeface="Calibri"/>
            </a:endParaRPr>
          </a:p>
        </p:txBody>
      </p:sp>
      <p:sp>
        <p:nvSpPr>
          <p:cNvPr id="4" name="Slide Number Placeholder 3">
            <a:extLst>
              <a:ext uri="{FF2B5EF4-FFF2-40B4-BE49-F238E27FC236}">
                <a16:creationId xmlns:a16="http://schemas.microsoft.com/office/drawing/2014/main" id="{B3FE1677-C128-7806-6AC7-85108EB85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7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0BD7-8D2B-4BD2-9EBB-92A2F4457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8D09D-BF3B-E661-B648-26BADBFBC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A5B272-CC26-8EF0-51A8-C84CF4B877E6}"/>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52CD6946-FFA8-55A0-2122-66F0B8FC9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59FC-6779-6CE1-E250-3828EE6D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1964E-071B-452E-8807-2A4119A2F5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4F11E-B8DF-03A6-0DD4-D62ADB28C9A1}"/>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381A1C66-58CE-88D9-5A43-94FF10C29D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9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9F9A-0C4E-EE11-E8DD-197C52616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FC682-B1CC-18C8-69D7-E6CB92890B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0CA6EF-84FE-7098-4917-3E36012EB1A3}"/>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6BCC8572-552F-2199-26EF-7AC9008185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605B-59EC-1744-B142-EB5C4385E4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36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ITS Project Status Dashboard view provides all active projects status across all three technology portfolios (AAF/EM, F&amp;A, and 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FF662-CB51-4B5F-A1C6-93EA589682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77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A8D9-CC93-964F-B3B2-DDC4AF8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5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6B3BC-7958-B311-5A1E-DDF0059FB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D40EE-A885-4B20-9089-65E353C5C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9B0A9-7C5C-7464-9A5E-593AD709F257}"/>
              </a:ext>
            </a:extLst>
          </p:cNvPr>
          <p:cNvSpPr>
            <a:spLocks noGrp="1"/>
          </p:cNvSpPr>
          <p:nvPr>
            <p:ph type="body" idx="1"/>
          </p:nvPr>
        </p:nvSpPr>
        <p:spPr/>
        <p:txBody>
          <a:bodyPr/>
          <a:lstStyle/>
          <a:p>
            <a:r>
              <a:rPr lang="en-US">
                <a:ea typeface="Calibri"/>
                <a:cs typeface="Calibri"/>
              </a:rPr>
              <a:t>ITS Project Status Dashboard view provides all active projects status across all three technology portfolios (AAF/EM, F&amp;A, and ITS)</a:t>
            </a:r>
          </a:p>
        </p:txBody>
      </p:sp>
      <p:sp>
        <p:nvSpPr>
          <p:cNvPr id="4" name="Slide Number Placeholder 3">
            <a:extLst>
              <a:ext uri="{FF2B5EF4-FFF2-40B4-BE49-F238E27FC236}">
                <a16:creationId xmlns:a16="http://schemas.microsoft.com/office/drawing/2014/main" id="{887071DB-4911-6C7D-D85F-0D05279756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FF662-CB51-4B5F-A1C6-93EA589682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39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0393746-2B2E-22DC-56E3-7EA04FA09AA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56F58C5-546E-EDBE-53DE-001335628F45}"/>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3CAC4F2-CC9A-AFBE-EA2B-0E3D7416A413}"/>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40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4A5D354-0AD4-ECC0-4078-F89CEA5F09E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094390-F671-193D-1CE4-99732109A8F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5CDEEAB3-E951-1690-9EA0-A9946CAD07E0}"/>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47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788F843-CCC1-12FF-F423-5F19C9D3ED7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FE7289C-427C-6CFC-9130-EB51F4AD5D21}"/>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246D8F73-E5EC-4092-2FF0-94E027C6C49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49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CBD18DC-4A41-CEDB-D429-23355EFE6FE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6F51417-3ABF-2AD5-71B0-01622A3F49F6}"/>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506A23-24C3-9E0E-1437-5414BD9C765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142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ABB4D05A-90EE-687C-EC4D-9D1F387E0034}"/>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8B3FCC3-8148-A1E1-DA82-7C5B76D02D60}"/>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lgn="l"/>
            <a:r>
              <a:rPr lang="en-US" sz="1200" b="0">
                <a:solidFill>
                  <a:schemeClr val="tx2"/>
                </a:solidFill>
                <a:latin typeface="Aptos" panose="020B0004020202020204" pitchFamily="34" charset="0"/>
                <a:ea typeface="SofiaProRegular"/>
                <a:cs typeface="SofiaProRegular"/>
              </a:rPr>
              <a:t>The Staff Senate Scholarship is designed to support the educational goals of UNCG staff and their families. </a:t>
            </a:r>
            <a:endParaRPr lang="en-US" sz="1200" b="0">
              <a:solidFill>
                <a:schemeClr val="tx2"/>
              </a:solidFill>
              <a:latin typeface="Aptos" panose="020B0004020202020204" pitchFamily="34" charset="0"/>
              <a:ea typeface="SofiaProRegular"/>
              <a:cs typeface="Arial"/>
            </a:endParaRPr>
          </a:p>
          <a:p>
            <a:pPr algn="l"/>
            <a:r>
              <a:rPr lang="en-US" sz="1200" b="0">
                <a:solidFill>
                  <a:schemeClr val="tx2"/>
                </a:solidFill>
                <a:latin typeface="Aptos" panose="020B0004020202020204" pitchFamily="34" charset="0"/>
                <a:ea typeface="SofiaProRegular"/>
                <a:cs typeface="SofiaProRegular"/>
              </a:rPr>
              <a:t>If you or a dependent, spouse, or domestic partner meet the eligibility criteria referred on the application, we encourage you to apply and take advantage of this opportunity to further your academic journey.  </a:t>
            </a:r>
            <a:endParaRPr lang="en-US" sz="1200" b="0">
              <a:solidFill>
                <a:schemeClr val="tx2"/>
              </a:solidFill>
              <a:latin typeface="Aptos" panose="020B0004020202020204" pitchFamily="34" charset="0"/>
              <a:cs typeface="Arial"/>
            </a:endParaRPr>
          </a:p>
          <a:p>
            <a:pPr algn="l"/>
            <a:endParaRPr lang="en-US" b="0">
              <a:latin typeface="Aptos" panose="020B0004020202020204" pitchFamily="34" charset="0"/>
            </a:endParaRPr>
          </a:p>
        </p:txBody>
      </p:sp>
      <p:sp>
        <p:nvSpPr>
          <p:cNvPr id="146" name="Google Shape;146;g20a46a01688_0_497:notes">
            <a:extLst>
              <a:ext uri="{FF2B5EF4-FFF2-40B4-BE49-F238E27FC236}">
                <a16:creationId xmlns:a16="http://schemas.microsoft.com/office/drawing/2014/main" id="{D7FA79B8-C06A-6F37-4210-C2FAE8DE6F8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708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55B3B3D-0729-3ED7-A3CB-3F18AA49D719}"/>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D7BA54-C49A-28E9-7B8D-4C2DF67B7363}"/>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53988403-0D8A-6EF2-B071-F6F787BA2BB1}"/>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699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5FEBD9C-B5D7-3ABD-3DE9-1E900CEA447D}"/>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5CEBD5A-FA58-8D36-AD76-9BBA77037E25}"/>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9BC67FB-D4E4-4063-9574-F080A6C6F22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377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F425305-DCBA-E469-D53D-F92C6CF8393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7A717E44-F5EB-50A1-8D62-D42C8795C15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B33F715-EFF7-DA34-F290-AD133C9CCD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57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45C3671A-147B-B803-AE29-9A508E132AF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F0AEA05-81CE-D739-7700-214407A5DE87}"/>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0376E3EE-A788-F269-AD46-C6AF73E940C2}"/>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7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278D2DA0-3023-C25E-1BA1-5E190DFFCDF4}"/>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9BD2202F-3FA6-5627-9F42-7722C2CDC4EB}"/>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960A2135-89EB-7A46-1216-54D6D38DC79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65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FBAF962-3352-650E-A729-A058D7CCDECC}"/>
              </a:ext>
            </a:extLst>
          </p:cNvPr>
          <p:cNvPicPr/>
          <p:nvPr userDrawn="1"/>
        </p:nvPicPr>
        <p:blipFill rotWithShape="1">
          <a:blip r:embed="rId3"/>
          <a:srcRect l="22736" r="22383" b="28677"/>
          <a:stretch/>
        </p:blipFill>
        <p:spPr>
          <a:xfrm>
            <a:off x="0" y="0"/>
            <a:ext cx="12192000" cy="6858000"/>
          </a:xfrm>
          <a:prstGeom prst="rect">
            <a:avLst/>
          </a:prstGeom>
        </p:spPr>
      </p:pic>
      <p:sp>
        <p:nvSpPr>
          <p:cNvPr id="3" name="Rectangle: Single Corner Snipped 3">
            <a:extLst>
              <a:ext uri="{FF2B5EF4-FFF2-40B4-BE49-F238E27FC236}">
                <a16:creationId xmlns:a16="http://schemas.microsoft.com/office/drawing/2014/main" id="{5ED8CB06-F700-5B3C-E64A-0F8A14C7652B}"/>
              </a:ext>
            </a:extLst>
          </p:cNvPr>
          <p:cNvSpPr/>
          <p:nvPr userDrawn="1"/>
        </p:nvSpPr>
        <p:spPr>
          <a:xfrm flipH="1">
            <a:off x="-5824" y="0"/>
            <a:ext cx="12197822" cy="6858000"/>
          </a:xfrm>
          <a:custGeom>
            <a:avLst/>
            <a:gdLst>
              <a:gd name="connsiteX0" fmla="*/ 0 w 12191998"/>
              <a:gd name="connsiteY0" fmla="*/ 0 h 6857999"/>
              <a:gd name="connsiteX1" fmla="*/ 8762999 w 12191998"/>
              <a:gd name="connsiteY1" fmla="*/ 0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5635402 w 12191998"/>
              <a:gd name="connsiteY1" fmla="*/ 634838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1720237 w 12191998"/>
              <a:gd name="connsiteY2" fmla="*/ 5205382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7822"/>
              <a:gd name="connsiteY0" fmla="*/ 0 h 6857999"/>
              <a:gd name="connsiteX1" fmla="*/ 7079804 w 12197822"/>
              <a:gd name="connsiteY1" fmla="*/ 1228907 h 6857999"/>
              <a:gd name="connsiteX2" fmla="*/ 12197822 w 12197822"/>
              <a:gd name="connsiteY2" fmla="*/ 5240327 h 6857999"/>
              <a:gd name="connsiteX3" fmla="*/ 12191998 w 12197822"/>
              <a:gd name="connsiteY3" fmla="*/ 6857999 h 6857999"/>
              <a:gd name="connsiteX4" fmla="*/ 0 w 12197822"/>
              <a:gd name="connsiteY4" fmla="*/ 6857999 h 6857999"/>
              <a:gd name="connsiteX5" fmla="*/ 0 w 12197822"/>
              <a:gd name="connsiteY5" fmla="*/ 0 h 6857999"/>
              <a:gd name="connsiteX0" fmla="*/ 0 w 12197822"/>
              <a:gd name="connsiteY0" fmla="*/ 17473 h 6875472"/>
              <a:gd name="connsiteX1" fmla="*/ 6928375 w 12197822"/>
              <a:gd name="connsiteY1" fmla="*/ 0 h 6875472"/>
              <a:gd name="connsiteX2" fmla="*/ 12197822 w 12197822"/>
              <a:gd name="connsiteY2" fmla="*/ 5257800 h 6875472"/>
              <a:gd name="connsiteX3" fmla="*/ 12191998 w 12197822"/>
              <a:gd name="connsiteY3" fmla="*/ 6875472 h 6875472"/>
              <a:gd name="connsiteX4" fmla="*/ 0 w 12197822"/>
              <a:gd name="connsiteY4" fmla="*/ 6875472 h 6875472"/>
              <a:gd name="connsiteX5" fmla="*/ 0 w 12197822"/>
              <a:gd name="connsiteY5" fmla="*/ 17473 h 6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822" h="6875472">
                <a:moveTo>
                  <a:pt x="0" y="17473"/>
                </a:moveTo>
                <a:lnTo>
                  <a:pt x="6928375" y="0"/>
                </a:lnTo>
                <a:lnTo>
                  <a:pt x="12197822" y="5257800"/>
                </a:lnTo>
                <a:cubicBezTo>
                  <a:pt x="12195881" y="5797024"/>
                  <a:pt x="12193939" y="6336248"/>
                  <a:pt x="12191998" y="6875472"/>
                </a:cubicBezTo>
                <a:lnTo>
                  <a:pt x="0" y="6875472"/>
                </a:lnTo>
                <a:lnTo>
                  <a:pt x="0" y="17473"/>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6" name="Picture 5" descr="A black and white logo&#10;&#10;Description automatically generated">
            <a:extLst>
              <a:ext uri="{FF2B5EF4-FFF2-40B4-BE49-F238E27FC236}">
                <a16:creationId xmlns:a16="http://schemas.microsoft.com/office/drawing/2014/main" id="{03EA0D8B-492B-123C-FD7F-48B91276BDFF}"/>
              </a:ext>
            </a:extLst>
          </p:cNvPr>
          <p:cNvPicPr>
            <a:picLocks noChangeAspect="1"/>
          </p:cNvPicPr>
          <p:nvPr userDrawn="1"/>
        </p:nvPicPr>
        <p:blipFill>
          <a:blip r:embed="rId4"/>
          <a:stretch>
            <a:fillRect/>
          </a:stretch>
        </p:blipFill>
        <p:spPr>
          <a:xfrm>
            <a:off x="651680" y="5542129"/>
            <a:ext cx="2219652" cy="856152"/>
          </a:xfrm>
          <a:prstGeom prst="rect">
            <a:avLst/>
          </a:prstGeom>
        </p:spPr>
      </p:pic>
      <p:sp>
        <p:nvSpPr>
          <p:cNvPr id="11" name="Picture Placeholder 10">
            <a:extLst>
              <a:ext uri="{FF2B5EF4-FFF2-40B4-BE49-F238E27FC236}">
                <a16:creationId xmlns:a16="http://schemas.microsoft.com/office/drawing/2014/main" id="{788D68B6-D8EE-3F25-AFE0-D59DA2FDB8C7}"/>
              </a:ext>
            </a:extLst>
          </p:cNvPr>
          <p:cNvSpPr>
            <a:spLocks noGrp="1"/>
          </p:cNvSpPr>
          <p:nvPr>
            <p:ph type="pic" sz="quarter" idx="10"/>
          </p:nvPr>
        </p:nvSpPr>
        <p:spPr>
          <a:xfrm>
            <a:off x="5195886" y="0"/>
            <a:ext cx="6996112" cy="6858000"/>
          </a:xfrm>
        </p:spPr>
        <p:txBody>
          <a:bodyPr/>
          <a:lstStyle>
            <a:lvl1pPr>
              <a:defRPr>
                <a:solidFill>
                  <a:schemeClr val="bg1"/>
                </a:solidFill>
              </a:defRPr>
            </a:lvl1pPr>
          </a:lstStyle>
          <a:p>
            <a:endParaRPr lang="en-US"/>
          </a:p>
        </p:txBody>
      </p:sp>
    </p:spTree>
    <p:custDataLst>
      <p:tags r:id="rId1"/>
    </p:custDataLst>
    <p:extLst>
      <p:ext uri="{BB962C8B-B14F-4D97-AF65-F5344CB8AC3E}">
        <p14:creationId xmlns:p14="http://schemas.microsoft.com/office/powerpoint/2010/main" val="2542676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3/12/2026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0195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Projection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5AD03-B42C-4DB9-8C91-43F2E88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1" y="2119314"/>
            <a:ext cx="7505700" cy="2619375"/>
          </a:xfrm>
          <a:prstGeom prst="rect">
            <a:avLst/>
          </a:prstGeom>
        </p:spPr>
      </p:pic>
    </p:spTree>
    <p:extLst>
      <p:ext uri="{BB962C8B-B14F-4D97-AF65-F5344CB8AC3E}">
        <p14:creationId xmlns:p14="http://schemas.microsoft.com/office/powerpoint/2010/main" val="346054551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Projection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03744-4138-4379-923C-15CBE3F8C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9" y="2195514"/>
            <a:ext cx="7439025" cy="2466975"/>
          </a:xfrm>
          <a:prstGeom prst="rect">
            <a:avLst/>
          </a:prstGeom>
        </p:spPr>
      </p:pic>
    </p:spTree>
    <p:extLst>
      <p:ext uri="{BB962C8B-B14F-4D97-AF65-F5344CB8AC3E}">
        <p14:creationId xmlns:p14="http://schemas.microsoft.com/office/powerpoint/2010/main" val="348032393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8" name="Picture 7">
            <a:extLst>
              <a:ext uri="{FF2B5EF4-FFF2-40B4-BE49-F238E27FC236}">
                <a16:creationId xmlns:a16="http://schemas.microsoft.com/office/drawing/2014/main" id="{45331EA5-905A-4462-9029-7FACA078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363" y="1153741"/>
            <a:ext cx="5629275" cy="1964531"/>
          </a:xfrm>
          <a:prstGeom prst="rect">
            <a:avLst/>
          </a:prstGeom>
        </p:spPr>
      </p:pic>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524002" y="3031067"/>
            <a:ext cx="9143999" cy="1337733"/>
          </a:xfrm>
          <a:prstGeom prst="rect">
            <a:avLst/>
          </a:prstGeom>
        </p:spPr>
        <p:txBody>
          <a:bodyPr anchor="b"/>
          <a:lstStyle>
            <a:lvl1pPr marL="0" indent="0" algn="ctr">
              <a:buNone/>
              <a:defRPr sz="4400">
                <a:solidFill>
                  <a:schemeClr val="accent1"/>
                </a:solidFill>
                <a:latin typeface="+mj-lt"/>
              </a:defRPr>
            </a:lvl1pPr>
          </a:lstStyle>
          <a:p>
            <a:pPr lvl="0"/>
            <a:r>
              <a:rPr lang="en-US"/>
              <a:t>Click to edit title</a:t>
            </a:r>
          </a:p>
        </p:txBody>
      </p:sp>
    </p:spTree>
    <p:extLst>
      <p:ext uri="{BB962C8B-B14F-4D97-AF65-F5344CB8AC3E}">
        <p14:creationId xmlns:p14="http://schemas.microsoft.com/office/powerpoint/2010/main" val="78328507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3" name="Picture 2">
            <a:extLst>
              <a:ext uri="{FF2B5EF4-FFF2-40B4-BE49-F238E27FC236}">
                <a16:creationId xmlns:a16="http://schemas.microsoft.com/office/drawing/2014/main" id="{FA6219AF-AFB4-474E-8683-80F64125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19" y="1201979"/>
            <a:ext cx="5629275" cy="1866815"/>
          </a:xfrm>
          <a:prstGeom prst="rect">
            <a:avLst/>
          </a:prstGeom>
        </p:spPr>
      </p:pic>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524000" y="3141133"/>
            <a:ext cx="9144000" cy="1227139"/>
          </a:xfrm>
          <a:prstGeom prst="rect">
            <a:avLst/>
          </a:prstGeom>
        </p:spPr>
        <p:txBody>
          <a:bodyPr anchor="b"/>
          <a:lstStyle>
            <a:lvl1pPr marL="0" indent="0" algn="ctr">
              <a:buNone/>
              <a:defRPr sz="4400">
                <a:solidFill>
                  <a:schemeClr val="tx2"/>
                </a:solidFill>
                <a:latin typeface="+mj-lt"/>
              </a:defRPr>
            </a:lvl1pPr>
          </a:lstStyle>
          <a:p>
            <a:pPr lvl="0"/>
            <a:r>
              <a:rPr lang="en-US"/>
              <a:t>Click to edit title</a:t>
            </a:r>
          </a:p>
        </p:txBody>
      </p:sp>
    </p:spTree>
    <p:extLst>
      <p:ext uri="{BB962C8B-B14F-4D97-AF65-F5344CB8AC3E}">
        <p14:creationId xmlns:p14="http://schemas.microsoft.com/office/powerpoint/2010/main" val="29789003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E9DB-D92D-4BBA-9A65-F47D644A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4B184-4E86-475C-9FE7-8779B1F6E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D736-89CD-4100-BE55-21BCE5B67AB5}"/>
              </a:ext>
            </a:extLst>
          </p:cNvPr>
          <p:cNvSpPr>
            <a:spLocks noGrp="1"/>
          </p:cNvSpPr>
          <p:nvPr>
            <p:ph type="dt" sz="half" idx="10"/>
          </p:nvPr>
        </p:nvSpPr>
        <p:spPr/>
        <p:txBody>
          <a:bodyPr/>
          <a:lstStyle/>
          <a:p>
            <a:fld id="{D6530D2C-0031-476A-95BD-456F210E52F6}" type="datetimeFigureOut">
              <a:rPr lang="en-US" smtClean="0"/>
              <a:t>3/12/2026</a:t>
            </a:fld>
            <a:endParaRPr lang="en-US"/>
          </a:p>
        </p:txBody>
      </p:sp>
      <p:sp>
        <p:nvSpPr>
          <p:cNvPr id="5" name="Footer Placeholder 4">
            <a:extLst>
              <a:ext uri="{FF2B5EF4-FFF2-40B4-BE49-F238E27FC236}">
                <a16:creationId xmlns:a16="http://schemas.microsoft.com/office/drawing/2014/main" id="{0AC4B9FD-88D7-4A35-9303-88A01F3F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BEC32-E2E6-4010-AF65-1A7F60B4ECEE}"/>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57802127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A96-757C-45BA-8466-3E81A5DEA1EF}"/>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CBCDFFC2-39D8-4B3A-83DC-7743C009788E}"/>
              </a:ext>
            </a:extLst>
          </p:cNvPr>
          <p:cNvSpPr>
            <a:spLocks noGrp="1"/>
          </p:cNvSpPr>
          <p:nvPr>
            <p:ph type="subTitle" idx="1"/>
          </p:nvPr>
        </p:nvSpPr>
        <p:spPr>
          <a:xfrm>
            <a:off x="1524000" y="3602037"/>
            <a:ext cx="9144000" cy="1655763"/>
          </a:xfrm>
        </p:spPr>
        <p:txBody>
          <a:bodyPr/>
          <a:lstStyle>
            <a:lvl1pPr marL="0" indent="0" algn="ctr">
              <a:buNone/>
              <a:defRPr sz="3200">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1C5A1C6-D69A-4F94-BEF6-A92CFD4E05F6}"/>
              </a:ext>
            </a:extLst>
          </p:cNvPr>
          <p:cNvSpPr>
            <a:spLocks noGrp="1"/>
          </p:cNvSpPr>
          <p:nvPr>
            <p:ph type="dt" sz="half" idx="10"/>
          </p:nvPr>
        </p:nvSpPr>
        <p:spPr/>
        <p:txBody>
          <a:bodyPr/>
          <a:lstStyle/>
          <a:p>
            <a:fld id="{D6530D2C-0031-476A-95BD-456F210E52F6}" type="datetimeFigureOut">
              <a:rPr lang="en-US" smtClean="0"/>
              <a:t>3/12/2026</a:t>
            </a:fld>
            <a:endParaRPr lang="en-US"/>
          </a:p>
        </p:txBody>
      </p:sp>
      <p:sp>
        <p:nvSpPr>
          <p:cNvPr id="5" name="Footer Placeholder 4">
            <a:extLst>
              <a:ext uri="{FF2B5EF4-FFF2-40B4-BE49-F238E27FC236}">
                <a16:creationId xmlns:a16="http://schemas.microsoft.com/office/drawing/2014/main" id="{E4473A5A-084D-47AD-990E-256D10C17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7E3C-6F83-4698-B7F8-0B6B78C5FB3B}"/>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4451432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3"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3"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11484"/>
      </p:ext>
    </p:extLst>
  </p:cSld>
  <p:clrMapOvr>
    <a:masterClrMapping/>
  </p:clrMapOvr>
  <p:transition spd="med"/>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3/12/2026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5079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FBAF962-3352-650E-A729-A058D7CCDECC}"/>
              </a:ext>
            </a:extLst>
          </p:cNvPr>
          <p:cNvPicPr/>
          <p:nvPr userDrawn="1"/>
        </p:nvPicPr>
        <p:blipFill rotWithShape="1">
          <a:blip r:embed="rId3"/>
          <a:srcRect l="22736" r="22383" b="28677"/>
          <a:stretch/>
        </p:blipFill>
        <p:spPr>
          <a:xfrm>
            <a:off x="0" y="0"/>
            <a:ext cx="12192000" cy="6858000"/>
          </a:xfrm>
          <a:prstGeom prst="rect">
            <a:avLst/>
          </a:prstGeom>
        </p:spPr>
      </p:pic>
      <p:sp>
        <p:nvSpPr>
          <p:cNvPr id="3" name="Rectangle: Single Corner Snipped 3">
            <a:extLst>
              <a:ext uri="{FF2B5EF4-FFF2-40B4-BE49-F238E27FC236}">
                <a16:creationId xmlns:a16="http://schemas.microsoft.com/office/drawing/2014/main" id="{5ED8CB06-F700-5B3C-E64A-0F8A14C7652B}"/>
              </a:ext>
            </a:extLst>
          </p:cNvPr>
          <p:cNvSpPr/>
          <p:nvPr userDrawn="1"/>
        </p:nvSpPr>
        <p:spPr>
          <a:xfrm flipH="1">
            <a:off x="-5824" y="0"/>
            <a:ext cx="12197822" cy="6858000"/>
          </a:xfrm>
          <a:custGeom>
            <a:avLst/>
            <a:gdLst>
              <a:gd name="connsiteX0" fmla="*/ 0 w 12191998"/>
              <a:gd name="connsiteY0" fmla="*/ 0 h 6857999"/>
              <a:gd name="connsiteX1" fmla="*/ 8762999 w 12191998"/>
              <a:gd name="connsiteY1" fmla="*/ 0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5635402 w 12191998"/>
              <a:gd name="connsiteY1" fmla="*/ 634838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1720237 w 12191998"/>
              <a:gd name="connsiteY2" fmla="*/ 5205382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7822"/>
              <a:gd name="connsiteY0" fmla="*/ 0 h 6857999"/>
              <a:gd name="connsiteX1" fmla="*/ 7079804 w 12197822"/>
              <a:gd name="connsiteY1" fmla="*/ 1228907 h 6857999"/>
              <a:gd name="connsiteX2" fmla="*/ 12197822 w 12197822"/>
              <a:gd name="connsiteY2" fmla="*/ 5240327 h 6857999"/>
              <a:gd name="connsiteX3" fmla="*/ 12191998 w 12197822"/>
              <a:gd name="connsiteY3" fmla="*/ 6857999 h 6857999"/>
              <a:gd name="connsiteX4" fmla="*/ 0 w 12197822"/>
              <a:gd name="connsiteY4" fmla="*/ 6857999 h 6857999"/>
              <a:gd name="connsiteX5" fmla="*/ 0 w 12197822"/>
              <a:gd name="connsiteY5" fmla="*/ 0 h 6857999"/>
              <a:gd name="connsiteX0" fmla="*/ 0 w 12197822"/>
              <a:gd name="connsiteY0" fmla="*/ 17473 h 6875472"/>
              <a:gd name="connsiteX1" fmla="*/ 6928375 w 12197822"/>
              <a:gd name="connsiteY1" fmla="*/ 0 h 6875472"/>
              <a:gd name="connsiteX2" fmla="*/ 12197822 w 12197822"/>
              <a:gd name="connsiteY2" fmla="*/ 5257800 h 6875472"/>
              <a:gd name="connsiteX3" fmla="*/ 12191998 w 12197822"/>
              <a:gd name="connsiteY3" fmla="*/ 6875472 h 6875472"/>
              <a:gd name="connsiteX4" fmla="*/ 0 w 12197822"/>
              <a:gd name="connsiteY4" fmla="*/ 6875472 h 6875472"/>
              <a:gd name="connsiteX5" fmla="*/ 0 w 12197822"/>
              <a:gd name="connsiteY5" fmla="*/ 17473 h 6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822" h="6875472">
                <a:moveTo>
                  <a:pt x="0" y="17473"/>
                </a:moveTo>
                <a:lnTo>
                  <a:pt x="6928375" y="0"/>
                </a:lnTo>
                <a:lnTo>
                  <a:pt x="12197822" y="5257800"/>
                </a:lnTo>
                <a:cubicBezTo>
                  <a:pt x="12195881" y="5797024"/>
                  <a:pt x="12193939" y="6336248"/>
                  <a:pt x="12191998" y="6875472"/>
                </a:cubicBezTo>
                <a:lnTo>
                  <a:pt x="0" y="6875472"/>
                </a:lnTo>
                <a:lnTo>
                  <a:pt x="0" y="17473"/>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6" name="Picture 5" descr="A black and white logo&#10;&#10;Description automatically generated">
            <a:extLst>
              <a:ext uri="{FF2B5EF4-FFF2-40B4-BE49-F238E27FC236}">
                <a16:creationId xmlns:a16="http://schemas.microsoft.com/office/drawing/2014/main" id="{03EA0D8B-492B-123C-FD7F-48B91276BDFF}"/>
              </a:ext>
            </a:extLst>
          </p:cNvPr>
          <p:cNvPicPr>
            <a:picLocks noChangeAspect="1"/>
          </p:cNvPicPr>
          <p:nvPr userDrawn="1"/>
        </p:nvPicPr>
        <p:blipFill>
          <a:blip r:embed="rId4"/>
          <a:stretch>
            <a:fillRect/>
          </a:stretch>
        </p:blipFill>
        <p:spPr>
          <a:xfrm>
            <a:off x="651680" y="5542129"/>
            <a:ext cx="2219652" cy="856152"/>
          </a:xfrm>
          <a:prstGeom prst="rect">
            <a:avLst/>
          </a:prstGeom>
        </p:spPr>
      </p:pic>
      <p:sp>
        <p:nvSpPr>
          <p:cNvPr id="11" name="Picture Placeholder 10">
            <a:extLst>
              <a:ext uri="{FF2B5EF4-FFF2-40B4-BE49-F238E27FC236}">
                <a16:creationId xmlns:a16="http://schemas.microsoft.com/office/drawing/2014/main" id="{788D68B6-D8EE-3F25-AFE0-D59DA2FDB8C7}"/>
              </a:ext>
            </a:extLst>
          </p:cNvPr>
          <p:cNvSpPr>
            <a:spLocks noGrp="1"/>
          </p:cNvSpPr>
          <p:nvPr>
            <p:ph type="pic" sz="quarter" idx="10"/>
          </p:nvPr>
        </p:nvSpPr>
        <p:spPr>
          <a:xfrm>
            <a:off x="5195886" y="0"/>
            <a:ext cx="6996112" cy="6858000"/>
          </a:xfrm>
        </p:spPr>
        <p:txBody>
          <a:bodyPr/>
          <a:lstStyle>
            <a:lvl1pPr>
              <a:defRPr>
                <a:solidFill>
                  <a:schemeClr val="bg1"/>
                </a:solidFill>
              </a:defRPr>
            </a:lvl1pPr>
          </a:lstStyle>
          <a:p>
            <a:endParaRPr lang="en-US"/>
          </a:p>
        </p:txBody>
      </p:sp>
    </p:spTree>
    <p:custDataLst>
      <p:tags r:id="rId1"/>
    </p:custDataLst>
    <p:extLst>
      <p:ext uri="{BB962C8B-B14F-4D97-AF65-F5344CB8AC3E}">
        <p14:creationId xmlns:p14="http://schemas.microsoft.com/office/powerpoint/2010/main" val="1404320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072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139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8891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1522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7216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340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8889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1502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39965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7123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100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3/12/2026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763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Dark Blank">
    <p:bg>
      <p:bgPr>
        <a:solidFill>
          <a:srgbClr val="0F204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47BA7-267E-BE45-BF9F-C9A7485989DA}"/>
              </a:ext>
            </a:extLst>
          </p:cNvPr>
          <p:cNvSpPr>
            <a:spLocks noGrp="1"/>
          </p:cNvSpPr>
          <p:nvPr>
            <p:ph type="dt" sz="half" idx="10"/>
          </p:nvPr>
        </p:nvSpPr>
        <p:spPr/>
        <p:txBody>
          <a:bodyPr/>
          <a:lstStyle/>
          <a:p>
            <a:fld id="{1D8BBDF7-A779-4E2A-976B-BCE7E5ECD055}" type="datetimeFigureOut">
              <a:rPr lang="en-US" smtClean="0"/>
              <a:t>3/12/2026</a:t>
            </a:fld>
            <a:endParaRPr lang="en-US"/>
          </a:p>
        </p:txBody>
      </p:sp>
      <p:sp>
        <p:nvSpPr>
          <p:cNvPr id="3" name="Footer Placeholder 2">
            <a:extLst>
              <a:ext uri="{FF2B5EF4-FFF2-40B4-BE49-F238E27FC236}">
                <a16:creationId xmlns:a16="http://schemas.microsoft.com/office/drawing/2014/main" id="{61DD4413-D66C-07A9-E44B-261F6464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6F9FB8-C90A-1BD8-633D-3C2E6DDC47E5}"/>
              </a:ext>
            </a:extLst>
          </p:cNvPr>
          <p:cNvSpPr>
            <a:spLocks noGrp="1"/>
          </p:cNvSpPr>
          <p:nvPr>
            <p:ph type="sldNum" sz="quarter" idx="12"/>
          </p:nvPr>
        </p:nvSpPr>
        <p:spPr/>
        <p:txBody>
          <a:bodyPr/>
          <a:lstStyle/>
          <a:p>
            <a:fld id="{092FF0A4-BB7D-4684-83AC-A2E7D4CFE49D}" type="slidenum">
              <a:rPr lang="en-US" smtClean="0"/>
              <a:t>‹#›</a:t>
            </a:fld>
            <a:endParaRPr lang="en-US"/>
          </a:p>
        </p:txBody>
      </p:sp>
    </p:spTree>
    <p:custDataLst>
      <p:tags r:id="rId1"/>
    </p:custDataLst>
    <p:extLst>
      <p:ext uri="{BB962C8B-B14F-4D97-AF65-F5344CB8AC3E}">
        <p14:creationId xmlns:p14="http://schemas.microsoft.com/office/powerpoint/2010/main" val="906096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5358B74-255B-4187-2BD9-B689D32821B6}"/>
              </a:ext>
            </a:extLst>
          </p:cNvPr>
          <p:cNvPicPr/>
          <p:nvPr userDrawn="1"/>
        </p:nvPicPr>
        <p:blipFill rotWithShape="1">
          <a:blip r:embed="rId3"/>
          <a:srcRect l="22736" r="22383" b="28677"/>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ADE3CEF0-E15D-6A51-B9F0-DC5721B37BA8}"/>
              </a:ext>
            </a:extLst>
          </p:cNvPr>
          <p:cNvSpPr/>
          <p:nvPr userDrawn="1"/>
        </p:nvSpPr>
        <p:spPr>
          <a:xfrm>
            <a:off x="0" y="0"/>
            <a:ext cx="12192000" cy="6858000"/>
          </a:xfrm>
          <a:custGeom>
            <a:avLst/>
            <a:gdLst>
              <a:gd name="connsiteX0" fmla="*/ 5269453 w 12192000"/>
              <a:gd name="connsiteY0" fmla="*/ 0 h 6858000"/>
              <a:gd name="connsiteX1" fmla="*/ 12192000 w 12192000"/>
              <a:gd name="connsiteY1" fmla="*/ 0 h 6858000"/>
              <a:gd name="connsiteX2" fmla="*/ 12192000 w 12192000"/>
              <a:gd name="connsiteY2" fmla="*/ 5008691 h 6858000"/>
              <a:gd name="connsiteX3" fmla="*/ 10293307 w 12192000"/>
              <a:gd name="connsiteY3" fmla="*/ 6857999 h 6858000"/>
              <a:gd name="connsiteX4" fmla="*/ 5824 w 12192000"/>
              <a:gd name="connsiteY4" fmla="*/ 6858000 h 6858000"/>
              <a:gd name="connsiteX5" fmla="*/ 0 w 12192000"/>
              <a:gd name="connsiteY5" fmla="*/ 5244439 h 6858000"/>
              <a:gd name="connsiteX6" fmla="*/ 5269447 w 12192000"/>
              <a:gd name="connsiteY6"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5269453" y="0"/>
                </a:moveTo>
                <a:lnTo>
                  <a:pt x="12192000" y="0"/>
                </a:lnTo>
                <a:lnTo>
                  <a:pt x="12192000" y="5008691"/>
                </a:lnTo>
                <a:lnTo>
                  <a:pt x="10293307" y="6857999"/>
                </a:lnTo>
                <a:lnTo>
                  <a:pt x="5824" y="6858000"/>
                </a:lnTo>
                <a:cubicBezTo>
                  <a:pt x="3883" y="6320147"/>
                  <a:pt x="1941" y="5782293"/>
                  <a:pt x="0" y="5244439"/>
                </a:cubicBezTo>
                <a:lnTo>
                  <a:pt x="5269447" y="1"/>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black and white logo&#10;&#10;Description automatically generated">
            <a:extLst>
              <a:ext uri="{FF2B5EF4-FFF2-40B4-BE49-F238E27FC236}">
                <a16:creationId xmlns:a16="http://schemas.microsoft.com/office/drawing/2014/main" id="{683FE426-F325-9081-0850-D40A20F8773F}"/>
              </a:ext>
            </a:extLst>
          </p:cNvPr>
          <p:cNvPicPr>
            <a:picLocks noChangeAspect="1"/>
          </p:cNvPicPr>
          <p:nvPr userDrawn="1"/>
        </p:nvPicPr>
        <p:blipFill>
          <a:blip r:embed="rId4"/>
          <a:stretch>
            <a:fillRect/>
          </a:stretch>
        </p:blipFill>
        <p:spPr>
          <a:xfrm>
            <a:off x="651680" y="5542129"/>
            <a:ext cx="2219652" cy="856152"/>
          </a:xfrm>
          <a:prstGeom prst="rect">
            <a:avLst/>
          </a:prstGeom>
        </p:spPr>
      </p:pic>
    </p:spTree>
    <p:custDataLst>
      <p:tags r:id="rId1"/>
    </p:custDataLst>
    <p:extLst>
      <p:ext uri="{BB962C8B-B14F-4D97-AF65-F5344CB8AC3E}">
        <p14:creationId xmlns:p14="http://schemas.microsoft.com/office/powerpoint/2010/main" val="3379856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3/12/2026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46776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43E35A-1C44-D3E0-5981-C1DE7278B963}"/>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C6886911-19E0-91E8-70FE-53B8A43BE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B5B72547-73AC-A312-473C-B0292F6E794A}"/>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505635" y="-77324"/>
            <a:ext cx="9144000" cy="1325563"/>
          </a:xfrm>
        </p:spPr>
        <p:txBody>
          <a:bodyPr/>
          <a:lstStyle/>
          <a:p>
            <a:r>
              <a:rPr lang="en-US"/>
              <a:t>Click to edit Master title style</a:t>
            </a:r>
          </a:p>
        </p:txBody>
      </p:sp>
      <p:sp>
        <p:nvSpPr>
          <p:cNvPr id="3" name="Content Placeholder 2"/>
          <p:cNvSpPr>
            <a:spLocks noGrp="1"/>
          </p:cNvSpPr>
          <p:nvPr>
            <p:ph idx="1"/>
          </p:nvPr>
        </p:nvSpPr>
        <p:spPr>
          <a:xfrm>
            <a:off x="838200" y="1581557"/>
            <a:ext cx="10515600" cy="453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8963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304595" y="5748693"/>
            <a:ext cx="761170" cy="844549"/>
          </a:xfrm>
          <a:prstGeom prst="rect">
            <a:avLst/>
          </a:prstGeom>
        </p:spPr>
      </p:pic>
      <p:sp>
        <p:nvSpPr>
          <p:cNvPr id="18" name="bg object 18"/>
          <p:cNvSpPr/>
          <p:nvPr/>
        </p:nvSpPr>
        <p:spPr>
          <a:xfrm>
            <a:off x="8275346" y="3429000"/>
            <a:ext cx="3230880" cy="0"/>
          </a:xfrm>
          <a:custGeom>
            <a:avLst/>
            <a:gdLst/>
            <a:ahLst/>
            <a:cxnLst/>
            <a:rect l="l" t="t" r="r" b="b"/>
            <a:pathLst>
              <a:path w="4846319">
                <a:moveTo>
                  <a:pt x="0" y="0"/>
                </a:moveTo>
                <a:lnTo>
                  <a:pt x="4846281" y="0"/>
                </a:lnTo>
              </a:path>
            </a:pathLst>
          </a:custGeom>
          <a:ln w="38100">
            <a:solidFill>
              <a:srgbClr val="FFB71B"/>
            </a:solidFill>
          </a:ln>
        </p:spPr>
        <p:txBody>
          <a:bodyPr wrap="square" lIns="0" tIns="0" rIns="0" bIns="0" rtlCol="0"/>
          <a:lstStyle/>
          <a:p>
            <a:endParaRPr sz="1200"/>
          </a:p>
        </p:txBody>
      </p:sp>
      <p:sp>
        <p:nvSpPr>
          <p:cNvPr id="2" name="Holder 2"/>
          <p:cNvSpPr>
            <a:spLocks noGrp="1"/>
          </p:cNvSpPr>
          <p:nvPr>
            <p:ph type="ctrTitle"/>
          </p:nvPr>
        </p:nvSpPr>
        <p:spPr>
          <a:xfrm>
            <a:off x="4136457" y="3000354"/>
            <a:ext cx="3919086" cy="574644"/>
          </a:xfrm>
          <a:prstGeom prst="rect">
            <a:avLst/>
          </a:prstGeom>
        </p:spPr>
        <p:txBody>
          <a:bodyPr wrap="square" lIns="0" tIns="0" rIns="0" bIns="0">
            <a:spAutoFit/>
          </a:bodyPr>
          <a:lstStyle>
            <a:lvl1pPr>
              <a:defRPr sz="3734" b="1" i="0">
                <a:solidFill>
                  <a:schemeClr val="bg1"/>
                </a:solidFill>
                <a:latin typeface="Calibri"/>
                <a:cs typeface="Calibri"/>
              </a:defRPr>
            </a:lvl1pPr>
          </a:lstStyle>
          <a:p>
            <a:endParaRPr/>
          </a:p>
        </p:txBody>
      </p:sp>
      <p:sp>
        <p:nvSpPr>
          <p:cNvPr id="3" name="Holder 3"/>
          <p:cNvSpPr>
            <a:spLocks noGrp="1"/>
          </p:cNvSpPr>
          <p:nvPr>
            <p:ph type="subTitle" idx="4"/>
          </p:nvPr>
        </p:nvSpPr>
        <p:spPr>
          <a:xfrm>
            <a:off x="1704323" y="4705663"/>
            <a:ext cx="8783355" cy="456600"/>
          </a:xfrm>
          <a:prstGeom prst="rect">
            <a:avLst/>
          </a:prstGeom>
        </p:spPr>
        <p:txBody>
          <a:bodyPr wrap="square" lIns="0" tIns="0" rIns="0" bIns="0">
            <a:spAutoFit/>
          </a:bodyPr>
          <a:lstStyle>
            <a:lvl1pPr>
              <a:defRPr sz="2967" b="1" i="0">
                <a:solidFill>
                  <a:srgbClr val="91D1B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130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type="body" idx="1"/>
          </p:nvPr>
        </p:nvSpPr>
        <p:spPr>
          <a:xfrm>
            <a:off x="677349" y="2010422"/>
            <a:ext cx="10789496" cy="456600"/>
          </a:xfrm>
        </p:spPr>
        <p:txBody>
          <a:bodyPr lIns="0" tIns="0" rIns="0" bIns="0"/>
          <a:lstStyle>
            <a:lvl1pPr>
              <a:defRPr sz="2967" b="1" i="0">
                <a:solidFill>
                  <a:srgbClr val="91D1B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004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6848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8480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0495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685800" y="685801"/>
            <a:ext cx="4935497" cy="5486399"/>
          </a:xfrm>
          <a:prstGeom prst="rect">
            <a:avLst/>
          </a:prstGeom>
        </p:spPr>
      </p:pic>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746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323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ags" Target="../tags/tag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1"/>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2"/>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85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ftr="0" dt="0"/>
  <p:txStyles>
    <p:titleStyle>
      <a:lvl1pPr algn="l" defTabSz="685800" rtl="0" eaLnBrk="1" latinLnBrk="0" hangingPunct="1">
        <a:lnSpc>
          <a:spcPct val="90000"/>
        </a:lnSpc>
        <a:spcBef>
          <a:spcPct val="0"/>
        </a:spcBef>
        <a:buNone/>
        <a:defRPr sz="3300" kern="1200">
          <a:solidFill>
            <a:schemeClr val="accent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2959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E328B-73B5-806A-EEFA-A83C3BF5A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251BED-685B-6EC1-5A6C-9AC5BB45A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5E520-C573-8906-310E-897347ED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BDF7-A779-4E2A-976B-BCE7E5ECD055}" type="datetimeFigureOut">
              <a:rPr lang="en-US" smtClean="0"/>
              <a:t>3/12/2026</a:t>
            </a:fld>
            <a:endParaRPr lang="en-US"/>
          </a:p>
        </p:txBody>
      </p:sp>
      <p:sp>
        <p:nvSpPr>
          <p:cNvPr id="5" name="Footer Placeholder 4">
            <a:extLst>
              <a:ext uri="{FF2B5EF4-FFF2-40B4-BE49-F238E27FC236}">
                <a16:creationId xmlns:a16="http://schemas.microsoft.com/office/drawing/2014/main" id="{78DCD6AC-1B2D-864E-A01F-7949857A0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6DDA7-C9AB-CE19-6BE5-6F246536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F0A4-BB7D-4684-83AC-A2E7D4CFE49D}" type="slidenum">
              <a:rPr lang="en-US" smtClean="0"/>
              <a:t>‹#›</a:t>
            </a:fld>
            <a:endParaRPr lang="en-US"/>
          </a:p>
        </p:txBody>
      </p:sp>
    </p:spTree>
    <p:custDataLst>
      <p:tags r:id="rId7"/>
    </p:custDataLst>
    <p:extLst>
      <p:ext uri="{BB962C8B-B14F-4D97-AF65-F5344CB8AC3E}">
        <p14:creationId xmlns:p14="http://schemas.microsoft.com/office/powerpoint/2010/main" val="334389903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xStyles>
    <p:titleStyle>
      <a:lvl1pPr algn="l" defTabSz="914400" rtl="0" eaLnBrk="1" latinLnBrk="0" hangingPunct="1">
        <a:lnSpc>
          <a:spcPct val="90000"/>
        </a:lnSpc>
        <a:spcBef>
          <a:spcPct val="0"/>
        </a:spcBef>
        <a:buNone/>
        <a:defRPr sz="4400" kern="1200" spc="-150">
          <a:solidFill>
            <a:srgbClr val="FFB71B"/>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204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204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204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204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204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sp>
        <p:nvSpPr>
          <p:cNvPr id="2" name="Holder 2"/>
          <p:cNvSpPr>
            <a:spLocks noGrp="1"/>
          </p:cNvSpPr>
          <p:nvPr>
            <p:ph type="title"/>
          </p:nvPr>
        </p:nvSpPr>
        <p:spPr>
          <a:xfrm>
            <a:off x="3664409" y="780861"/>
            <a:ext cx="4863180" cy="861774"/>
          </a:xfrm>
          <a:prstGeom prst="rect">
            <a:avLst/>
          </a:prstGeom>
        </p:spPr>
        <p:txBody>
          <a:bodyPr wrap="square" lIns="0" tIns="0" rIns="0" bIns="0">
            <a:spAutoFit/>
          </a:bodyPr>
          <a:lstStyle>
            <a:lvl1pPr>
              <a:defRPr sz="5600" b="1" i="0">
                <a:solidFill>
                  <a:schemeClr val="bg1"/>
                </a:solidFill>
                <a:latin typeface="Calibri"/>
                <a:cs typeface="Calibri"/>
              </a:defRPr>
            </a:lvl1pPr>
          </a:lstStyle>
          <a:p>
            <a:endParaRPr/>
          </a:p>
        </p:txBody>
      </p:sp>
      <p:sp>
        <p:nvSpPr>
          <p:cNvPr id="3" name="Holder 3"/>
          <p:cNvSpPr>
            <a:spLocks noGrp="1"/>
          </p:cNvSpPr>
          <p:nvPr>
            <p:ph type="body" idx="1"/>
          </p:nvPr>
        </p:nvSpPr>
        <p:spPr>
          <a:xfrm>
            <a:off x="677349" y="2010422"/>
            <a:ext cx="10789496" cy="684803"/>
          </a:xfrm>
          <a:prstGeom prst="rect">
            <a:avLst/>
          </a:prstGeom>
        </p:spPr>
        <p:txBody>
          <a:bodyPr wrap="square" lIns="0" tIns="0" rIns="0" bIns="0">
            <a:spAutoFit/>
          </a:bodyPr>
          <a:lstStyle>
            <a:lvl1pPr>
              <a:defRPr sz="4450" b="1" i="0">
                <a:solidFill>
                  <a:srgbClr val="91D1B3"/>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374459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12.xml"/><Relationship Id="rId6" Type="http://schemas.openxmlformats.org/officeDocument/2006/relationships/image" Target="../media/image18.jpeg"/><Relationship Id="rId5" Type="http://schemas.openxmlformats.org/officeDocument/2006/relationships/hyperlink" Target="https://archives.ncdcr.gov/documents/universitygs2021pdf/open"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13.xml"/><Relationship Id="rId6" Type="http://schemas.openxmlformats.org/officeDocument/2006/relationships/image" Target="../media/image19.jpeg"/><Relationship Id="rId5" Type="http://schemas.openxmlformats.org/officeDocument/2006/relationships/hyperlink" Target="https://forms.office.com/r/vxQBw6taj3"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March 12, 2026</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71B"/>
                </a:solidFill>
                <a:effectLst/>
                <a:uLnTx/>
                <a:uFillTx/>
                <a:latin typeface="Calibri"/>
                <a:ea typeface="+mn-ea"/>
                <a:cs typeface="Calibri"/>
              </a:rPr>
              <a:t>Chancellor’s Update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E662A23-1EBD-B19C-AB9F-CBC7EAFA4D5D}"/>
              </a:ext>
            </a:extLst>
          </p:cNvPr>
          <p:cNvSpPr txBox="1"/>
          <p:nvPr/>
        </p:nvSpPr>
        <p:spPr>
          <a:xfrm>
            <a:off x="524178" y="505123"/>
            <a:ext cx="4606945" cy="62478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n-ea"/>
                <a:cs typeface="Arial"/>
              </a:rPr>
              <a:t>MARCH 2026 UPDATES</a:t>
            </a:r>
            <a:br>
              <a:rPr kumimoji="0" lang="en-US" sz="2800" b="0" i="0" u="none" strike="noStrike" kern="1200" cap="none" spc="0" normalizeH="0" baseline="0" noProof="0">
                <a:ln>
                  <a:noFill/>
                </a:ln>
                <a:solidFill>
                  <a:prstClr val="black"/>
                </a:solidFill>
                <a:effectLst/>
                <a:uLnTx/>
                <a:uFillTx/>
                <a:latin typeface="Arial"/>
                <a:ea typeface="+mn-ea"/>
                <a:cs typeface="Arial"/>
              </a:rPr>
            </a:br>
            <a:endParaRPr kumimoji="0" lang="en-US" sz="2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B71A"/>
                </a:solidFill>
                <a:effectLst/>
                <a:uLnTx/>
                <a:uFillTx/>
                <a:latin typeface="Arial Black"/>
                <a:ea typeface="+mn-ea"/>
                <a:cs typeface="+mn-cs"/>
              </a:rPr>
              <a:t>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B71A"/>
                </a:solidFill>
                <a:effectLst/>
                <a:uLnTx/>
                <a:uFillTx/>
                <a:latin typeface="Arial Black"/>
                <a:ea typeface="+mn-ea"/>
                <a:cs typeface="+mn-cs"/>
              </a:rPr>
              <a:t>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Todd Sutton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Associate Vice Chancellor for Learning Technology and Customer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FFB71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Sofia Pro Regular" pitchFamily="2" charset="77"/>
              <a:ea typeface="+mn-ea"/>
              <a:cs typeface="+mn-cs"/>
            </a:endParaRPr>
          </a:p>
        </p:txBody>
      </p:sp>
      <p:pic>
        <p:nvPicPr>
          <p:cNvPr id="10" name="Picture Placeholder 9">
            <a:extLst>
              <a:ext uri="{FF2B5EF4-FFF2-40B4-BE49-F238E27FC236}">
                <a16:creationId xmlns:a16="http://schemas.microsoft.com/office/drawing/2014/main" id="{D1CE4C67-69CA-8950-A647-2DA71BFA0B1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096" r="22096"/>
          <a:stretch/>
        </p:blipFill>
        <p:spPr>
          <a:xfrm>
            <a:off x="5381564" y="0"/>
            <a:ext cx="6810434" cy="6858000"/>
          </a:xfrm>
        </p:spPr>
      </p:pic>
    </p:spTree>
    <p:custDataLst>
      <p:tags r:id="rId1"/>
    </p:custDataLst>
    <p:extLst>
      <p:ext uri="{BB962C8B-B14F-4D97-AF65-F5344CB8AC3E}">
        <p14:creationId xmlns:p14="http://schemas.microsoft.com/office/powerpoint/2010/main" val="1482274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958E-D3D8-9A38-C38F-1E34CCF543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0DD525-31EA-94F3-F866-494ADEF515CA}"/>
              </a:ext>
            </a:extLst>
          </p:cNvPr>
          <p:cNvSpPr txBox="1"/>
          <p:nvPr/>
        </p:nvSpPr>
        <p:spPr>
          <a:xfrm>
            <a:off x="2469960" y="380450"/>
            <a:ext cx="9403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B71B"/>
                </a:solidFill>
                <a:effectLst/>
                <a:uLnTx/>
                <a:uFillTx/>
                <a:latin typeface="Arial Black"/>
                <a:ea typeface="Calibri"/>
                <a:cs typeface="Calibri"/>
              </a:rPr>
              <a:t>EARLY ENGAGEMENT: Data Retention Initiative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02941F-3EB8-08A3-9388-5BCAF340903A}"/>
              </a:ext>
            </a:extLst>
          </p:cNvPr>
          <p:cNvSpPr txBox="1"/>
          <p:nvPr/>
        </p:nvSpPr>
        <p:spPr>
          <a:xfrm>
            <a:off x="2681982" y="5688758"/>
            <a:ext cx="68172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Arial"/>
                <a:ea typeface="Calibri"/>
                <a:cs typeface="Arial"/>
              </a:rPr>
              <a:t>https://its.uncg.edu/tech-initiatives/data-retention</a:t>
            </a:r>
            <a:endParaRPr kumimoji="0" lang="en-US" sz="2400" b="0" i="0" u="none" strike="noStrike" kern="1200" cap="none" spc="0" normalizeH="0" baseline="0" noProof="0">
              <a:ln>
                <a:noFill/>
              </a:ln>
              <a:solidFill>
                <a:srgbClr val="FFB71B"/>
              </a:solidFill>
              <a:effectLst/>
              <a:uLnTx/>
              <a:uFillTx/>
              <a:latin typeface="Arial"/>
              <a:ea typeface="+mn-ea"/>
              <a:cs typeface="Arial"/>
            </a:endParaRPr>
          </a:p>
        </p:txBody>
      </p:sp>
      <p:sp>
        <p:nvSpPr>
          <p:cNvPr id="4" name="TextBox 3">
            <a:extLst>
              <a:ext uri="{FF2B5EF4-FFF2-40B4-BE49-F238E27FC236}">
                <a16:creationId xmlns:a16="http://schemas.microsoft.com/office/drawing/2014/main" id="{8B16C5FF-4742-CF3F-D026-75D8F7C97658}"/>
              </a:ext>
            </a:extLst>
          </p:cNvPr>
          <p:cNvSpPr txBox="1"/>
          <p:nvPr/>
        </p:nvSpPr>
        <p:spPr>
          <a:xfrm>
            <a:off x="690786" y="1509531"/>
            <a:ext cx="10808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B71B"/>
                </a:solidFill>
                <a:effectLst/>
                <a:uLnTx/>
                <a:uFillTx/>
                <a:latin typeface="Arial"/>
                <a:ea typeface="Calibri"/>
                <a:cs typeface="Arial"/>
              </a:rPr>
              <a:t>Purpose</a:t>
            </a:r>
            <a:r>
              <a:rPr kumimoji="0" lang="en-US" sz="2400" b="0" i="0" u="none" strike="noStrike" kern="1200" cap="none" spc="0" normalizeH="0" baseline="0" noProof="0">
                <a:ln>
                  <a:noFill/>
                </a:ln>
                <a:solidFill>
                  <a:srgbClr val="FFB71B"/>
                </a:solidFill>
                <a:effectLst/>
                <a:uLnTx/>
                <a:uFillTx/>
                <a:latin typeface="Arial"/>
                <a:ea typeface="Calibri"/>
                <a:cs typeface="Arial"/>
              </a:rPr>
              <a:t>:</a:t>
            </a:r>
            <a:r>
              <a:rPr kumimoji="0" lang="en-US" sz="2400" b="0" i="0" u="none" strike="noStrike" kern="1200" cap="none" spc="0" normalizeH="0" baseline="0" noProof="0">
                <a:ln>
                  <a:noFill/>
                </a:ln>
                <a:solidFill>
                  <a:prstClr val="white"/>
                </a:solidFill>
                <a:effectLst/>
                <a:uLnTx/>
                <a:uFillTx/>
                <a:latin typeface="Arial"/>
                <a:ea typeface="Calibri"/>
                <a:cs typeface="Arial"/>
              </a:rPr>
              <a:t> To responsibly manage institutional data in Microsoft services in alignment with UNC System Records Retention and Disposition schedule</a:t>
            </a:r>
          </a:p>
        </p:txBody>
      </p:sp>
      <p:sp>
        <p:nvSpPr>
          <p:cNvPr id="9" name="TextBox 8">
            <a:extLst>
              <a:ext uri="{FF2B5EF4-FFF2-40B4-BE49-F238E27FC236}">
                <a16:creationId xmlns:a16="http://schemas.microsoft.com/office/drawing/2014/main" id="{107AFAB7-655E-B233-4E9C-14E24B6ACD4D}"/>
              </a:ext>
            </a:extLst>
          </p:cNvPr>
          <p:cNvSpPr txBox="1"/>
          <p:nvPr/>
        </p:nvSpPr>
        <p:spPr>
          <a:xfrm>
            <a:off x="1482951" y="2508507"/>
            <a:ext cx="882973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white"/>
                </a:solidFill>
                <a:effectLst/>
                <a:uLnTx/>
                <a:uFillTx/>
                <a:latin typeface="Arial"/>
                <a:ea typeface="Calibri"/>
                <a:cs typeface="Arial"/>
              </a:rPr>
              <a:t>ITS is in early conversation with campus partners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0" i="0" u="none" strike="noStrike" kern="1200" cap="none" spc="0" normalizeH="0" baseline="0" noProof="0">
                <a:ln>
                  <a:noFill/>
                </a:ln>
                <a:solidFill>
                  <a:prstClr val="white"/>
                </a:solidFill>
                <a:effectLst/>
                <a:uLnTx/>
                <a:uFillTx/>
                <a:latin typeface="Arial"/>
                <a:ea typeface="Calibri"/>
                <a:cs typeface="Arial"/>
              </a:rPr>
              <a:t>Proposed milestones:</a:t>
            </a:r>
          </a:p>
          <a:p>
            <a:pPr marL="1371600" marR="0" lvl="2" indent="-457200" algn="l" defTabSz="914400" rtl="0" eaLnBrk="1" fontAlgn="auto" latinLnBrk="0" hangingPunct="1">
              <a:lnSpc>
                <a:spcPct val="15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white"/>
                </a:solidFill>
                <a:effectLst/>
                <a:uLnTx/>
                <a:uFillTx/>
                <a:latin typeface="Arial"/>
                <a:ea typeface="Calibri"/>
                <a:cs typeface="Arial"/>
              </a:rPr>
              <a:t>Spring 2026 – Low Impact changes</a:t>
            </a:r>
          </a:p>
          <a:p>
            <a:pPr marL="1371600" marR="0" lvl="2" indent="-457200" algn="l" defTabSz="914400" rtl="0" eaLnBrk="1" fontAlgn="auto" latinLnBrk="0" hangingPunct="1">
              <a:lnSpc>
                <a:spcPct val="150000"/>
              </a:lnSpc>
              <a:spcBef>
                <a:spcPts val="0"/>
              </a:spcBef>
              <a:spcAft>
                <a:spcPts val="0"/>
              </a:spcAft>
              <a:buClrTx/>
              <a:buSzTx/>
              <a:buFont typeface="Wingdings"/>
              <a:buChar char="§"/>
              <a:tabLst/>
              <a:defRPr/>
            </a:pPr>
            <a:r>
              <a:rPr kumimoji="0" lang="en-US" sz="2400" b="0" i="0" u="none" strike="noStrike" kern="1200" cap="none" spc="0" normalizeH="0" baseline="0" noProof="0">
                <a:ln>
                  <a:noFill/>
                </a:ln>
                <a:solidFill>
                  <a:prstClr val="white"/>
                </a:solidFill>
                <a:effectLst/>
                <a:uLnTx/>
                <a:uFillTx/>
                <a:latin typeface="Arial"/>
                <a:ea typeface="Calibri"/>
                <a:cs typeface="Arial"/>
              </a:rPr>
              <a:t>Mid 2027 – Begin Automated Retention rules</a:t>
            </a:r>
          </a:p>
          <a:p>
            <a:pPr marL="914400" marR="0" lvl="1" indent="-4572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1" i="0" u="none" strike="noStrike" kern="1200" cap="none" spc="0" normalizeH="0" baseline="0" noProof="0">
              <a:ln>
                <a:noFill/>
              </a:ln>
              <a:solidFill>
                <a:prstClr val="white"/>
              </a:solidFill>
              <a:effectLst/>
              <a:uLnTx/>
              <a:uFillTx/>
              <a:latin typeface="Calibri"/>
              <a:ea typeface="Calibri"/>
              <a:cs typeface="Arial"/>
            </a:endParaRPr>
          </a:p>
        </p:txBody>
      </p:sp>
    </p:spTree>
    <p:extLst>
      <p:ext uri="{BB962C8B-B14F-4D97-AF65-F5344CB8AC3E}">
        <p14:creationId xmlns:p14="http://schemas.microsoft.com/office/powerpoint/2010/main" val="1883493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207B71EF-3562-0EB9-46DB-394F94B85AD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3594CBF-8591-2801-66B4-67B6426B8DC9}"/>
              </a:ext>
            </a:extLst>
          </p:cNvPr>
          <p:cNvGrpSpPr/>
          <p:nvPr/>
        </p:nvGrpSpPr>
        <p:grpSpPr>
          <a:xfrm>
            <a:off x="0" y="2458"/>
            <a:ext cx="12192000" cy="1188002"/>
            <a:chOff x="0" y="2458"/>
            <a:chExt cx="12192000" cy="1188002"/>
          </a:xfrm>
        </p:grpSpPr>
        <p:pic>
          <p:nvPicPr>
            <p:cNvPr id="3" name="Picture 2">
              <a:extLst>
                <a:ext uri="{FF2B5EF4-FFF2-40B4-BE49-F238E27FC236}">
                  <a16:creationId xmlns:a16="http://schemas.microsoft.com/office/drawing/2014/main" id="{75864928-C7BD-42D1-717A-504946E73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4" name="Straight Connector 3">
              <a:extLst>
                <a:ext uri="{FF2B5EF4-FFF2-40B4-BE49-F238E27FC236}">
                  <a16:creationId xmlns:a16="http://schemas.microsoft.com/office/drawing/2014/main" id="{A3C9D7CC-5969-A998-A148-44AE20BC59C7}"/>
                </a:ext>
              </a:extLst>
            </p:cNvPr>
            <p:cNvCxnSpPr>
              <a:cxnSpLocks/>
            </p:cNvCxnSpPr>
            <p:nvPr/>
          </p:nvCxnSpPr>
          <p:spPr>
            <a:xfrm>
              <a:off x="0" y="1190460"/>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BB67A8D-E139-9F21-F225-5FED8DCFFDDD}"/>
              </a:ext>
            </a:extLst>
          </p:cNvPr>
          <p:cNvSpPr txBox="1"/>
          <p:nvPr/>
        </p:nvSpPr>
        <p:spPr>
          <a:xfrm>
            <a:off x="2588845" y="332154"/>
            <a:ext cx="92710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mn-ea"/>
                <a:cs typeface="+mn-cs"/>
              </a:rPr>
              <a:t>WHAT IS DATA RETENTION?</a:t>
            </a:r>
            <a:endParaRPr kumimoji="0" lang="en-US" sz="3200" b="0" i="0" u="none" strike="noStrike" kern="1200" cap="none" spc="0" normalizeH="0" baseline="0" noProof="0">
              <a:ln>
                <a:noFill/>
              </a:ln>
              <a:solidFill>
                <a:srgbClr val="FFB71B"/>
              </a:solidFill>
              <a:effectLst/>
              <a:uLnTx/>
              <a:uFillTx/>
              <a:latin typeface="Arial Black"/>
              <a:ea typeface="+mn-ea"/>
              <a:cs typeface="Arial"/>
            </a:endParaRPr>
          </a:p>
        </p:txBody>
      </p:sp>
      <p:sp>
        <p:nvSpPr>
          <p:cNvPr id="10" name="TextBox 9">
            <a:extLst>
              <a:ext uri="{FF2B5EF4-FFF2-40B4-BE49-F238E27FC236}">
                <a16:creationId xmlns:a16="http://schemas.microsoft.com/office/drawing/2014/main" id="{54BDAED0-E8A5-57F6-61C8-66E3BF44B847}"/>
              </a:ext>
            </a:extLst>
          </p:cNvPr>
          <p:cNvSpPr txBox="1"/>
          <p:nvPr/>
        </p:nvSpPr>
        <p:spPr>
          <a:xfrm>
            <a:off x="6626882" y="1497217"/>
            <a:ext cx="5473436" cy="5186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Arial"/>
              </a:rPr>
              <a:t>Data retention refers to the policies that define how long information is stored before it is deleted or archived.</a:t>
            </a:r>
            <a:br>
              <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br>
            <a:endParaRPr kumimoji="0" lang="en-US" sz="1800" b="0" i="0" u="none" strike="noStrike" kern="1200" cap="none" spc="0" normalizeH="0" baseline="0" noProof="0">
              <a:ln>
                <a:noFill/>
              </a:ln>
              <a:solidFill>
                <a:prstClr val="white"/>
              </a:solidFill>
              <a:effectLst/>
              <a:uLnTx/>
              <a:uFillTx/>
              <a:latin typeface="Segoe UI"/>
              <a:ea typeface="Calibri" panose="020F0502020204030204"/>
              <a:cs typeface="Segoe UI"/>
            </a:endParaRPr>
          </a:p>
          <a:p>
            <a:pPr marL="447675" marR="0" lvl="0" indent="-445770" algn="l" defTabSz="914400" rtl="0" eaLnBrk="1" fontAlgn="auto" latinLnBrk="0" hangingPunct="1">
              <a:lnSpc>
                <a:spcPct val="100000"/>
              </a:lnSpc>
              <a:spcBef>
                <a:spcPts val="18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A practical way to think about retention: Keep what you need. Remove what you no longer need.</a:t>
            </a:r>
          </a:p>
          <a:p>
            <a:pPr marL="447675" marR="0" lvl="0" indent="-445770" algn="l" defTabSz="914400" rtl="0" eaLnBrk="1" fontAlgn="auto" latinLnBrk="0" hangingPunct="1">
              <a:lnSpc>
                <a:spcPct val="100000"/>
              </a:lnSpc>
              <a:spcBef>
                <a:spcPts val="18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Supports compliance, cost control, and performance</a:t>
            </a:r>
          </a:p>
          <a:p>
            <a:pPr marL="447675" marR="0" lvl="0" indent="-445770" algn="l" defTabSz="914400" rtl="0" eaLnBrk="1" fontAlgn="auto" latinLnBrk="0" hangingPunct="1">
              <a:lnSpc>
                <a:spcPct val="100000"/>
              </a:lnSpc>
              <a:spcBef>
                <a:spcPts val="18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Applies to </a:t>
            </a:r>
            <a:r>
              <a:rPr kumimoji="0" lang="en-US" sz="2400" b="1" i="0" u="none" strike="noStrike" kern="1200" cap="none" spc="0" normalizeH="0" baseline="0" noProof="0">
                <a:ln>
                  <a:noFill/>
                </a:ln>
                <a:solidFill>
                  <a:prstClr val="white"/>
                </a:solidFill>
                <a:effectLst/>
                <a:uLnTx/>
                <a:uFillTx/>
                <a:latin typeface="Arial"/>
                <a:ea typeface="Calibri" panose="020F0502020204030204"/>
                <a:cs typeface="Arial"/>
              </a:rPr>
              <a:t>Outlook, OneDrive, SharePoint</a:t>
            </a:r>
            <a:endPar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p:txBody>
      </p:sp>
      <p:pic>
        <p:nvPicPr>
          <p:cNvPr id="7" name="Picture 6" descr="A cloud shaped file cabinet&#10;&#10;Description automatically generated">
            <a:extLst>
              <a:ext uri="{FF2B5EF4-FFF2-40B4-BE49-F238E27FC236}">
                <a16:creationId xmlns:a16="http://schemas.microsoft.com/office/drawing/2014/main" id="{13D2F5A9-B8AE-2ECF-1B92-1C860611DD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65" r="13056"/>
          <a:stretch/>
        </p:blipFill>
        <p:spPr>
          <a:xfrm>
            <a:off x="0" y="1190460"/>
            <a:ext cx="6232642" cy="5667540"/>
          </a:xfrm>
          <a:prstGeom prst="rect">
            <a:avLst/>
          </a:prstGeom>
        </p:spPr>
      </p:pic>
    </p:spTree>
    <p:custDataLst>
      <p:tags r:id="rId1"/>
    </p:custDataLst>
    <p:extLst>
      <p:ext uri="{BB962C8B-B14F-4D97-AF65-F5344CB8AC3E}">
        <p14:creationId xmlns:p14="http://schemas.microsoft.com/office/powerpoint/2010/main" val="196602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D1F1E8A8-9F1D-7F6C-BF06-0BBF52EED62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CB5B741-9922-6077-D779-73D92A531C86}"/>
              </a:ext>
            </a:extLst>
          </p:cNvPr>
          <p:cNvGrpSpPr/>
          <p:nvPr/>
        </p:nvGrpSpPr>
        <p:grpSpPr>
          <a:xfrm>
            <a:off x="0" y="2458"/>
            <a:ext cx="12192000" cy="1188002"/>
            <a:chOff x="0" y="2458"/>
            <a:chExt cx="12192000" cy="1188002"/>
          </a:xfrm>
        </p:grpSpPr>
        <p:pic>
          <p:nvPicPr>
            <p:cNvPr id="3" name="Picture 2">
              <a:extLst>
                <a:ext uri="{FF2B5EF4-FFF2-40B4-BE49-F238E27FC236}">
                  <a16:creationId xmlns:a16="http://schemas.microsoft.com/office/drawing/2014/main" id="{D9758BD3-1AEE-D461-FF4F-97017936F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4" name="Straight Connector 3">
              <a:extLst>
                <a:ext uri="{FF2B5EF4-FFF2-40B4-BE49-F238E27FC236}">
                  <a16:creationId xmlns:a16="http://schemas.microsoft.com/office/drawing/2014/main" id="{E4F1576D-08A9-0DED-440C-3C9DE065AAFF}"/>
                </a:ext>
              </a:extLst>
            </p:cNvPr>
            <p:cNvCxnSpPr>
              <a:cxnSpLocks/>
            </p:cNvCxnSpPr>
            <p:nvPr/>
          </p:nvCxnSpPr>
          <p:spPr>
            <a:xfrm>
              <a:off x="0" y="1190460"/>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4207740-A3C3-1E63-A31F-B13F9B981820}"/>
              </a:ext>
            </a:extLst>
          </p:cNvPr>
          <p:cNvSpPr txBox="1"/>
          <p:nvPr/>
        </p:nvSpPr>
        <p:spPr>
          <a:xfrm>
            <a:off x="2588845" y="332154"/>
            <a:ext cx="92710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mn-ea"/>
                <a:cs typeface="+mn-cs"/>
              </a:rPr>
              <a:t>WHAT TO DO NOW (FACULTY/STAFF)</a:t>
            </a:r>
            <a:endParaRPr kumimoji="0" lang="en-US" sz="3200" b="0" i="0" u="none" strike="noStrike" kern="1200" cap="none" spc="0" normalizeH="0" baseline="0" noProof="0">
              <a:ln>
                <a:noFill/>
              </a:ln>
              <a:solidFill>
                <a:srgbClr val="FFB71B"/>
              </a:solidFill>
              <a:effectLst/>
              <a:uLnTx/>
              <a:uFillTx/>
              <a:latin typeface="Arial Black"/>
              <a:ea typeface="+mn-ea"/>
              <a:cs typeface="Arial"/>
            </a:endParaRPr>
          </a:p>
        </p:txBody>
      </p:sp>
      <p:sp>
        <p:nvSpPr>
          <p:cNvPr id="10" name="TextBox 9">
            <a:extLst>
              <a:ext uri="{FF2B5EF4-FFF2-40B4-BE49-F238E27FC236}">
                <a16:creationId xmlns:a16="http://schemas.microsoft.com/office/drawing/2014/main" id="{0B42E733-7579-E98F-5D33-B7D1CC1DB4D8}"/>
              </a:ext>
            </a:extLst>
          </p:cNvPr>
          <p:cNvSpPr txBox="1"/>
          <p:nvPr/>
        </p:nvSpPr>
        <p:spPr>
          <a:xfrm>
            <a:off x="5616469" y="1537929"/>
            <a:ext cx="6240182" cy="4532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50000"/>
              </a:lnSpc>
              <a:spcBef>
                <a:spcPts val="2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Move records subject to UNC retention schedule to department SharePoint (see </a:t>
            </a: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hlinkClick r:id="rId5">
                  <a:extLst>
                    <a:ext uri="{A12FA001-AC4F-418D-AE19-62706E023703}">
                      <ahyp:hlinkClr xmlns:ahyp="http://schemas.microsoft.com/office/drawing/2018/hyperlinkcolor" val="tx"/>
                    </a:ext>
                  </a:extLst>
                </a:hlinkClick>
              </a:rPr>
              <a:t>UNC retention requirements</a:t>
            </a: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a:t>
            </a:r>
          </a:p>
          <a:p>
            <a:pPr marL="342900" marR="0" lvl="0" indent="-342900" algn="l" defTabSz="914400" rtl="0" eaLnBrk="1" fontAlgn="auto" latinLnBrk="0" hangingPunct="1">
              <a:lnSpc>
                <a:spcPct val="150000"/>
              </a:lnSpc>
              <a:spcBef>
                <a:spcPts val="2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Delete files no longer needed. </a:t>
            </a:r>
          </a:p>
          <a:p>
            <a:pPr marL="342900" marR="0" lvl="0" indent="-342900" algn="l" defTabSz="914400" rtl="0" eaLnBrk="1" fontAlgn="auto" latinLnBrk="0" hangingPunct="1">
              <a:lnSpc>
                <a:spcPct val="150000"/>
              </a:lnSpc>
              <a:spcBef>
                <a:spcPts val="2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Avoid using personal cloud storage or USB drives for university data.</a:t>
            </a:r>
          </a:p>
          <a:p>
            <a:pPr marL="342900" marR="0" lvl="0" indent="-342900" algn="l" defTabSz="914400" rtl="0" eaLnBrk="1" fontAlgn="auto" latinLnBrk="0" hangingPunct="1">
              <a:lnSpc>
                <a:spcPct val="150000"/>
              </a:lnSpc>
              <a:spcBef>
                <a:spcPts val="20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Participate in upcoming data management training </a:t>
            </a:r>
            <a:r>
              <a:rPr kumimoji="0" lang="en-US" sz="2400" b="0" i="1" u="none" strike="noStrike" kern="1200" cap="none" spc="0" normalizeH="0" baseline="0" noProof="0">
                <a:ln>
                  <a:noFill/>
                </a:ln>
                <a:solidFill>
                  <a:prstClr val="white"/>
                </a:solidFill>
                <a:effectLst/>
                <a:uLnTx/>
                <a:uFillTx/>
                <a:latin typeface="Arial"/>
                <a:ea typeface="Calibri" panose="020F0502020204030204"/>
                <a:cs typeface="Arial"/>
              </a:rPr>
              <a:t>(coming soon).</a:t>
            </a:r>
          </a:p>
        </p:txBody>
      </p:sp>
      <p:pic>
        <p:nvPicPr>
          <p:cNvPr id="2" name="Picture 1" descr="A person holding a phone with a lit up trash can icon&#10;&#10;AI-generated content may be incorrect.">
            <a:extLst>
              <a:ext uri="{FF2B5EF4-FFF2-40B4-BE49-F238E27FC236}">
                <a16:creationId xmlns:a16="http://schemas.microsoft.com/office/drawing/2014/main" id="{D19A1C01-E94B-819E-A5E6-9EBDB70F93A0}"/>
              </a:ext>
            </a:extLst>
          </p:cNvPr>
          <p:cNvPicPr>
            <a:picLocks noChangeAspect="1"/>
          </p:cNvPicPr>
          <p:nvPr/>
        </p:nvPicPr>
        <p:blipFill>
          <a:blip r:embed="rId6"/>
          <a:srcRect l="7165" t="-17357" r="38127" b="17300"/>
          <a:stretch>
            <a:fillRect/>
          </a:stretch>
        </p:blipFill>
        <p:spPr>
          <a:xfrm>
            <a:off x="-716" y="1083"/>
            <a:ext cx="5359862" cy="6861938"/>
          </a:xfrm>
          <a:prstGeom prst="rect">
            <a:avLst/>
          </a:prstGeom>
        </p:spPr>
      </p:pic>
    </p:spTree>
    <p:custDataLst>
      <p:tags r:id="rId1"/>
    </p:custDataLst>
    <p:extLst>
      <p:ext uri="{BB962C8B-B14F-4D97-AF65-F5344CB8AC3E}">
        <p14:creationId xmlns:p14="http://schemas.microsoft.com/office/powerpoint/2010/main" val="840574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4F0D9E6E-8CBE-C9EC-8B24-BF5363977CA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CC051D6-92B4-B31B-8D94-0057F7E14F71}"/>
              </a:ext>
            </a:extLst>
          </p:cNvPr>
          <p:cNvGrpSpPr/>
          <p:nvPr/>
        </p:nvGrpSpPr>
        <p:grpSpPr>
          <a:xfrm>
            <a:off x="0" y="2458"/>
            <a:ext cx="12192000" cy="1188002"/>
            <a:chOff x="0" y="2458"/>
            <a:chExt cx="12192000" cy="1188002"/>
          </a:xfrm>
        </p:grpSpPr>
        <p:pic>
          <p:nvPicPr>
            <p:cNvPr id="3" name="Picture 2">
              <a:extLst>
                <a:ext uri="{FF2B5EF4-FFF2-40B4-BE49-F238E27FC236}">
                  <a16:creationId xmlns:a16="http://schemas.microsoft.com/office/drawing/2014/main" id="{3638355E-CBAC-ABD2-1602-C6E0A7F72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4" name="Straight Connector 3">
              <a:extLst>
                <a:ext uri="{FF2B5EF4-FFF2-40B4-BE49-F238E27FC236}">
                  <a16:creationId xmlns:a16="http://schemas.microsoft.com/office/drawing/2014/main" id="{5522BAC8-6580-C4F2-5DAA-29CCF3CA8519}"/>
                </a:ext>
              </a:extLst>
            </p:cNvPr>
            <p:cNvCxnSpPr>
              <a:cxnSpLocks/>
            </p:cNvCxnSpPr>
            <p:nvPr/>
          </p:nvCxnSpPr>
          <p:spPr>
            <a:xfrm>
              <a:off x="0" y="1190460"/>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F5A1B4F-1F2D-370F-DDCF-47DCF8CCB031}"/>
              </a:ext>
            </a:extLst>
          </p:cNvPr>
          <p:cNvSpPr txBox="1"/>
          <p:nvPr/>
        </p:nvSpPr>
        <p:spPr>
          <a:xfrm>
            <a:off x="2588845" y="332154"/>
            <a:ext cx="92710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mn-ea"/>
                <a:cs typeface="+mn-cs"/>
              </a:rPr>
              <a:t>FEEDBACK &amp; ENGAGEMENT</a:t>
            </a:r>
            <a:endParaRPr kumimoji="0" lang="en-US" sz="3200" b="0" i="0" u="none" strike="noStrike" kern="1200" cap="none" spc="0" normalizeH="0" baseline="0" noProof="0">
              <a:ln>
                <a:noFill/>
              </a:ln>
              <a:solidFill>
                <a:srgbClr val="FFB71B"/>
              </a:solidFill>
              <a:effectLst/>
              <a:uLnTx/>
              <a:uFillTx/>
              <a:latin typeface="Arial Black"/>
              <a:ea typeface="+mn-ea"/>
              <a:cs typeface="Arial"/>
            </a:endParaRPr>
          </a:p>
        </p:txBody>
      </p:sp>
      <p:sp>
        <p:nvSpPr>
          <p:cNvPr id="10" name="TextBox 9">
            <a:extLst>
              <a:ext uri="{FF2B5EF4-FFF2-40B4-BE49-F238E27FC236}">
                <a16:creationId xmlns:a16="http://schemas.microsoft.com/office/drawing/2014/main" id="{489E639C-04A9-3686-1711-30241DD4D75C}"/>
              </a:ext>
            </a:extLst>
          </p:cNvPr>
          <p:cNvSpPr txBox="1"/>
          <p:nvPr/>
        </p:nvSpPr>
        <p:spPr>
          <a:xfrm>
            <a:off x="2590725" y="1399148"/>
            <a:ext cx="7425442" cy="2208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2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Nothing is finalized.</a:t>
            </a:r>
            <a:endParaRPr kumimoji="0" lang="en-US" sz="2400" b="0" i="0" u="none" strike="noStrike" kern="1200" cap="none" spc="0" normalizeH="0" baseline="0" noProof="0">
              <a:ln>
                <a:noFill/>
              </a:ln>
              <a:solidFill>
                <a:prstClr val="white"/>
              </a:solidFill>
              <a:effectLst/>
              <a:uLnTx/>
              <a:uFillTx/>
              <a:latin typeface="Arial"/>
              <a:ea typeface="Calibri" panose="020F0502020204030204"/>
              <a:cs typeface="Calibri" panose="020F0502020204030204"/>
            </a:endParaRPr>
          </a:p>
          <a:p>
            <a:pPr marL="171450" marR="0" lvl="0" indent="-171450" algn="l" defTabSz="914400" rtl="0" eaLnBrk="1" fontAlgn="auto" latinLnBrk="0" hangingPunct="1">
              <a:lnSpc>
                <a:spcPct val="2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We want your input and ideas.</a:t>
            </a:r>
          </a:p>
          <a:p>
            <a:pPr marL="171450" marR="0" lvl="0" indent="-171450" algn="l" defTabSz="914400" rtl="0" eaLnBrk="1" fontAlgn="auto" latinLnBrk="0" hangingPunct="1">
              <a:lnSpc>
                <a:spcPct val="2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Share feedback via ITS sessions or </a:t>
            </a: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hlinkClick r:id="rId5">
                  <a:extLst>
                    <a:ext uri="{A12FA001-AC4F-418D-AE19-62706E023703}">
                      <ahyp:hlinkClr xmlns:ahyp="http://schemas.microsoft.com/office/drawing/2018/hyperlinkcolor" val="tx"/>
                    </a:ext>
                  </a:extLst>
                </a:hlinkClick>
              </a:rPr>
              <a:t>online form</a:t>
            </a:r>
            <a:r>
              <a:rPr kumimoji="0" lang="en-US" sz="2400" b="0" i="0" u="none" strike="noStrike" kern="1200" cap="none" spc="0" normalizeH="0" baseline="0" noProof="0">
                <a:ln>
                  <a:noFill/>
                </a:ln>
                <a:solidFill>
                  <a:prstClr val="white"/>
                </a:solidFill>
                <a:effectLst/>
                <a:uLnTx/>
                <a:uFillTx/>
                <a:latin typeface="Arial"/>
                <a:ea typeface="Calibri" panose="020F0502020204030204"/>
                <a:cs typeface="Arial"/>
              </a:rPr>
              <a:t>.</a:t>
            </a:r>
          </a:p>
        </p:txBody>
      </p:sp>
      <p:pic>
        <p:nvPicPr>
          <p:cNvPr id="2" name="Picture 1" descr="A group of people working on a project&#10;&#10;AI-generated content may be incorrect.">
            <a:extLst>
              <a:ext uri="{FF2B5EF4-FFF2-40B4-BE49-F238E27FC236}">
                <a16:creationId xmlns:a16="http://schemas.microsoft.com/office/drawing/2014/main" id="{3C3249E0-6A8A-A187-BDA6-FFC0311CA409}"/>
              </a:ext>
            </a:extLst>
          </p:cNvPr>
          <p:cNvPicPr>
            <a:picLocks noChangeAspect="1"/>
          </p:cNvPicPr>
          <p:nvPr/>
        </p:nvPicPr>
        <p:blipFill>
          <a:blip r:embed="rId6"/>
          <a:srcRect t="16667" b="20149"/>
          <a:stretch>
            <a:fillRect/>
          </a:stretch>
        </p:blipFill>
        <p:spPr>
          <a:xfrm>
            <a:off x="0" y="3969224"/>
            <a:ext cx="12192000" cy="2888782"/>
          </a:xfrm>
          <a:prstGeom prst="rect">
            <a:avLst/>
          </a:prstGeom>
        </p:spPr>
      </p:pic>
    </p:spTree>
    <p:custDataLst>
      <p:tags r:id="rId1"/>
    </p:custDataLst>
    <p:extLst>
      <p:ext uri="{BB962C8B-B14F-4D97-AF65-F5344CB8AC3E}">
        <p14:creationId xmlns:p14="http://schemas.microsoft.com/office/powerpoint/2010/main" val="9319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DF8-8E70-F1FA-ADB1-1E54E6FE4F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286089-37AA-7379-3DD8-B42860E34F68}"/>
              </a:ext>
            </a:extLst>
          </p:cNvPr>
          <p:cNvSpPr txBox="1"/>
          <p:nvPr/>
        </p:nvSpPr>
        <p:spPr>
          <a:xfrm>
            <a:off x="2577414" y="291414"/>
            <a:ext cx="60568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Calibri"/>
                <a:cs typeface="Calibri"/>
              </a:rPr>
              <a:t>IT Assessment</a:t>
            </a:r>
          </a:p>
        </p:txBody>
      </p:sp>
      <p:sp>
        <p:nvSpPr>
          <p:cNvPr id="3" name="TextBox 2">
            <a:extLst>
              <a:ext uri="{FF2B5EF4-FFF2-40B4-BE49-F238E27FC236}">
                <a16:creationId xmlns:a16="http://schemas.microsoft.com/office/drawing/2014/main" id="{255F024A-3129-5847-7C78-52C91F1F95B7}"/>
              </a:ext>
            </a:extLst>
          </p:cNvPr>
          <p:cNvSpPr txBox="1"/>
          <p:nvPr/>
        </p:nvSpPr>
        <p:spPr>
          <a:xfrm>
            <a:off x="313361" y="2138767"/>
            <a:ext cx="1173554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CD4DE"/>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B71B"/>
                </a:solidFill>
                <a:effectLst/>
                <a:uLnTx/>
                <a:uFillTx/>
                <a:latin typeface="Calibri"/>
                <a:ea typeface="Calibri"/>
                <a:cs typeface="Calibri"/>
              </a:rPr>
              <a:t>Implementation Approach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Phase 1 – Pilot Centralization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Phase 2 – Role discovery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B71B"/>
                </a:solidFill>
                <a:effectLst/>
                <a:uLnTx/>
                <a:uFillTx/>
                <a:latin typeface="Calibri"/>
                <a:ea typeface="Calibri"/>
                <a:cs typeface="Calibri"/>
              </a:rPr>
              <a:t>Transition Timeline</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Calibri"/>
                <a:ea typeface="Calibri"/>
                <a:cs typeface="Calibri"/>
              </a:rPr>
              <a:t>April 30, 2026: All decisions regarding role management will be </a:t>
            </a:r>
            <a:r>
              <a:rPr kumimoji="0" lang="en-US" sz="2400" b="1" i="0" u="none" strike="noStrike" kern="1200" cap="none" spc="0" normalizeH="0" baseline="0" noProof="0" err="1">
                <a:ln>
                  <a:noFill/>
                </a:ln>
                <a:solidFill>
                  <a:prstClr val="white"/>
                </a:solidFill>
                <a:effectLst/>
                <a:uLnTx/>
                <a:uFillTx/>
                <a:latin typeface="Calibri"/>
                <a:ea typeface="Calibri"/>
                <a:cs typeface="Calibri"/>
              </a:rPr>
              <a:t>fina</a:t>
            </a:r>
            <a:r>
              <a:rPr kumimoji="0" lang="en-US" sz="2400" b="1" i="0" u="none" strike="noStrike" kern="1200" cap="none" spc="0" normalizeH="0" baseline="0" noProof="0">
                <a:ln>
                  <a:noFill/>
                </a:ln>
                <a:solidFill>
                  <a:prstClr val="white"/>
                </a:solidFill>
                <a:effectLst/>
                <a:uLnTx/>
                <a:uFillTx/>
                <a:latin typeface="Calibri"/>
                <a:ea typeface="Calibri"/>
                <a:cs typeface="Calibri"/>
              </a:rPr>
              <a:t>lized</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Calibri"/>
                <a:ea typeface="Calibri"/>
                <a:cs typeface="Calibri"/>
              </a:rPr>
              <a:t>July 1, 2026: Salary lines and funding for positions transitioning to ITS will move to 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rPr>
              <a:t> </a:t>
            </a:r>
          </a:p>
        </p:txBody>
      </p:sp>
      <p:sp>
        <p:nvSpPr>
          <p:cNvPr id="6" name="TextBox 5">
            <a:extLst>
              <a:ext uri="{FF2B5EF4-FFF2-40B4-BE49-F238E27FC236}">
                <a16:creationId xmlns:a16="http://schemas.microsoft.com/office/drawing/2014/main" id="{F391E965-AA09-C686-FCF9-4D918B02B92A}"/>
              </a:ext>
            </a:extLst>
          </p:cNvPr>
          <p:cNvSpPr txBox="1"/>
          <p:nvPr/>
        </p:nvSpPr>
        <p:spPr>
          <a:xfrm>
            <a:off x="540591" y="1189294"/>
            <a:ext cx="11503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1" i="0" u="none" strike="noStrike" kern="1200" cap="none" spc="0" normalizeH="0" baseline="0" noProof="0">
                <a:ln>
                  <a:noFill/>
                </a:ln>
                <a:solidFill>
                  <a:srgbClr val="FFFFFF"/>
                </a:solidFill>
                <a:effectLst/>
                <a:uLnTx/>
                <a:uFillTx/>
                <a:latin typeface="Calibri"/>
                <a:ea typeface="Calibri"/>
                <a:cs typeface="Calibri"/>
              </a:rPr>
              <a:t> </a:t>
            </a:r>
            <a:r>
              <a:rPr kumimoji="0" lang="en-US" sz="28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Evaluate how IT services are organized and delivered across campus.  </a:t>
            </a:r>
            <a:r>
              <a:rPr kumimoji="0" lang="en-US" sz="2800" b="1" i="0" u="none" strike="noStrike" kern="1200" cap="none" spc="0" normalizeH="0" baseline="0" noProof="0">
                <a:ln>
                  <a:noFill/>
                </a:ln>
                <a:solidFill>
                  <a:prstClr val="black"/>
                </a:solidFill>
                <a:effectLst/>
                <a:uLnTx/>
                <a:uFillTx/>
                <a:latin typeface="Calibri"/>
                <a:ea typeface="Calibri"/>
                <a:cs typeface="Calibri"/>
              </a:rPr>
              <a:t>​​</a:t>
            </a:r>
          </a:p>
        </p:txBody>
      </p:sp>
      <p:sp>
        <p:nvSpPr>
          <p:cNvPr id="4" name="TextBox 3">
            <a:extLst>
              <a:ext uri="{FF2B5EF4-FFF2-40B4-BE49-F238E27FC236}">
                <a16:creationId xmlns:a16="http://schemas.microsoft.com/office/drawing/2014/main" id="{C32103DE-0996-AA19-5FEB-CF4C3B4AC5EB}"/>
              </a:ext>
            </a:extLst>
          </p:cNvPr>
          <p:cNvSpPr txBox="1"/>
          <p:nvPr/>
        </p:nvSpPr>
        <p:spPr>
          <a:xfrm>
            <a:off x="3756011" y="6276020"/>
            <a:ext cx="46784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rPr>
              <a:t>https://tech-assessment.uncg.edu/</a:t>
            </a:r>
          </a:p>
        </p:txBody>
      </p:sp>
    </p:spTree>
    <p:extLst>
      <p:ext uri="{BB962C8B-B14F-4D97-AF65-F5344CB8AC3E}">
        <p14:creationId xmlns:p14="http://schemas.microsoft.com/office/powerpoint/2010/main" val="208485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F8BC-00CC-0F8D-8876-9E324DBB6F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C0279-C06A-6E65-83CD-4EFB65A8E582}"/>
              </a:ext>
            </a:extLst>
          </p:cNvPr>
          <p:cNvSpPr txBox="1"/>
          <p:nvPr/>
        </p:nvSpPr>
        <p:spPr>
          <a:xfrm>
            <a:off x="2424056" y="334546"/>
            <a:ext cx="94033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Arial Black"/>
                <a:ea typeface="Calibri"/>
                <a:cs typeface="Calibri"/>
              </a:rPr>
              <a:t>Managed Print Services (MPS) Program</a:t>
            </a:r>
          </a:p>
        </p:txBody>
      </p:sp>
      <p:sp>
        <p:nvSpPr>
          <p:cNvPr id="5" name="TextBox 4">
            <a:extLst>
              <a:ext uri="{FF2B5EF4-FFF2-40B4-BE49-F238E27FC236}">
                <a16:creationId xmlns:a16="http://schemas.microsoft.com/office/drawing/2014/main" id="{C0AC1E76-5A29-6ABE-B6E6-72F16D6A7BD6}"/>
              </a:ext>
            </a:extLst>
          </p:cNvPr>
          <p:cNvSpPr txBox="1"/>
          <p:nvPr/>
        </p:nvSpPr>
        <p:spPr>
          <a:xfrm>
            <a:off x="3779733" y="6085789"/>
            <a:ext cx="33459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a:ea typeface="Calibri"/>
                <a:cs typeface="Calibri"/>
              </a:rPr>
              <a:t>https://go.uncg.edu/mps</a:t>
            </a:r>
          </a:p>
        </p:txBody>
      </p:sp>
      <p:sp>
        <p:nvSpPr>
          <p:cNvPr id="4" name="TextBox 3">
            <a:extLst>
              <a:ext uri="{FF2B5EF4-FFF2-40B4-BE49-F238E27FC236}">
                <a16:creationId xmlns:a16="http://schemas.microsoft.com/office/drawing/2014/main" id="{8D2CF0CC-E4BC-3DE4-3545-0BC1D0D2AE08}"/>
              </a:ext>
            </a:extLst>
          </p:cNvPr>
          <p:cNvSpPr txBox="1"/>
          <p:nvPr/>
        </p:nvSpPr>
        <p:spPr>
          <a:xfrm>
            <a:off x="690786" y="1390182"/>
            <a:ext cx="108088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panose="020F0502020204030204"/>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panose="020F0502020204030204"/>
                <a:ea typeface="Calibri"/>
                <a:cs typeface="Calibri"/>
              </a:rPr>
              <a:t>:</a:t>
            </a:r>
            <a:r>
              <a:rPr kumimoji="0" lang="en-US" sz="3200" b="0" i="0" u="none" strike="noStrike" kern="1200" cap="none" spc="0" normalizeH="0" baseline="0" noProof="0">
                <a:ln>
                  <a:noFill/>
                </a:ln>
                <a:solidFill>
                  <a:prstClr val="white"/>
                </a:solidFill>
                <a:effectLst/>
                <a:uLnTx/>
                <a:uFillTx/>
                <a:latin typeface="Calibri" panose="020F0502020204030204"/>
                <a:ea typeface="Calibri"/>
                <a:cs typeface="Calibri"/>
              </a:rPr>
              <a:t> </a:t>
            </a:r>
            <a:r>
              <a:rPr kumimoji="0" lang="en-US" sz="2800" b="1" i="0" u="none" strike="noStrike" kern="1200" cap="none" spc="0" normalizeH="0" baseline="0" noProof="0">
                <a:ln>
                  <a:noFill/>
                </a:ln>
                <a:solidFill>
                  <a:prstClr val="white"/>
                </a:solidFill>
                <a:effectLst/>
                <a:uLnTx/>
                <a:uFillTx/>
                <a:latin typeface="Calibri" panose="020F0502020204030204"/>
                <a:ea typeface="Calibri"/>
                <a:cs typeface="Calibri"/>
              </a:rPr>
              <a:t>Streamline print operations, reduce costs, improve efficiency, and support sustainability through centralized printer management</a:t>
            </a: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Calibri"/>
              </a:rPr>
              <a:t> </a:t>
            </a:r>
            <a:r>
              <a:rPr kumimoji="0" lang="en-US" sz="3200" b="0" i="0" u="none" strike="noStrike" kern="1200" cap="none" spc="0" normalizeH="0" baseline="0" noProof="0">
                <a:ln>
                  <a:noFill/>
                </a:ln>
                <a:solidFill>
                  <a:prstClr val="white"/>
                </a:solidFill>
                <a:effectLst/>
                <a:uLnTx/>
                <a:uFillTx/>
                <a:latin typeface="Calibri" panose="020F0502020204030204"/>
                <a:ea typeface="Calibri"/>
                <a:cs typeface="Calibri"/>
              </a:rPr>
              <a:t> </a:t>
            </a:r>
          </a:p>
        </p:txBody>
      </p:sp>
      <p:sp>
        <p:nvSpPr>
          <p:cNvPr id="9" name="TextBox 8">
            <a:extLst>
              <a:ext uri="{FF2B5EF4-FFF2-40B4-BE49-F238E27FC236}">
                <a16:creationId xmlns:a16="http://schemas.microsoft.com/office/drawing/2014/main" id="{50BA606D-AB04-B8F6-59D9-B6212BF45AC6}"/>
              </a:ext>
            </a:extLst>
          </p:cNvPr>
          <p:cNvSpPr txBox="1"/>
          <p:nvPr/>
        </p:nvSpPr>
        <p:spPr>
          <a:xfrm>
            <a:off x="687360" y="2767826"/>
            <a:ext cx="11345252" cy="28973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Update:</a:t>
            </a:r>
            <a:endParaRPr kumimoji="0" lang="en-US" sz="2400" b="1" i="0" u="none" strike="noStrike" kern="1200" cap="none" spc="0" normalizeH="0" baseline="0" noProof="0">
              <a:ln>
                <a:noFill/>
              </a:ln>
              <a:solidFill>
                <a:srgbClr val="FFFFFF"/>
              </a:solidFill>
              <a:effectLst/>
              <a:uLnTx/>
              <a:uFillTx/>
              <a:latin typeface="Calibri"/>
              <a:ea typeface="Calibri"/>
              <a:cs typeface="Arial"/>
            </a:endParaRPr>
          </a:p>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eGoldFax discovery in process</a:t>
            </a:r>
          </a:p>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Review and departmental consultations – extend into March 2026</a:t>
            </a:r>
          </a:p>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Implement in Campus Departments – Spring 2026</a:t>
            </a:r>
          </a:p>
          <a:p>
            <a:pPr marL="914400" marR="0" lvl="1" indent="-457200" algn="l" defTabSz="914400" rtl="0" eaLnBrk="1" fontAlgn="auto" latinLnBrk="0" hangingPunct="1">
              <a:lnSpc>
                <a:spcPct val="150000"/>
              </a:lnSpc>
              <a:spcBef>
                <a:spcPts val="0"/>
              </a:spcBef>
              <a:spcAft>
                <a:spcPts val="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Convert Student Facing Printing – Summer 2026</a:t>
            </a:r>
          </a:p>
        </p:txBody>
      </p:sp>
    </p:spTree>
    <p:extLst>
      <p:ext uri="{BB962C8B-B14F-4D97-AF65-F5344CB8AC3E}">
        <p14:creationId xmlns:p14="http://schemas.microsoft.com/office/powerpoint/2010/main" val="205876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A1474F64-EEF6-4990-804F-C35D7F8EC80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23132B6-CFF3-F8E3-22FB-385926CE02A8}"/>
              </a:ext>
            </a:extLst>
          </p:cNvPr>
          <p:cNvSpPr txBox="1"/>
          <p:nvPr/>
        </p:nvSpPr>
        <p:spPr>
          <a:xfrm>
            <a:off x="654675" y="3110582"/>
            <a:ext cx="10170994" cy="17235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panose="020F0502020204030204"/>
                <a:cs typeface="Arial"/>
              </a:rPr>
              <a:t>Update</a:t>
            </a:r>
            <a:r>
              <a:rPr kumimoji="0" lang="en-US" sz="2400" b="1" i="0" u="none" strike="noStrike" kern="1200" cap="none" spc="0" normalizeH="0" baseline="0" noProof="0">
                <a:ln>
                  <a:noFill/>
                </a:ln>
                <a:solidFill>
                  <a:srgbClr val="FFB71B"/>
                </a:solidFill>
                <a:effectLst/>
                <a:uLnTx/>
                <a:uFillTx/>
                <a:latin typeface="Calibri"/>
                <a:ea typeface="Calibri" panose="020F0502020204030204"/>
                <a:cs typeface="Arial"/>
              </a:rPr>
              <a:t>:</a:t>
            </a:r>
          </a:p>
          <a:p>
            <a:pPr marL="800100" marR="0" lvl="1" indent="-342900" algn="l" defTabSz="914400" rtl="0" eaLnBrk="1" fontAlgn="auto" latinLnBrk="0" hangingPunct="1">
              <a:lnSpc>
                <a:spcPct val="100000"/>
              </a:lnSpc>
              <a:spcBef>
                <a:spcPts val="0"/>
              </a:spcBef>
              <a:spcAft>
                <a:spcPts val="1800"/>
              </a:spcAft>
              <a:buClrTx/>
              <a:buSzTx/>
              <a:buFont typeface="Courier New" panose="020B0604020202020204" pitchFamily="34" charset="0"/>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Project team has selected SailPoint as the IAM platform</a:t>
            </a:r>
          </a:p>
          <a:p>
            <a:pPr marL="800100" marR="0" lvl="1" indent="-342900" algn="l" defTabSz="914400" rtl="0" eaLnBrk="1" fontAlgn="auto" latinLnBrk="0" hangingPunct="1">
              <a:lnSpc>
                <a:spcPct val="100000"/>
              </a:lnSpc>
              <a:spcBef>
                <a:spcPts val="0"/>
              </a:spcBef>
              <a:spcAft>
                <a:spcPts val="1800"/>
              </a:spcAft>
              <a:buClrTx/>
              <a:buSzTx/>
              <a:buFont typeface="Courier New" panose="020B0604020202020204" pitchFamily="34" charset="0"/>
              <a:buChar char="o"/>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Calibri"/>
                <a:cs typeface="Arial"/>
              </a:rPr>
              <a:t>Implementation plan in development</a:t>
            </a:r>
          </a:p>
        </p:txBody>
      </p:sp>
      <p:sp>
        <p:nvSpPr>
          <p:cNvPr id="12" name="TextBox 11">
            <a:extLst>
              <a:ext uri="{FF2B5EF4-FFF2-40B4-BE49-F238E27FC236}">
                <a16:creationId xmlns:a16="http://schemas.microsoft.com/office/drawing/2014/main" id="{ADD4C93F-3E7A-5D4E-1B15-33E28A4109A2}"/>
              </a:ext>
            </a:extLst>
          </p:cNvPr>
          <p:cNvSpPr txBox="1"/>
          <p:nvPr/>
        </p:nvSpPr>
        <p:spPr>
          <a:xfrm>
            <a:off x="2412016" y="363473"/>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Identity and Access Management Initiative</a:t>
            </a:r>
          </a:p>
        </p:txBody>
      </p:sp>
      <p:sp>
        <p:nvSpPr>
          <p:cNvPr id="2" name="TextBox 1">
            <a:extLst>
              <a:ext uri="{FF2B5EF4-FFF2-40B4-BE49-F238E27FC236}">
                <a16:creationId xmlns:a16="http://schemas.microsoft.com/office/drawing/2014/main" id="{717591AA-ED91-732B-2EF1-1070CF3F02C5}"/>
              </a:ext>
            </a:extLst>
          </p:cNvPr>
          <p:cNvSpPr txBox="1"/>
          <p:nvPr/>
        </p:nvSpPr>
        <p:spPr>
          <a:xfrm>
            <a:off x="653744" y="1400153"/>
            <a:ext cx="1128960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600" b="1" i="0" u="none" strike="noStrike" kern="1200" cap="none" spc="0" normalizeH="0" baseline="0" noProof="0">
                <a:ln>
                  <a:noFill/>
                </a:ln>
                <a:solidFill>
                  <a:srgbClr val="FFB71B"/>
                </a:solidFill>
                <a:effectLst/>
                <a:uLnTx/>
                <a:uFillTx/>
                <a:latin typeface="Calibri"/>
                <a:ea typeface="Calibri"/>
                <a:cs typeface="Calibri"/>
              </a:rPr>
              <a:t>:</a:t>
            </a:r>
            <a:r>
              <a:rPr kumimoji="0" lang="en-US" sz="2800" b="1" i="0" u="none" strike="noStrike" kern="1200" cap="none" spc="0" normalizeH="0" baseline="0" noProof="0">
                <a:ln>
                  <a:noFill/>
                </a:ln>
                <a:solidFill>
                  <a:prstClr val="white"/>
                </a:solidFill>
                <a:effectLst/>
                <a:uLnTx/>
                <a:uFillTx/>
                <a:latin typeface="Calibri"/>
                <a:ea typeface="Calibri"/>
                <a:cs typeface="Calibri"/>
              </a:rPr>
              <a:t> </a:t>
            </a:r>
            <a:r>
              <a:rPr kumimoji="0" lang="en-US" sz="2800" b="0" i="0" u="none" strike="noStrike" kern="1200" cap="none" spc="0" normalizeH="0" baseline="0" noProof="0">
                <a:ln>
                  <a:noFill/>
                </a:ln>
                <a:solidFill>
                  <a:prstClr val="white"/>
                </a:solidFill>
                <a:effectLst/>
                <a:uLnTx/>
                <a:uFillTx/>
                <a:latin typeface="Calibri"/>
                <a:ea typeface="Calibri"/>
                <a:cs typeface="Calibri"/>
              </a:rPr>
              <a:t>UNCG is developing a strategic plan to modernize how we manage sign-ins and system access—improving security, user experience, and efficiency across campus.  </a:t>
            </a:r>
          </a:p>
        </p:txBody>
      </p:sp>
      <p:sp>
        <p:nvSpPr>
          <p:cNvPr id="4" name="TextBox 3">
            <a:extLst>
              <a:ext uri="{FF2B5EF4-FFF2-40B4-BE49-F238E27FC236}">
                <a16:creationId xmlns:a16="http://schemas.microsoft.com/office/drawing/2014/main" id="{41BBB333-625A-6C6B-0F0A-ACB9344343F7}"/>
              </a:ext>
            </a:extLst>
          </p:cNvPr>
          <p:cNvSpPr txBox="1"/>
          <p:nvPr/>
        </p:nvSpPr>
        <p:spPr>
          <a:xfrm>
            <a:off x="1505528" y="6099963"/>
            <a:ext cx="8895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B71B"/>
                </a:solidFill>
                <a:effectLst/>
                <a:uLnTx/>
                <a:uFillTx/>
                <a:latin typeface="Calibri" panose="020F0502020204030204"/>
                <a:ea typeface="Calibri"/>
                <a:cs typeface="Calibri"/>
              </a:rPr>
              <a:t>https://its.uncg.edu/tech-initiatives/identity-and-access-management</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custDataLst>
      <p:tags r:id="rId1"/>
    </p:custDataLst>
    <p:extLst>
      <p:ext uri="{BB962C8B-B14F-4D97-AF65-F5344CB8AC3E}">
        <p14:creationId xmlns:p14="http://schemas.microsoft.com/office/powerpoint/2010/main" val="87085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7ED546D-87BA-601D-0C1B-146695F1270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CA33A5C-2D92-49D4-99F4-8CA793910A46}"/>
              </a:ext>
            </a:extLst>
          </p:cNvPr>
          <p:cNvGraphicFramePr>
            <a:graphicFrameLocks noGrp="1"/>
          </p:cNvGraphicFramePr>
          <p:nvPr>
            <p:extLst>
              <p:ext uri="{D42A27DB-BD31-4B8C-83A1-F6EECF244321}">
                <p14:modId xmlns:p14="http://schemas.microsoft.com/office/powerpoint/2010/main" val="2329650620"/>
              </p:ext>
            </p:extLst>
          </p:nvPr>
        </p:nvGraphicFramePr>
        <p:xfrm>
          <a:off x="481852" y="1714500"/>
          <a:ext cx="11225625" cy="4925912"/>
        </p:xfrm>
        <a:graphic>
          <a:graphicData uri="http://schemas.openxmlformats.org/drawingml/2006/table">
            <a:tbl>
              <a:tblPr/>
              <a:tblGrid>
                <a:gridCol w="1256256">
                  <a:extLst>
                    <a:ext uri="{9D8B030D-6E8A-4147-A177-3AD203B41FA5}">
                      <a16:colId xmlns:a16="http://schemas.microsoft.com/office/drawing/2014/main" val="3981678035"/>
                    </a:ext>
                  </a:extLst>
                </a:gridCol>
                <a:gridCol w="9969369">
                  <a:extLst>
                    <a:ext uri="{9D8B030D-6E8A-4147-A177-3AD203B41FA5}">
                      <a16:colId xmlns:a16="http://schemas.microsoft.com/office/drawing/2014/main" val="1578323079"/>
                    </a:ext>
                  </a:extLst>
                </a:gridCol>
              </a:tblGrid>
              <a:tr h="615739">
                <a:tc>
                  <a:txBody>
                    <a:bodyPr/>
                    <a:lstStyle/>
                    <a:p>
                      <a:pPr algn="l" rtl="0" fontAlgn="base"/>
                      <a:r>
                        <a:rPr lang="en-US" sz="1900" b="1" i="0">
                          <a:solidFill>
                            <a:schemeClr val="bg1"/>
                          </a:solidFill>
                          <a:effectLst/>
                          <a:latin typeface="Aptos"/>
                        </a:rPr>
                        <a:t>10:00am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15739">
                <a:tc>
                  <a:txBody>
                    <a:bodyPr/>
                    <a:lstStyle/>
                    <a:p>
                      <a:pPr algn="l" rtl="0" fontAlgn="base"/>
                      <a:r>
                        <a:rPr lang="en-US" sz="1900" b="1" i="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Roll Call | Scott Wilkens, Staff Senate Secretary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15739">
                <a:tc>
                  <a:txBody>
                    <a:bodyPr/>
                    <a:lstStyle/>
                    <a:p>
                      <a:pPr algn="l" rtl="0" fontAlgn="base"/>
                      <a:r>
                        <a:rPr lang="en-US" sz="1900" b="1" i="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Approval of  Minutes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15739">
                <a:tc>
                  <a:txBody>
                    <a:bodyPr/>
                    <a:lstStyle/>
                    <a:p>
                      <a:pPr algn="l" rtl="0" fontAlgn="base"/>
                      <a:r>
                        <a:rPr lang="en-US" sz="1900" b="1" i="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Guest Speaker – Jennifer Boggs (Commencement)</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15739">
                <a:tc>
                  <a:txBody>
                    <a:bodyPr/>
                    <a:lstStyle/>
                    <a:p>
                      <a:pPr lvl="0" algn="l">
                        <a:buNone/>
                      </a:pPr>
                      <a:r>
                        <a:rPr lang="en-US" sz="1900" b="1" i="0">
                          <a:solidFill>
                            <a:schemeClr val="bg1"/>
                          </a:solidFill>
                          <a:effectLst/>
                          <a:latin typeface="Aptos"/>
                        </a:rPr>
                        <a:t>10:20am</a:t>
                      </a: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Guest Speaker – Employee Field Day</a:t>
                      </a:r>
                      <a:endParaRPr lang="en-US" sz="1900" b="0" i="0" u="none" strike="noStrike" noProof="0">
                        <a:solidFill>
                          <a:srgbClr val="000000"/>
                        </a:solidFill>
                        <a:effectLst/>
                        <a:latin typeface="Aptos"/>
                      </a:endParaRP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1910516"/>
                  </a:ext>
                </a:extLst>
              </a:tr>
              <a:tr h="615739">
                <a:tc>
                  <a:txBody>
                    <a:bodyPr/>
                    <a:lstStyle/>
                    <a:p>
                      <a:pPr algn="l" rtl="0" fontAlgn="base"/>
                      <a:r>
                        <a:rPr lang="en-US" sz="1900" b="1" i="0">
                          <a:solidFill>
                            <a:schemeClr val="bg1"/>
                          </a:solidFill>
                          <a:effectLst/>
                          <a:latin typeface="Aptos"/>
                        </a:rPr>
                        <a:t>10:25am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Ex-Officio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15739">
                <a:tc>
                  <a:txBody>
                    <a:bodyPr/>
                    <a:lstStyle/>
                    <a:p>
                      <a:pPr algn="l" rtl="0" fontAlgn="base"/>
                      <a:r>
                        <a:rPr lang="en-US" sz="1900" b="1" i="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a:solidFill>
                            <a:schemeClr val="bg1"/>
                          </a:solidFill>
                          <a:effectLst/>
                          <a:latin typeface="Aptos"/>
                        </a:rPr>
                        <a:t>Project/Committee Reports | Upcoming Reminders</a:t>
                      </a:r>
                      <a:endParaRPr lang="en-US" sz="1900" b="0" i="0" u="none" strike="noStrike" noProof="0">
                        <a:solidFill>
                          <a:srgbClr val="000000"/>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15739">
                <a:tc>
                  <a:txBody>
                    <a:bodyPr/>
                    <a:lstStyle/>
                    <a:p>
                      <a:pPr algn="l" rtl="0" fontAlgn="base"/>
                      <a:r>
                        <a:rPr lang="en-US" sz="1900" b="1" i="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Adjournment | </a:t>
                      </a:r>
                      <a:r>
                        <a:rPr lang="en-US" sz="1900" b="1" i="0" u="none" strike="noStrike" noProof="0">
                          <a:solidFill>
                            <a:schemeClr val="bg1"/>
                          </a:solidFill>
                          <a:effectLst/>
                          <a:latin typeface="Aptos"/>
                        </a:rPr>
                        <a:t>Carla Wilson, Staff Senate Chair</a:t>
                      </a:r>
                      <a:endParaRPr lang="en-US" sz="1900" b="1" i="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0A43AF9A-9E53-12E3-230C-C1BF458E1B6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extLst>
      <p:ext uri="{BB962C8B-B14F-4D97-AF65-F5344CB8AC3E}">
        <p14:creationId xmlns:p14="http://schemas.microsoft.com/office/powerpoint/2010/main" val="295967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5B257193-B4BC-A08A-FC9F-9C7646D141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BE30645-0F9D-6E9C-9216-BFDF00D60A92}"/>
              </a:ext>
            </a:extLst>
          </p:cNvPr>
          <p:cNvSpPr txBox="1"/>
          <p:nvPr/>
        </p:nvSpPr>
        <p:spPr>
          <a:xfrm>
            <a:off x="1003630" y="2395564"/>
            <a:ext cx="11045739" cy="38472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Calibri"/>
                <a:cs typeface="Arial"/>
              </a:rPr>
              <a:t>Update</a:t>
            </a:r>
            <a:r>
              <a:rPr kumimoji="0" lang="en-US" sz="2400" b="1" i="0" u="none" strike="noStrike" kern="1200" cap="none" spc="0" normalizeH="0" baseline="0" noProof="0">
                <a:ln>
                  <a:noFill/>
                </a:ln>
                <a:solidFill>
                  <a:srgbClr val="FFC000"/>
                </a:solidFill>
                <a:effectLst/>
                <a:uLnTx/>
                <a:uFillTx/>
                <a:latin typeface="Calibri"/>
                <a:ea typeface="Calibri"/>
                <a:cs typeface="Arial"/>
              </a:rPr>
              <a:t>:</a:t>
            </a:r>
            <a:endParaRPr kumimoji="0" lang="en-US" sz="2400" b="0" i="0" u="none" strike="noStrike" kern="1200" cap="none" spc="0" normalizeH="0" baseline="0" noProof="0">
              <a:ln>
                <a:noFill/>
              </a:ln>
              <a:solidFill>
                <a:srgbClr val="FFC000"/>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1" i="0" u="none" strike="noStrike" kern="1200" cap="none" spc="0" normalizeH="0" baseline="0" noProof="0">
                <a:ln>
                  <a:noFill/>
                </a:ln>
                <a:solidFill>
                  <a:prstClr val="white"/>
                </a:solidFill>
                <a:effectLst/>
                <a:uLnTx/>
                <a:uFillTx/>
                <a:latin typeface="Aptos" panose="020B0004020202020204"/>
                <a:ea typeface="+mn-lt"/>
                <a:cs typeface="+mn-lt"/>
              </a:rPr>
              <a:t>Exempt leave-earning employees: 2026 leave report deadlines and WTE resources available at</a:t>
            </a:r>
            <a:r>
              <a:rPr kumimoji="0" lang="en-US" sz="2400" b="0" i="0" u="none" strike="noStrike" kern="1200" cap="none" spc="0" normalizeH="0" baseline="0" noProof="0">
                <a:ln>
                  <a:noFill/>
                </a:ln>
                <a:solidFill>
                  <a:prstClr val="white"/>
                </a:solidFill>
                <a:effectLst/>
                <a:uLnTx/>
                <a:uFillTx/>
                <a:latin typeface="Aptos" panose="020B0004020202020204"/>
                <a:ea typeface="+mn-lt"/>
                <a:cs typeface="+mn-lt"/>
              </a:rPr>
              <a:t> </a:t>
            </a:r>
            <a:r>
              <a:rPr kumimoji="0" lang="en-US" sz="2400" b="0" i="0" u="none" strike="noStrike" kern="1200" cap="none" spc="0" normalizeH="0" baseline="0" noProof="0">
                <a:ln>
                  <a:noFill/>
                </a:ln>
                <a:solidFill>
                  <a:srgbClr val="FFB71B"/>
                </a:solidFill>
                <a:effectLst/>
                <a:uLnTx/>
                <a:uFillTx/>
                <a:latin typeface="Aptos"/>
                <a:ea typeface="Calibri"/>
                <a:cs typeface="Arial"/>
              </a:rPr>
              <a:t>https://hrs.uncg.edu/hr-operations/banner-hr/</a:t>
            </a:r>
            <a:endParaRPr kumimoji="0" lang="en-US" sz="2400" b="1" i="0" u="sng" strike="noStrike" kern="1200" cap="none" spc="0" normalizeH="0" baseline="0" noProof="0">
              <a:ln>
                <a:noFill/>
              </a:ln>
              <a:solidFill>
                <a:srgbClr val="FFB71B"/>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1" i="0" u="sng" strike="noStrike" kern="1200" cap="none" spc="0" normalizeH="0" baseline="0" noProof="0">
              <a:ln>
                <a:noFill/>
              </a:ln>
              <a:solidFill>
                <a:prstClr val="white"/>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1" i="0" u="sng" strike="noStrike" kern="1200" cap="none" spc="0" normalizeH="0" baseline="0" noProof="0">
                <a:ln>
                  <a:noFill/>
                </a:ln>
                <a:solidFill>
                  <a:prstClr val="white"/>
                </a:solidFill>
                <a:effectLst/>
                <a:uLnTx/>
                <a:uFillTx/>
                <a:latin typeface="Calibri"/>
                <a:ea typeface="Calibri"/>
                <a:cs typeface="Arial"/>
              </a:rPr>
              <a:t>Date TBD:</a:t>
            </a:r>
            <a:r>
              <a:rPr kumimoji="0" lang="en-US" sz="2400" b="1" i="0" u="none" strike="noStrike" kern="1200" cap="none" spc="0" normalizeH="0" baseline="0" noProof="0">
                <a:ln>
                  <a:noFill/>
                </a:ln>
                <a:solidFill>
                  <a:prstClr val="white"/>
                </a:solidFill>
                <a:effectLst/>
                <a:uLnTx/>
                <a:uFillTx/>
                <a:latin typeface="Calibri"/>
                <a:ea typeface="Calibri"/>
                <a:cs typeface="Arial"/>
              </a:rPr>
              <a:t> Hourly Student and Temp employees will begin using Banner Web Time Entry timesheets</a:t>
            </a:r>
            <a:br>
              <a:rPr kumimoji="0" lang="en-US" sz="2400" b="1" i="0" u="none" strike="noStrike" kern="1200" cap="none" spc="0" normalizeH="0" baseline="0" noProof="0">
                <a:ln>
                  <a:noFill/>
                </a:ln>
                <a:solidFill>
                  <a:prstClr val="black"/>
                </a:solidFill>
                <a:effectLst/>
                <a:uLnTx/>
                <a:uFillTx/>
                <a:latin typeface="Calibri"/>
                <a:ea typeface="Calibri"/>
                <a:cs typeface="Arial"/>
              </a:rPr>
            </a:br>
            <a:endParaRPr kumimoji="0" lang="en-US" sz="2400" b="1" i="0" u="none" strike="noStrike" kern="1200" cap="none" spc="0" normalizeH="0" baseline="0" noProof="0">
              <a:ln>
                <a:noFill/>
              </a:ln>
              <a:solidFill>
                <a:prstClr val="white"/>
              </a:solidFill>
              <a:effectLst/>
              <a:uLnTx/>
              <a:uFillTx/>
              <a:latin typeface="Calibri"/>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1" i="0" u="sng" strike="noStrike" kern="1200" cap="none" spc="0" normalizeH="0" baseline="0" noProof="0">
                <a:ln>
                  <a:noFill/>
                </a:ln>
                <a:solidFill>
                  <a:prstClr val="white"/>
                </a:solidFill>
                <a:effectLst/>
                <a:uLnTx/>
                <a:uFillTx/>
                <a:latin typeface="Calibri"/>
                <a:ea typeface="Calibri"/>
                <a:cs typeface="Arial"/>
              </a:rPr>
              <a:t>Date TBD:</a:t>
            </a:r>
            <a:r>
              <a:rPr kumimoji="0" lang="en-US" sz="2400" b="1" i="0" u="none" strike="noStrike" kern="1200" cap="none" spc="0" normalizeH="0" baseline="0" noProof="0">
                <a:ln>
                  <a:noFill/>
                </a:ln>
                <a:solidFill>
                  <a:prstClr val="white"/>
                </a:solidFill>
                <a:effectLst/>
                <a:uLnTx/>
                <a:uFillTx/>
                <a:latin typeface="Calibri"/>
                <a:ea typeface="Calibri"/>
                <a:cs typeface="Arial"/>
              </a:rPr>
              <a:t> Non-Exempt and Non-Exempt LEO employees will begin using Banner Web Time Entry timesheets</a:t>
            </a:r>
          </a:p>
          <a:p>
            <a:pPr marL="742950" marR="0" lvl="1"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a:ea typeface="Calibri"/>
              <a:cs typeface="Arial"/>
            </a:endParaRPr>
          </a:p>
        </p:txBody>
      </p:sp>
      <p:sp>
        <p:nvSpPr>
          <p:cNvPr id="12" name="TextBox 11">
            <a:extLst>
              <a:ext uri="{FF2B5EF4-FFF2-40B4-BE49-F238E27FC236}">
                <a16:creationId xmlns:a16="http://schemas.microsoft.com/office/drawing/2014/main" id="{F7904045-3857-4131-5A90-3D9CF525F715}"/>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B71B"/>
                </a:solidFill>
                <a:effectLst/>
                <a:uLnTx/>
                <a:uFillTx/>
                <a:latin typeface="Arial Black"/>
                <a:ea typeface="+mn-ea"/>
                <a:cs typeface="Arial"/>
              </a:rPr>
              <a:t>Banner Web Time Entry</a:t>
            </a:r>
          </a:p>
        </p:txBody>
      </p:sp>
      <p:sp>
        <p:nvSpPr>
          <p:cNvPr id="2" name="TextBox 1">
            <a:extLst>
              <a:ext uri="{FF2B5EF4-FFF2-40B4-BE49-F238E27FC236}">
                <a16:creationId xmlns:a16="http://schemas.microsoft.com/office/drawing/2014/main" id="{81E0CEE0-09A4-603D-83D4-B059BC7F51FA}"/>
              </a:ext>
            </a:extLst>
          </p:cNvPr>
          <p:cNvSpPr txBox="1"/>
          <p:nvPr/>
        </p:nvSpPr>
        <p:spPr>
          <a:xfrm>
            <a:off x="1006123" y="1338398"/>
            <a:ext cx="998339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800" b="0" i="0" u="none" strike="noStrike" kern="1200" cap="none" spc="0" normalizeH="0" baseline="0" noProof="0">
                <a:ln>
                  <a:noFill/>
                </a:ln>
                <a:solidFill>
                  <a:prstClr val="white"/>
                </a:solidFill>
                <a:effectLst/>
                <a:uLnTx/>
                <a:uFillTx/>
                <a:latin typeface="Calibri"/>
                <a:ea typeface="Calibri"/>
                <a:cs typeface="Calibri"/>
              </a:rPr>
              <a:t>Streamline and improve our current time and leave entry process</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1249947-0A8C-7EFF-AEBE-727B738C43E6}"/>
              </a:ext>
            </a:extLst>
          </p:cNvPr>
          <p:cNvSpPr txBox="1"/>
          <p:nvPr/>
        </p:nvSpPr>
        <p:spPr>
          <a:xfrm>
            <a:off x="2063109" y="6252225"/>
            <a:ext cx="78667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Calibri"/>
                <a:ea typeface="Calibri"/>
                <a:cs typeface="Calibri"/>
              </a:rPr>
              <a:t>https://its.uncg.edu/tech-initiatives/banner-web-time-entry/</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20271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7D97BCBC-D41E-1C65-00BC-AE8C0316B9B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92F965A-1F24-CC7B-B6AD-2225D85CAEC2}"/>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C000"/>
                </a:solidFill>
                <a:effectLst/>
                <a:uLnTx/>
                <a:uFillTx/>
                <a:latin typeface="Arial Black"/>
                <a:ea typeface="+mn-ea"/>
                <a:cs typeface="Arial"/>
              </a:rPr>
              <a:t>Academic-Link</a:t>
            </a:r>
            <a:endParaRPr kumimoji="0" lang="en-US" sz="1800" b="0" i="0" u="none" strike="noStrike" kern="1200" cap="none" spc="0" normalizeH="0" baseline="0" noProof="0">
              <a:ln>
                <a:noFill/>
              </a:ln>
              <a:solidFill>
                <a:prstClr val="black"/>
              </a:solidFill>
              <a:effectLst/>
              <a:uLnTx/>
              <a:uFillTx/>
              <a:latin typeface="Arial Black"/>
              <a:ea typeface="+mn-ea"/>
              <a:cs typeface="+mn-cs"/>
            </a:endParaRPr>
          </a:p>
        </p:txBody>
      </p:sp>
      <p:sp>
        <p:nvSpPr>
          <p:cNvPr id="2" name="TextBox 1">
            <a:extLst>
              <a:ext uri="{FF2B5EF4-FFF2-40B4-BE49-F238E27FC236}">
                <a16:creationId xmlns:a16="http://schemas.microsoft.com/office/drawing/2014/main" id="{735C44EA-B08F-6205-6FDA-462B1F74B133}"/>
              </a:ext>
            </a:extLst>
          </p:cNvPr>
          <p:cNvSpPr txBox="1"/>
          <p:nvPr/>
        </p:nvSpPr>
        <p:spPr>
          <a:xfrm>
            <a:off x="647983" y="1473765"/>
            <a:ext cx="108876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B71B"/>
                </a:solidFill>
                <a:effectLst/>
                <a:uLnTx/>
                <a:uFillTx/>
                <a:latin typeface="Calibri"/>
                <a:ea typeface="Calibri"/>
                <a:cs typeface="Calibri"/>
              </a:rPr>
              <a:t>Purpose</a:t>
            </a:r>
            <a:r>
              <a:rPr kumimoji="0" lang="en-US" sz="3200" b="0" i="0" u="none" strike="noStrike" kern="1200" cap="none" spc="0" normalizeH="0" baseline="0" noProof="0">
                <a:ln>
                  <a:noFill/>
                </a:ln>
                <a:solidFill>
                  <a:srgbClr val="FFB71B"/>
                </a:solidFill>
                <a:effectLst/>
                <a:uLnTx/>
                <a:uFillTx/>
                <a:latin typeface="Calibri"/>
                <a:ea typeface="Calibri"/>
                <a:cs typeface="Calibri"/>
              </a:rPr>
              <a:t>:</a:t>
            </a:r>
            <a:r>
              <a:rPr kumimoji="0" lang="en-US" sz="3200" b="0" i="0" u="none" strike="noStrike" kern="1200" cap="none" spc="0" normalizeH="0" baseline="0" noProof="0">
                <a:ln>
                  <a:noFill/>
                </a:ln>
                <a:solidFill>
                  <a:prstClr val="white"/>
                </a:solidFill>
                <a:effectLst/>
                <a:uLnTx/>
                <a:uFillTx/>
                <a:latin typeface="Calibri"/>
                <a:ea typeface="Calibri"/>
                <a:cs typeface="Calibri"/>
              </a:rPr>
              <a:t> </a:t>
            </a:r>
            <a:r>
              <a:rPr kumimoji="0" lang="en-US" sz="2400" b="1" i="0" u="none" strike="noStrike" kern="1200" cap="none" spc="0" normalizeH="0" baseline="0" noProof="0">
                <a:ln>
                  <a:noFill/>
                </a:ln>
                <a:solidFill>
                  <a:prstClr val="white"/>
                </a:solidFill>
                <a:effectLst/>
                <a:uLnTx/>
                <a:uFillTx/>
                <a:latin typeface="Calibri"/>
                <a:ea typeface="Calibri"/>
                <a:cs typeface="Calibri"/>
              </a:rPr>
              <a:t>S</a:t>
            </a:r>
            <a:r>
              <a:rPr kumimoji="0" lang="en-US" sz="2400" b="1" i="0" u="none" strike="noStrike" kern="1200" cap="none" spc="0" normalizeH="0" baseline="0" noProof="0">
                <a:ln>
                  <a:noFill/>
                </a:ln>
                <a:solidFill>
                  <a:srgbClr val="FFFFFF"/>
                </a:solidFill>
                <a:effectLst/>
                <a:uLnTx/>
                <a:uFillTx/>
                <a:latin typeface="Calibri"/>
                <a:ea typeface="Calibri"/>
                <a:cs typeface="Calibri"/>
              </a:rPr>
              <a:t>trengthen indoor wireless connectivity at UNCG, ensuring fast, reliable Wi-Fi where it’s needed most</a:t>
            </a:r>
            <a:endParaRPr kumimoji="0" lang="en-US" sz="2400" b="1" i="0" u="none" strike="noStrike" kern="1200" cap="none" spc="0" normalizeH="0" baseline="0" noProof="0">
              <a:ln>
                <a:noFill/>
              </a:ln>
              <a:solidFill>
                <a:prstClr val="black"/>
              </a:solidFill>
              <a:effectLst/>
              <a:uLnTx/>
              <a:uFillTx/>
              <a:latin typeface="Calibri"/>
              <a:ea typeface="Calibri"/>
              <a:cs typeface="Calibri"/>
            </a:endParaRPr>
          </a:p>
        </p:txBody>
      </p:sp>
      <p:sp>
        <p:nvSpPr>
          <p:cNvPr id="5" name="TextBox 4">
            <a:extLst>
              <a:ext uri="{FF2B5EF4-FFF2-40B4-BE49-F238E27FC236}">
                <a16:creationId xmlns:a16="http://schemas.microsoft.com/office/drawing/2014/main" id="{4D9DF81F-75DB-4735-02E3-99AAD660C2A1}"/>
              </a:ext>
            </a:extLst>
          </p:cNvPr>
          <p:cNvSpPr txBox="1"/>
          <p:nvPr/>
        </p:nvSpPr>
        <p:spPr>
          <a:xfrm>
            <a:off x="744415" y="2737877"/>
            <a:ext cx="10696781" cy="26930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a:ln>
                  <a:noFill/>
                </a:ln>
                <a:solidFill>
                  <a:srgbClr val="FFB71B"/>
                </a:solidFill>
                <a:effectLst/>
                <a:uLnTx/>
                <a:uFillTx/>
                <a:latin typeface="Calibri"/>
                <a:ea typeface="Calibri"/>
                <a:cs typeface="Arial"/>
              </a:rPr>
              <a:t>Update</a:t>
            </a:r>
            <a:r>
              <a:rPr kumimoji="0" lang="en-US" sz="2800" b="0" i="0" u="none" strike="noStrike" kern="1200" cap="none" spc="0" normalizeH="0" baseline="0" noProof="0">
                <a:ln>
                  <a:noFill/>
                </a:ln>
                <a:solidFill>
                  <a:srgbClr val="FFB71B"/>
                </a:solidFill>
                <a:effectLst/>
                <a:uLnTx/>
                <a:uFillTx/>
                <a:latin typeface="Calibri"/>
                <a:ea typeface="Calibri"/>
                <a:cs typeface="Arial"/>
              </a:rPr>
              <a:t>:</a:t>
            </a:r>
          </a:p>
          <a:p>
            <a:pPr marL="800100" marR="0" lvl="1" indent="-342900" algn="l" defTabSz="914400" rtl="0" eaLnBrk="1" fontAlgn="auto" latinLnBrk="0" hangingPunct="1">
              <a:lnSpc>
                <a:spcPct val="100000"/>
              </a:lnSpc>
              <a:spcBef>
                <a:spcPts val="0"/>
              </a:spcBef>
              <a:spcAft>
                <a:spcPts val="180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a:ea typeface="Calibri"/>
                <a:cs typeface="Calibri"/>
              </a:rPr>
              <a:t>Mid-Spring 2026: Access Point installation anticipated to begin for academic and administrative buildings </a:t>
            </a:r>
          </a:p>
          <a:p>
            <a:pPr marL="800100" marR="0" lvl="1" indent="-342900" algn="l" defTabSz="914400" rtl="0" eaLnBrk="1" fontAlgn="auto" latinLnBrk="0" hangingPunct="1">
              <a:lnSpc>
                <a:spcPct val="100000"/>
              </a:lnSpc>
              <a:spcBef>
                <a:spcPts val="0"/>
              </a:spcBef>
              <a:spcAft>
                <a:spcPts val="1800"/>
              </a:spcAft>
              <a:buClrTx/>
              <a:buSzTx/>
              <a:buFont typeface="Courier New"/>
              <a:buChar char="o"/>
              <a:tabLst/>
              <a:defRPr/>
            </a:pPr>
            <a:r>
              <a:rPr kumimoji="0" lang="en-US" sz="2400" b="1" i="0" u="none" strike="noStrike" kern="1200" cap="none" spc="0" normalizeH="0" baseline="0" noProof="0">
                <a:ln>
                  <a:noFill/>
                </a:ln>
                <a:solidFill>
                  <a:prstClr val="white"/>
                </a:solidFill>
                <a:effectLst/>
                <a:uLnTx/>
                <a:uFillTx/>
                <a:latin typeface="Calibri"/>
                <a:ea typeface="Calibri"/>
                <a:cs typeface="Calibri"/>
              </a:rPr>
              <a:t>Summer 2026: Access Point installation residence halls </a:t>
            </a:r>
          </a:p>
          <a:p>
            <a:pPr marL="800100" marR="0" lvl="1" indent="-342900" algn="l" defTabSz="914400" rtl="0" eaLnBrk="1" fontAlgn="auto" latinLnBrk="0" hangingPunct="1">
              <a:lnSpc>
                <a:spcPct val="100000"/>
              </a:lnSpc>
              <a:spcBef>
                <a:spcPts val="0"/>
              </a:spcBef>
              <a:spcAft>
                <a:spcPts val="1800"/>
              </a:spcAft>
              <a:buClrTx/>
              <a:buSzTx/>
              <a:buFont typeface="Courier New"/>
              <a:buChar char="o"/>
              <a:tabLst/>
              <a:defRPr/>
            </a:pPr>
            <a:endParaRPr kumimoji="0" lang="en-US" sz="2400" b="0" i="0" u="none" strike="noStrike" kern="1200" cap="none" spc="0" normalizeH="0" baseline="0" noProof="0">
              <a:ln>
                <a:noFill/>
              </a:ln>
              <a:solidFill>
                <a:prstClr val="white"/>
              </a:solidFill>
              <a:effectLst/>
              <a:uLnTx/>
              <a:uFillTx/>
              <a:latin typeface="Calibri"/>
              <a:ea typeface="Calibri"/>
              <a:cs typeface="Arial"/>
            </a:endParaRPr>
          </a:p>
        </p:txBody>
      </p:sp>
      <p:sp>
        <p:nvSpPr>
          <p:cNvPr id="4" name="TextBox 3">
            <a:extLst>
              <a:ext uri="{FF2B5EF4-FFF2-40B4-BE49-F238E27FC236}">
                <a16:creationId xmlns:a16="http://schemas.microsoft.com/office/drawing/2014/main" id="{582F8D4E-939D-5F62-A805-E9FFFFC756FD}"/>
              </a:ext>
            </a:extLst>
          </p:cNvPr>
          <p:cNvSpPr txBox="1"/>
          <p:nvPr/>
        </p:nvSpPr>
        <p:spPr>
          <a:xfrm>
            <a:off x="2712742" y="6032103"/>
            <a:ext cx="6764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Calibri"/>
                <a:ea typeface="Calibri"/>
                <a:cs typeface="Calibri"/>
              </a:rPr>
              <a:t>https://its.uncg.edu/tech-initiatives/academic-link/</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custDataLst>
      <p:tags r:id="rId1"/>
    </p:custDataLst>
    <p:extLst>
      <p:ext uri="{BB962C8B-B14F-4D97-AF65-F5344CB8AC3E}">
        <p14:creationId xmlns:p14="http://schemas.microsoft.com/office/powerpoint/2010/main" val="1085388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7AD9-F571-CF99-F1E5-61EDBE2E94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2A2E82-FE26-809C-1FBE-4C5B6BEA0986}"/>
              </a:ext>
            </a:extLst>
          </p:cNvPr>
          <p:cNvSpPr txBox="1"/>
          <p:nvPr/>
        </p:nvSpPr>
        <p:spPr>
          <a:xfrm>
            <a:off x="2577414" y="291414"/>
            <a:ext cx="7069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Calibri"/>
                <a:cs typeface="Calibri"/>
              </a:rPr>
              <a:t>ITS Project Status Dashboard</a:t>
            </a:r>
          </a:p>
        </p:txBody>
      </p:sp>
      <p:sp>
        <p:nvSpPr>
          <p:cNvPr id="5" name="TextBox 4">
            <a:extLst>
              <a:ext uri="{FF2B5EF4-FFF2-40B4-BE49-F238E27FC236}">
                <a16:creationId xmlns:a16="http://schemas.microsoft.com/office/drawing/2014/main" id="{8F570F02-75A4-A1C9-1202-A0A634FD3B43}"/>
              </a:ext>
            </a:extLst>
          </p:cNvPr>
          <p:cNvSpPr txBox="1"/>
          <p:nvPr/>
        </p:nvSpPr>
        <p:spPr>
          <a:xfrm>
            <a:off x="917062" y="3076141"/>
            <a:ext cx="103845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B71B"/>
                </a:solidFill>
                <a:effectLst/>
                <a:uLnTx/>
                <a:uFillTx/>
                <a:latin typeface="Calibri" panose="020F0502020204030204"/>
                <a:ea typeface="Calibri" panose="020F0502020204030204"/>
                <a:cs typeface="Calibri" panose="020F0502020204030204"/>
              </a:rPr>
              <a:t>https://its.uncg.edu/project-status-dashboard/</a:t>
            </a:r>
          </a:p>
        </p:txBody>
      </p:sp>
    </p:spTree>
    <p:extLst>
      <p:ext uri="{BB962C8B-B14F-4D97-AF65-F5344CB8AC3E}">
        <p14:creationId xmlns:p14="http://schemas.microsoft.com/office/powerpoint/2010/main" val="427038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A92B634-3FC7-0F0C-1396-D5D5856E551F}"/>
              </a:ext>
            </a:extLst>
          </p:cNvPr>
          <p:cNvGraphicFramePr>
            <a:graphicFrameLocks noGrp="1"/>
          </p:cNvGraphicFramePr>
          <p:nvPr/>
        </p:nvGraphicFramePr>
        <p:xfrm>
          <a:off x="976570" y="1294388"/>
          <a:ext cx="10812449" cy="4653087"/>
        </p:xfrm>
        <a:graphic>
          <a:graphicData uri="http://schemas.openxmlformats.org/drawingml/2006/table">
            <a:tbl>
              <a:tblPr>
                <a:tableStyleId>{5C22544A-7EE6-4342-B048-85BDC9FD1C3A}</a:tableStyleId>
              </a:tblPr>
              <a:tblGrid>
                <a:gridCol w="1146175">
                  <a:extLst>
                    <a:ext uri="{9D8B030D-6E8A-4147-A177-3AD203B41FA5}">
                      <a16:colId xmlns:a16="http://schemas.microsoft.com/office/drawing/2014/main" val="2807726042"/>
                    </a:ext>
                  </a:extLst>
                </a:gridCol>
                <a:gridCol w="9666274">
                  <a:extLst>
                    <a:ext uri="{9D8B030D-6E8A-4147-A177-3AD203B41FA5}">
                      <a16:colId xmlns:a16="http://schemas.microsoft.com/office/drawing/2014/main" val="2210720032"/>
                    </a:ext>
                  </a:extLst>
                </a:gridCol>
              </a:tblGrid>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Refresh your Rubrics (Canvas Rubrics)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38861560"/>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New! Slide Smarter, Not Harder – Designing Impactful Presentations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7615703"/>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10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Getting Started with WordPress at UNCG: The Basics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4219020"/>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New! Like Canva? You’ll Love Adobe Express.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0122058"/>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16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Creative Infographics with Everyday Tools - Part 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34387311"/>
                  </a:ext>
                </a:extLst>
              </a:tr>
              <a:tr h="39133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kern="1200">
                          <a:solidFill>
                            <a:schemeClr val="bg1"/>
                          </a:solidFill>
                          <a:effectLst/>
                          <a:latin typeface="Arial" panose="020B0604020202020204" pitchFamily="34" charset="0"/>
                          <a:ea typeface="+mn-ea"/>
                          <a:cs typeface="Arial" panose="020B0604020202020204" pitchFamily="34" charset="0"/>
                        </a:rPr>
                        <a:t>Mar 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kern="1200">
                          <a:solidFill>
                            <a:schemeClr val="bg1"/>
                          </a:solidFill>
                          <a:effectLst/>
                          <a:latin typeface="Arial" panose="020B0604020202020204" pitchFamily="34" charset="0"/>
                          <a:ea typeface="+mn-ea"/>
                          <a:cs typeface="Arial" panose="020B0604020202020204" pitchFamily="34" charset="0"/>
                        </a:rPr>
                        <a:t>Advanced Qualtrics Survey Workshop</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03485210"/>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Getting Started with Cognito Forms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06160673"/>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Address&amp;Reduce Bias (Canvas - Rubrics, SpeedGrader)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07780709"/>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23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New! Infographics with Everyday Tools - Part 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02469316"/>
                  </a:ext>
                </a:extLst>
              </a:tr>
              <a:tr h="391331">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Mar 26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2000" b="0" i="0" u="none" strike="noStrike">
                          <a:solidFill>
                            <a:schemeClr val="bg1"/>
                          </a:solidFill>
                          <a:effectLst/>
                          <a:latin typeface="Arial" panose="020B0604020202020204" pitchFamily="34" charset="0"/>
                          <a:cs typeface="Arial" panose="020B0604020202020204" pitchFamily="34" charset="0"/>
                        </a:rPr>
                        <a:t>Canvas &amp; CARE (Canvas - Assign To, Gradebook Policies, Roll Call, MS Education)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32349462"/>
                  </a:ext>
                </a:extLst>
              </a:tr>
              <a:tr h="739777">
                <a:tc gridSpan="2">
                  <a:txBody>
                    <a:bodyPr/>
                    <a:lstStyle/>
                    <a:p>
                      <a:endParaRPr lang="en-US" sz="1200" b="1" i="1">
                        <a:solidFill>
                          <a:schemeClr val="bg1"/>
                        </a:solidFill>
                        <a:latin typeface="Arial" panose="020B0604020202020204" pitchFamily="34" charset="0"/>
                        <a:cs typeface="Arial" panose="020B0604020202020204" pitchFamily="34" charset="0"/>
                      </a:endParaRPr>
                    </a:p>
                    <a:p>
                      <a:r>
                        <a:rPr lang="en-US" sz="2000" b="1" i="1">
                          <a:solidFill>
                            <a:schemeClr val="bg1"/>
                          </a:solidFill>
                          <a:latin typeface="Arial" panose="020B0604020202020204" pitchFamily="34" charset="0"/>
                          <a:cs typeface="Arial" panose="020B0604020202020204" pitchFamily="34" charset="0"/>
                        </a:rPr>
                        <a:t>Every Tuesday </a:t>
                      </a:r>
                      <a:r>
                        <a:rPr lang="en-US" sz="2000">
                          <a:solidFill>
                            <a:schemeClr val="bg1"/>
                          </a:solidFill>
                          <a:latin typeface="Arial" panose="020B0604020202020204" pitchFamily="34" charset="0"/>
                          <a:cs typeface="Arial" panose="020B0604020202020204" pitchFamily="34" charset="0"/>
                        </a:rPr>
                        <a:t>- </a:t>
                      </a:r>
                      <a:r>
                        <a:rPr lang="en-US" sz="2000" kern="1200">
                          <a:solidFill>
                            <a:schemeClr val="bg1"/>
                          </a:solidFill>
                          <a:effectLst/>
                          <a:latin typeface="Arial" panose="020B0604020202020204" pitchFamily="34" charset="0"/>
                          <a:ea typeface="+mn-ea"/>
                          <a:cs typeface="Arial" panose="020B0604020202020204" pitchFamily="34" charset="0"/>
                        </a:rPr>
                        <a:t>Open Office Hours with ITS: Learning Tech’s Instructional Design Team</a:t>
                      </a:r>
                      <a:r>
                        <a:rPr lang="en-US" sz="2000">
                          <a:solidFill>
                            <a:schemeClr val="bg1"/>
                          </a:solidFill>
                          <a:effectLst/>
                          <a:latin typeface="Arial" panose="020B0604020202020204" pitchFamily="34" charset="0"/>
                          <a:cs typeface="Arial" panose="020B0604020202020204" pitchFamily="34" charset="0"/>
                        </a:rPr>
                        <a:t> </a:t>
                      </a:r>
                      <a:endParaRPr lang="en-US" sz="2000">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07242828"/>
                  </a:ext>
                </a:extLst>
              </a:tr>
            </a:tbl>
          </a:graphicData>
        </a:graphic>
      </p:graphicFrame>
      <p:sp>
        <p:nvSpPr>
          <p:cNvPr id="6" name="TextBox 5">
            <a:extLst>
              <a:ext uri="{FF2B5EF4-FFF2-40B4-BE49-F238E27FC236}">
                <a16:creationId xmlns:a16="http://schemas.microsoft.com/office/drawing/2014/main" id="{E834D85D-41A7-E17C-D0F8-AA0203F0CD57}"/>
              </a:ext>
            </a:extLst>
          </p:cNvPr>
          <p:cNvSpPr txBox="1"/>
          <p:nvPr/>
        </p:nvSpPr>
        <p:spPr>
          <a:xfrm>
            <a:off x="877418" y="679692"/>
            <a:ext cx="71248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B71B"/>
                </a:solidFill>
                <a:effectLst/>
                <a:uLnTx/>
                <a:uFillTx/>
                <a:latin typeface="Arial Black" panose="020B0604020202020204" pitchFamily="34" charset="0"/>
                <a:ea typeface="+mn-ea"/>
                <a:cs typeface="Arial Black" panose="020B0604020202020204" pitchFamily="34" charset="0"/>
              </a:rPr>
              <a:t>MARCH TECH TRAINING </a:t>
            </a:r>
            <a:r>
              <a:rPr kumimoji="0" lang="en-US"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 </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 Storytelling</a:t>
            </a:r>
          </a:p>
        </p:txBody>
      </p:sp>
      <p:sp>
        <p:nvSpPr>
          <p:cNvPr id="2" name="TextBox 1">
            <a:extLst>
              <a:ext uri="{FF2B5EF4-FFF2-40B4-BE49-F238E27FC236}">
                <a16:creationId xmlns:a16="http://schemas.microsoft.com/office/drawing/2014/main" id="{26F86FF8-16A2-66E8-EAFA-4E085E8E09E5}"/>
              </a:ext>
            </a:extLst>
          </p:cNvPr>
          <p:cNvSpPr txBox="1"/>
          <p:nvPr/>
        </p:nvSpPr>
        <p:spPr>
          <a:xfrm>
            <a:off x="976570" y="5947475"/>
            <a:ext cx="46794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B71B"/>
                </a:solidFill>
                <a:effectLst/>
                <a:uLnTx/>
                <a:uFillTx/>
                <a:latin typeface="Arial" panose="020B0604020202020204" pitchFamily="34" charset="0"/>
                <a:ea typeface="+mn-ea"/>
                <a:cs typeface="Arial" panose="020B0604020202020204" pitchFamily="34" charset="0"/>
              </a:rPr>
              <a:t>Register: </a:t>
            </a:r>
            <a:r>
              <a:rPr kumimoji="0" lang="en-US" sz="2400" b="1" i="0" u="none" strike="noStrike" kern="1200" cap="none" spc="0" normalizeH="0" baseline="0" noProof="0" err="1">
                <a:ln>
                  <a:noFill/>
                </a:ln>
                <a:solidFill>
                  <a:srgbClr val="FFB71B"/>
                </a:solidFill>
                <a:effectLst/>
                <a:uLnTx/>
                <a:uFillTx/>
                <a:latin typeface="Arial" panose="020B0604020202020204" pitchFamily="34" charset="0"/>
                <a:ea typeface="+mn-ea"/>
                <a:cs typeface="Arial" panose="020B0604020202020204" pitchFamily="34" charset="0"/>
              </a:rPr>
              <a:t>workshops.uncg.edu</a:t>
            </a:r>
            <a:endParaRPr kumimoji="0" lang="en-US" sz="2400" b="1" i="0" u="none" strike="noStrike" kern="1200" cap="none" spc="0" normalizeH="0" baseline="0" noProof="0">
              <a:ln>
                <a:noFill/>
              </a:ln>
              <a:solidFill>
                <a:srgbClr val="FFB71B"/>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59810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0DB46-EBB1-3FD4-793B-C0B25A68A6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B9DB3F-B4A6-3669-9226-52EB7FC3268E}"/>
              </a:ext>
            </a:extLst>
          </p:cNvPr>
          <p:cNvSpPr txBox="1"/>
          <p:nvPr/>
        </p:nvSpPr>
        <p:spPr>
          <a:xfrm>
            <a:off x="2577414" y="346198"/>
            <a:ext cx="7069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B71B"/>
                </a:solidFill>
                <a:effectLst/>
                <a:uLnTx/>
                <a:uFillTx/>
                <a:latin typeface="Arial Black"/>
                <a:ea typeface="Calibri"/>
                <a:cs typeface="Calibri"/>
              </a:rPr>
              <a:t>WORKSHOP REGISTRATION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D763E6-D14C-FB27-708B-5B24F2317671}"/>
              </a:ext>
            </a:extLst>
          </p:cNvPr>
          <p:cNvSpPr txBox="1"/>
          <p:nvPr/>
        </p:nvSpPr>
        <p:spPr>
          <a:xfrm>
            <a:off x="812474" y="3096062"/>
            <a:ext cx="1038458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Calibri" panose="020F0502020204030204"/>
                <a:cs typeface="Calibri" panose="020F0502020204030204"/>
              </a:rPr>
              <a:t>Register at:</a:t>
            </a:r>
            <a:endParaRPr kumimoji="0" lang="en-US" sz="3600" b="0" i="0" u="none" strike="noStrike" kern="1200" cap="none" spc="0" normalizeH="0" baseline="0" noProof="0">
              <a:ln>
                <a:noFill/>
              </a:ln>
              <a:solidFill>
                <a:prstClr val="white"/>
              </a:solidFill>
              <a:effectLst/>
              <a:uLnTx/>
              <a:uFillTx/>
              <a:latin typeface="Arial"/>
              <a:ea typeface="Calibri" panose="020F0502020204030204"/>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B71B"/>
                </a:solidFill>
                <a:effectLst/>
                <a:uLnTx/>
                <a:uFillTx/>
                <a:latin typeface="Arial"/>
                <a:ea typeface="Calibri" panose="020F0502020204030204"/>
                <a:cs typeface="Calibri" panose="020F0502020204030204"/>
              </a:rPr>
              <a:t>workshops.uncg.edu</a:t>
            </a:r>
            <a:endParaRPr kumimoji="0" lang="en-US" sz="1800" b="0" i="0" u="none" strike="noStrike" kern="1200" cap="none" spc="0" normalizeH="0" baseline="0" noProof="0">
              <a:ln>
                <a:noFill/>
              </a:ln>
              <a:solidFill>
                <a:prstClr val="black"/>
              </a:solidFill>
              <a:effectLst/>
              <a:uLnTx/>
              <a:uFillTx/>
              <a:latin typeface="Arial"/>
              <a:ea typeface="Calibri" panose="020F0502020204030204"/>
              <a:cs typeface="Calibri" panose="020F0502020204030204"/>
            </a:endParaRPr>
          </a:p>
        </p:txBody>
      </p:sp>
    </p:spTree>
    <p:extLst>
      <p:ext uri="{BB962C8B-B14F-4D97-AF65-F5344CB8AC3E}">
        <p14:creationId xmlns:p14="http://schemas.microsoft.com/office/powerpoint/2010/main" val="377136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44EE0120-7AC8-19A1-B498-099A5F49661D}"/>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8F36705-A308-233F-E8B7-7050F9D4C9A2}"/>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Project/Committee Reports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318586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07779E8D-376B-9EE2-4B90-B70A364B31A0}"/>
            </a:ext>
          </a:extLst>
        </p:cNvPr>
        <p:cNvGrpSpPr/>
        <p:nvPr/>
      </p:nvGrpSpPr>
      <p:grpSpPr>
        <a:xfrm>
          <a:off x="0" y="0"/>
          <a:ext cx="0" cy="0"/>
          <a:chOff x="0" y="0"/>
          <a:chExt cx="0" cy="0"/>
        </a:xfrm>
      </p:grpSpPr>
      <p:pic>
        <p:nvPicPr>
          <p:cNvPr id="4" name="Picture 3" descr="A logo of a warrior helmet&#10;&#10;AI-generated content may be incorrect.">
            <a:extLst>
              <a:ext uri="{FF2B5EF4-FFF2-40B4-BE49-F238E27FC236}">
                <a16:creationId xmlns:a16="http://schemas.microsoft.com/office/drawing/2014/main" id="{5C3B2E12-0EC0-7E7B-1D32-ECFEF9004DB9}"/>
              </a:ext>
            </a:extLst>
          </p:cNvPr>
          <p:cNvPicPr>
            <a:picLocks noChangeAspect="1"/>
          </p:cNvPicPr>
          <p:nvPr/>
        </p:nvPicPr>
        <p:blipFill>
          <a:blip r:embed="rId3">
            <a:alphaModFix amt="15000"/>
          </a:blip>
          <a:stretch>
            <a:fillRect/>
          </a:stretch>
        </p:blipFill>
        <p:spPr>
          <a:xfrm>
            <a:off x="1003" y="0"/>
            <a:ext cx="12189993" cy="6858000"/>
          </a:xfrm>
          <a:prstGeom prst="rect">
            <a:avLst/>
          </a:prstGeom>
        </p:spPr>
      </p:pic>
      <p:sp>
        <p:nvSpPr>
          <p:cNvPr id="148" name="Google Shape;148;p28">
            <a:extLst>
              <a:ext uri="{FF2B5EF4-FFF2-40B4-BE49-F238E27FC236}">
                <a16:creationId xmlns:a16="http://schemas.microsoft.com/office/drawing/2014/main" id="{84766A8E-5138-931A-9792-FF8E2B0DEBB6}"/>
              </a:ext>
            </a:extLst>
          </p:cNvPr>
          <p:cNvSpPr txBox="1">
            <a:spLocks noGrp="1"/>
          </p:cNvSpPr>
          <p:nvPr>
            <p:ph type="title"/>
          </p:nvPr>
        </p:nvSpPr>
        <p:spPr>
          <a:xfrm>
            <a:off x="3904488" y="255397"/>
            <a:ext cx="7449312" cy="1125644"/>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Outreach Committee</a:t>
            </a:r>
            <a:endParaRPr lang="en-US" sz="3500" b="1">
              <a:solidFill>
                <a:srgbClr val="FDB71A"/>
              </a:solidFill>
              <a:latin typeface="Pluto Sans Heavy" panose="02000000000000000000" pitchFamily="50" charset="0"/>
              <a:ea typeface="Georgia"/>
              <a:cs typeface="Georgia"/>
            </a:endParaRPr>
          </a:p>
        </p:txBody>
      </p:sp>
      <p:graphicFrame>
        <p:nvGraphicFramePr>
          <p:cNvPr id="6" name="Content Placeholder 5">
            <a:extLst>
              <a:ext uri="{FF2B5EF4-FFF2-40B4-BE49-F238E27FC236}">
                <a16:creationId xmlns:a16="http://schemas.microsoft.com/office/drawing/2014/main" id="{630EFEDC-BFC0-1C3F-BCF5-E089B74331EB}"/>
              </a:ext>
            </a:extLst>
          </p:cNvPr>
          <p:cNvGraphicFramePr>
            <a:graphicFrameLocks noGrp="1"/>
          </p:cNvGraphicFramePr>
          <p:nvPr>
            <p:ph sz="half" idx="2"/>
            <p:extLst>
              <p:ext uri="{D42A27DB-BD31-4B8C-83A1-F6EECF244321}">
                <p14:modId xmlns:p14="http://schemas.microsoft.com/office/powerpoint/2010/main" val="2758654017"/>
              </p:ext>
            </p:extLst>
          </p:nvPr>
        </p:nvGraphicFramePr>
        <p:xfrm>
          <a:off x="229770" y="2942422"/>
          <a:ext cx="11722744" cy="342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388493B4-00BD-BBE9-D56E-D754C2B658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CF1DABD-7418-02A1-30FD-403570F3288E}"/>
              </a:ext>
            </a:extLst>
          </p:cNvPr>
          <p:cNvSpPr txBox="1"/>
          <p:nvPr/>
        </p:nvSpPr>
        <p:spPr>
          <a:xfrm>
            <a:off x="229770" y="1931605"/>
            <a:ext cx="11722744" cy="523220"/>
          </a:xfrm>
          <a:prstGeom prst="rect">
            <a:avLst/>
          </a:prstGeom>
          <a:noFill/>
        </p:spPr>
        <p:txBody>
          <a:bodyPr wrap="square" rtlCol="0">
            <a:spAutoFit/>
          </a:bodyPr>
          <a:lstStyle/>
          <a:p>
            <a:pPr algn="ctr"/>
            <a:r>
              <a:rPr lang="en-US" sz="2800" b="1" i="1">
                <a:solidFill>
                  <a:srgbClr val="FFC000"/>
                </a:solidFill>
                <a:latin typeface="Sofia Pro Regular"/>
              </a:rPr>
              <a:t>Congratulations to our newest Staff Stars</a:t>
            </a:r>
          </a:p>
        </p:txBody>
      </p:sp>
    </p:spTree>
    <p:extLst>
      <p:ext uri="{BB962C8B-B14F-4D97-AF65-F5344CB8AC3E}">
        <p14:creationId xmlns:p14="http://schemas.microsoft.com/office/powerpoint/2010/main" val="203539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9DD7D02-4FBB-7E97-0E8F-0B8922747FB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8423D92-DEB3-2649-B8D4-9C79E98CDE23}"/>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Excellence Awards</a:t>
            </a:r>
            <a:endParaRPr lang="en-US" sz="3500" b="1">
              <a:solidFill>
                <a:srgbClr val="FDB71A"/>
              </a:solidFill>
              <a:latin typeface="Pluto Sans Heavy" panose="02000000000000000000" pitchFamily="50" charset="0"/>
              <a:ea typeface="Georgia"/>
              <a:cs typeface="Georgia"/>
            </a:endParaRPr>
          </a:p>
        </p:txBody>
      </p:sp>
      <p:sp>
        <p:nvSpPr>
          <p:cNvPr id="2" name="Rectangle 1">
            <a:extLst>
              <a:ext uri="{FF2B5EF4-FFF2-40B4-BE49-F238E27FC236}">
                <a16:creationId xmlns:a16="http://schemas.microsoft.com/office/drawing/2014/main" id="{EBCB033C-048E-D9A1-F9A9-9B7E80EA42A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10">
            <a:extLst>
              <a:ext uri="{FF2B5EF4-FFF2-40B4-BE49-F238E27FC236}">
                <a16:creationId xmlns:a16="http://schemas.microsoft.com/office/drawing/2014/main" id="{78C12BBC-1C9B-2176-B7D7-6BFA731F49A9}"/>
              </a:ext>
            </a:extLst>
          </p:cNvPr>
          <p:cNvSpPr txBox="1">
            <a:spLocks/>
          </p:cNvSpPr>
          <p:nvPr/>
        </p:nvSpPr>
        <p:spPr>
          <a:xfrm>
            <a:off x="1110343" y="1617852"/>
            <a:ext cx="10243458" cy="4826491"/>
          </a:xfrm>
          <a:prstGeom prst="rect">
            <a:avLst/>
          </a:prstGeom>
          <a:noFill/>
          <a:ln>
            <a:noFill/>
          </a:ln>
        </p:spPr>
        <p:txBody>
          <a:bodyPr spcFirstLastPara="1" wrap="square" lIns="68575" tIns="34275" rIns="68575" bIns="34275" numCol="1" anchor="ctr"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gn="ctr">
              <a:lnSpc>
                <a:spcPct val="150000"/>
              </a:lnSpc>
              <a:buNone/>
            </a:pPr>
            <a:r>
              <a:rPr lang="en-US" sz="3600" b="1" u="sng" dirty="0">
                <a:solidFill>
                  <a:srgbClr val="FFC000"/>
                </a:solidFill>
                <a:latin typeface="Aptos" panose="020B0004020202020204" pitchFamily="34" charset="0"/>
              </a:rPr>
              <a:t>Staff Excellence Award &amp;</a:t>
            </a:r>
            <a:br>
              <a:rPr lang="en-US" sz="3600" b="1" u="sng" dirty="0">
                <a:solidFill>
                  <a:srgbClr val="FFC000"/>
                </a:solidFill>
                <a:latin typeface="Aptos" panose="020B0004020202020204" pitchFamily="34" charset="0"/>
              </a:rPr>
            </a:br>
            <a:r>
              <a:rPr lang="en-US" sz="3600" b="1" u="sng" dirty="0">
                <a:solidFill>
                  <a:srgbClr val="FFC000"/>
                </a:solidFill>
                <a:latin typeface="Aptos" panose="020B0004020202020204" pitchFamily="34" charset="0"/>
              </a:rPr>
              <a:t> Ezekiel Robinson Staff Emeritus Award</a:t>
            </a:r>
            <a:br>
              <a:rPr lang="en-US" sz="3600" b="1" u="sng" dirty="0">
                <a:solidFill>
                  <a:srgbClr val="FFC000"/>
                </a:solidFill>
                <a:latin typeface="Aptos" panose="020B0004020202020204" pitchFamily="34" charset="0"/>
              </a:rPr>
            </a:br>
            <a:endParaRPr lang="en-US" sz="2600" dirty="0">
              <a:solidFill>
                <a:schemeClr val="bg1"/>
              </a:solidFill>
            </a:endParaRPr>
          </a:p>
          <a:p>
            <a:pPr marL="95250" indent="0" algn="ctr">
              <a:lnSpc>
                <a:spcPct val="150000"/>
              </a:lnSpc>
              <a:buClr>
                <a:schemeClr val="bg1"/>
              </a:buClr>
              <a:buNone/>
            </a:pPr>
            <a:r>
              <a:rPr lang="en-US" sz="3600" dirty="0">
                <a:solidFill>
                  <a:schemeClr val="bg1"/>
                </a:solidFill>
              </a:rPr>
              <a:t>Nominations being reviewed and </a:t>
            </a:r>
            <a:br>
              <a:rPr lang="en-US" sz="3600" dirty="0">
                <a:solidFill>
                  <a:schemeClr val="bg1"/>
                </a:solidFill>
              </a:rPr>
            </a:br>
            <a:r>
              <a:rPr lang="en-US" sz="3600" dirty="0">
                <a:solidFill>
                  <a:schemeClr val="bg1"/>
                </a:solidFill>
              </a:rPr>
              <a:t>awardees will be announced next month!</a:t>
            </a:r>
            <a:endParaRPr lang="en-US" sz="3600" b="1" i="1" dirty="0">
              <a:solidFill>
                <a:schemeClr val="bg1"/>
              </a:solidFill>
            </a:endParaRPr>
          </a:p>
        </p:txBody>
      </p:sp>
    </p:spTree>
    <p:extLst>
      <p:ext uri="{BB962C8B-B14F-4D97-AF65-F5344CB8AC3E}">
        <p14:creationId xmlns:p14="http://schemas.microsoft.com/office/powerpoint/2010/main" val="104046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0FECDE19-E660-0AB8-45DF-68AF36A2D30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ADD9330B-893F-2B26-B638-37E01F52DE11}"/>
              </a:ext>
            </a:extLst>
          </p:cNvPr>
          <p:cNvSpPr txBox="1">
            <a:spLocks noGrp="1"/>
          </p:cNvSpPr>
          <p:nvPr>
            <p:ph type="title"/>
          </p:nvPr>
        </p:nvSpPr>
        <p:spPr>
          <a:xfrm>
            <a:off x="3902926" y="365125"/>
            <a:ext cx="7450873"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dirty="0">
                <a:solidFill>
                  <a:srgbClr val="FDB71A"/>
                </a:solidFill>
                <a:latin typeface="Pluto Sans Heavy"/>
                <a:ea typeface="Georgia"/>
                <a:cs typeface="Georgia"/>
                <a:sym typeface="Georgia"/>
              </a:rPr>
              <a:t>UNCG Staff Senate </a:t>
            </a:r>
            <a:br>
              <a:rPr lang="en-US" sz="3500" b="1" dirty="0">
                <a:solidFill>
                  <a:srgbClr val="FDB71A"/>
                </a:solidFill>
                <a:latin typeface="Pluto Sans Heavy"/>
                <a:ea typeface="Georgia"/>
                <a:cs typeface="Georgia"/>
                <a:sym typeface="Georgia"/>
              </a:rPr>
            </a:br>
            <a:r>
              <a:rPr lang="en-US" sz="3500" b="1" dirty="0">
                <a:solidFill>
                  <a:srgbClr val="FDB71A"/>
                </a:solidFill>
                <a:latin typeface="Pluto Sans Heavy"/>
                <a:ea typeface="Georgia"/>
                <a:cs typeface="Georgia"/>
                <a:sym typeface="Georgia"/>
              </a:rPr>
              <a:t>Endowed Scholarship</a:t>
            </a:r>
          </a:p>
        </p:txBody>
      </p:sp>
      <p:sp>
        <p:nvSpPr>
          <p:cNvPr id="11" name="Content Placeholder 10">
            <a:extLst>
              <a:ext uri="{FF2B5EF4-FFF2-40B4-BE49-F238E27FC236}">
                <a16:creationId xmlns:a16="http://schemas.microsoft.com/office/drawing/2014/main" id="{92DEB52C-F4F7-C65D-7459-92440B53FDC1}"/>
              </a:ext>
            </a:extLst>
          </p:cNvPr>
          <p:cNvSpPr>
            <a:spLocks noGrp="1"/>
          </p:cNvSpPr>
          <p:nvPr>
            <p:ph sz="half" idx="2"/>
          </p:nvPr>
        </p:nvSpPr>
        <p:spPr>
          <a:xfrm>
            <a:off x="361048" y="1931964"/>
            <a:ext cx="11469904" cy="3293842"/>
          </a:xfrm>
        </p:spPr>
        <p:txBody>
          <a:bodyPr>
            <a:noAutofit/>
          </a:bodyPr>
          <a:lstStyle/>
          <a:p>
            <a:pPr marL="285750" indent="-285750" fontAlgn="t">
              <a:buClr>
                <a:schemeClr val="bg1"/>
              </a:buClr>
            </a:pPr>
            <a:r>
              <a:rPr lang="en-US" sz="2600" dirty="0">
                <a:solidFill>
                  <a:schemeClr val="bg1"/>
                </a:solidFill>
                <a:latin typeface="Aptos" panose="020B0004020202020204" pitchFamily="34" charset="0"/>
              </a:rPr>
              <a:t>FAFSA Requirement | Submit a completed FAFSA by March 25th.</a:t>
            </a:r>
          </a:p>
          <a:p>
            <a:pPr marL="285750" indent="-285750" fontAlgn="t">
              <a:buClr>
                <a:schemeClr val="bg1"/>
              </a:buClr>
            </a:pPr>
            <a:r>
              <a:rPr lang="en-US" sz="2600" dirty="0">
                <a:solidFill>
                  <a:schemeClr val="bg1"/>
                </a:solidFill>
                <a:latin typeface="Aptos" panose="020B0004020202020204" pitchFamily="34" charset="0"/>
              </a:rPr>
              <a:t>Employment Status</a:t>
            </a:r>
          </a:p>
          <a:p>
            <a:pPr marL="742950" lvl="1" indent="-285750" fontAlgn="t">
              <a:buClr>
                <a:schemeClr val="bg1"/>
              </a:buClr>
            </a:pPr>
            <a:r>
              <a:rPr lang="en-US" sz="2000" dirty="0">
                <a:solidFill>
                  <a:schemeClr val="bg1"/>
                </a:solidFill>
                <a:latin typeface="Aptos" panose="020B0004020202020204" pitchFamily="34" charset="0"/>
              </a:rPr>
              <a:t>Be a permanent full-time UNCG staff member with at least one year of service in the North Carolina State System, or the </a:t>
            </a:r>
            <a:r>
              <a:rPr lang="en-US" sz="2000" u="sng" dirty="0">
                <a:solidFill>
                  <a:schemeClr val="bg1"/>
                </a:solidFill>
                <a:latin typeface="Aptos" panose="020B0004020202020204" pitchFamily="34" charset="0"/>
              </a:rPr>
              <a:t>dependent, spouse, or domestic partner of an eligible employee</a:t>
            </a:r>
            <a:r>
              <a:rPr lang="en-US" sz="2000" dirty="0">
                <a:solidFill>
                  <a:schemeClr val="bg1"/>
                </a:solidFill>
                <a:latin typeface="Aptos" panose="020B0004020202020204" pitchFamily="34" charset="0"/>
              </a:rPr>
              <a:t>.</a:t>
            </a:r>
          </a:p>
          <a:p>
            <a:pPr marL="285750" indent="-285750" fontAlgn="t">
              <a:buClr>
                <a:schemeClr val="bg1"/>
              </a:buClr>
            </a:pPr>
            <a:r>
              <a:rPr lang="en-US" sz="2600" dirty="0">
                <a:solidFill>
                  <a:schemeClr val="bg1"/>
                </a:solidFill>
                <a:latin typeface="Aptos" panose="020B0004020202020204" pitchFamily="34" charset="0"/>
              </a:rPr>
              <a:t>Enrollment in a Degree Program @ UNCG</a:t>
            </a:r>
          </a:p>
          <a:p>
            <a:pPr marL="285750" indent="-285750" fontAlgn="t">
              <a:buClr>
                <a:schemeClr val="bg1"/>
              </a:buClr>
            </a:pPr>
            <a:r>
              <a:rPr lang="en-US" sz="2600" dirty="0">
                <a:solidFill>
                  <a:schemeClr val="bg1"/>
                </a:solidFill>
                <a:latin typeface="Aptos" panose="020B0004020202020204" pitchFamily="34" charset="0"/>
              </a:rPr>
              <a:t>Employment Continuity</a:t>
            </a:r>
          </a:p>
          <a:p>
            <a:pPr marL="742950" lvl="1" indent="-285750" fontAlgn="t">
              <a:buClr>
                <a:schemeClr val="bg1"/>
              </a:buClr>
            </a:pPr>
            <a:r>
              <a:rPr lang="en-US" sz="2000" dirty="0">
                <a:solidFill>
                  <a:schemeClr val="bg1"/>
                </a:solidFill>
                <a:latin typeface="Aptos" panose="020B0004020202020204" pitchFamily="34" charset="0"/>
              </a:rPr>
              <a:t>Remain a permanent employee of UNCG (or the dependent, spouse, or domestic partner of an eligible employee) during the scholarship period.</a:t>
            </a:r>
          </a:p>
          <a:p>
            <a:pPr marL="285750" indent="-285750" fontAlgn="t">
              <a:buClr>
                <a:schemeClr val="bg1"/>
              </a:buClr>
            </a:pPr>
            <a:r>
              <a:rPr lang="en-US" sz="2600" dirty="0">
                <a:solidFill>
                  <a:schemeClr val="bg1"/>
                </a:solidFill>
                <a:latin typeface="Aptos" panose="020B0004020202020204" pitchFamily="34" charset="0"/>
              </a:rPr>
              <a:t>Meet  Requirements in the Satisfactory Academic Progress Policy</a:t>
            </a:r>
          </a:p>
          <a:p>
            <a:pPr marL="0" indent="0" fontAlgn="t">
              <a:buClr>
                <a:schemeClr val="bg1"/>
              </a:buClr>
              <a:buNone/>
            </a:pPr>
            <a:endParaRPr lang="en-US" sz="1800" dirty="0">
              <a:latin typeface="Aptos" panose="020B0004020202020204" pitchFamily="34" charset="0"/>
            </a:endParaRPr>
          </a:p>
          <a:p>
            <a:pPr marL="0" indent="0" algn="ctr" fontAlgn="t">
              <a:buNone/>
            </a:pPr>
            <a:r>
              <a:rPr lang="en-US" sz="1800" b="1" i="0" u="none" strike="noStrike" dirty="0">
                <a:solidFill>
                  <a:srgbClr val="FFFFFF"/>
                </a:solidFill>
                <a:effectLst/>
                <a:highlight>
                  <a:srgbClr val="4472C4"/>
                </a:highlight>
                <a:latin typeface="Aptos" panose="020B0004020202020204" pitchFamily="34" charset="0"/>
              </a:rPr>
              <a:t>Scholarship Application Open </a:t>
            </a:r>
            <a:br>
              <a:rPr lang="en-US" sz="1800" b="1" i="0" u="none" strike="noStrike" dirty="0">
                <a:solidFill>
                  <a:srgbClr val="FFFFFF"/>
                </a:solidFill>
                <a:effectLst/>
                <a:highlight>
                  <a:srgbClr val="4472C4"/>
                </a:highlight>
                <a:latin typeface="Aptos" panose="020B0004020202020204" pitchFamily="34" charset="0"/>
              </a:rPr>
            </a:br>
            <a:r>
              <a:rPr lang="en-US" sz="1800" b="1" i="0" u="none" strike="noStrike" dirty="0">
                <a:solidFill>
                  <a:srgbClr val="FFFFFF"/>
                </a:solidFill>
                <a:effectLst/>
                <a:highlight>
                  <a:srgbClr val="4472C4"/>
                </a:highlight>
                <a:latin typeface="Aptos" panose="020B0004020202020204" pitchFamily="34" charset="0"/>
              </a:rPr>
              <a:t>*Deadline: March 25, 20206</a:t>
            </a:r>
            <a:endParaRPr lang="en-US" sz="1800" b="0" i="0" u="none" strike="noStrike" dirty="0">
              <a:effectLst/>
              <a:latin typeface="Aptos" panose="020B0004020202020204" pitchFamily="34" charset="0"/>
            </a:endParaRPr>
          </a:p>
        </p:txBody>
      </p:sp>
      <p:sp>
        <p:nvSpPr>
          <p:cNvPr id="2" name="Rectangle 1">
            <a:extLst>
              <a:ext uri="{FF2B5EF4-FFF2-40B4-BE49-F238E27FC236}">
                <a16:creationId xmlns:a16="http://schemas.microsoft.com/office/drawing/2014/main" id="{0AA213E5-4109-727F-DFEE-4E403267FA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F79D3BAB-9073-E6DD-7439-F261AFAD3CCF}"/>
              </a:ext>
            </a:extLst>
          </p:cNvPr>
          <p:cNvSpPr txBox="1"/>
          <p:nvPr/>
        </p:nvSpPr>
        <p:spPr>
          <a:xfrm>
            <a:off x="8721547" y="5723170"/>
            <a:ext cx="15119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FFC000"/>
                </a:solidFill>
                <a:cs typeface="Arial"/>
              </a:rPr>
              <a:t>Apply </a:t>
            </a:r>
            <a:r>
              <a:rPr lang="en-US" sz="2400" dirty="0">
                <a:solidFill>
                  <a:srgbClr val="FFC000"/>
                </a:solidFill>
                <a:cs typeface="Arial"/>
                <a:sym typeface="Wingdings" panose="05000000000000000000" pitchFamily="2" charset="2"/>
              </a:rPr>
              <a:t></a:t>
            </a:r>
            <a:endParaRPr lang="en-US" sz="2400" dirty="0">
              <a:solidFill>
                <a:srgbClr val="FFC000"/>
              </a:solidFill>
              <a:cs typeface="Arial"/>
            </a:endParaRPr>
          </a:p>
        </p:txBody>
      </p:sp>
      <p:pic>
        <p:nvPicPr>
          <p:cNvPr id="8" name="Picture 7">
            <a:extLst>
              <a:ext uri="{FF2B5EF4-FFF2-40B4-BE49-F238E27FC236}">
                <a16:creationId xmlns:a16="http://schemas.microsoft.com/office/drawing/2014/main" id="{487027E9-FCCE-516F-89FC-13DFA46DDDCF}"/>
              </a:ext>
            </a:extLst>
          </p:cNvPr>
          <p:cNvPicPr>
            <a:picLocks noChangeAspect="1"/>
          </p:cNvPicPr>
          <p:nvPr/>
        </p:nvPicPr>
        <p:blipFill>
          <a:blip r:embed="rId3"/>
          <a:stretch>
            <a:fillRect/>
          </a:stretch>
        </p:blipFill>
        <p:spPr>
          <a:xfrm>
            <a:off x="10233453" y="5063711"/>
            <a:ext cx="1597499" cy="1618488"/>
          </a:xfrm>
          <a:prstGeom prst="rect">
            <a:avLst/>
          </a:prstGeom>
        </p:spPr>
      </p:pic>
    </p:spTree>
    <p:extLst>
      <p:ext uri="{BB962C8B-B14F-4D97-AF65-F5344CB8AC3E}">
        <p14:creationId xmlns:p14="http://schemas.microsoft.com/office/powerpoint/2010/main" val="349551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A6E1AA-AE58-2FC8-78C9-838CE10B39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440AE8-39BA-1854-BF79-C2B834E09A97}"/>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rgbClr val="FFB71B"/>
                </a:solidFill>
                <a:latin typeface="Calibri"/>
                <a:cs typeface="Calibri"/>
              </a:rPr>
              <a:t>Elections are Underway</a:t>
            </a:r>
            <a:endParaRPr lang="en-US" dirty="0"/>
          </a:p>
        </p:txBody>
      </p:sp>
      <p:sp>
        <p:nvSpPr>
          <p:cNvPr id="2" name="Content Placeholder 10">
            <a:extLst>
              <a:ext uri="{FF2B5EF4-FFF2-40B4-BE49-F238E27FC236}">
                <a16:creationId xmlns:a16="http://schemas.microsoft.com/office/drawing/2014/main" id="{7664FE4A-7559-B7FA-E5AE-42E0F02E9290}"/>
              </a:ext>
            </a:extLst>
          </p:cNvPr>
          <p:cNvSpPr txBox="1">
            <a:spLocks/>
          </p:cNvSpPr>
          <p:nvPr/>
        </p:nvSpPr>
        <p:spPr>
          <a:xfrm>
            <a:off x="361048" y="1931964"/>
            <a:ext cx="11469904" cy="32938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fontAlgn="t">
              <a:lnSpc>
                <a:spcPct val="150000"/>
              </a:lnSpc>
              <a:buClr>
                <a:schemeClr val="bg1"/>
              </a:buClr>
              <a:buFont typeface="Arial" panose="020B0604020202020204" pitchFamily="34" charset="0"/>
              <a:buChar char="•"/>
            </a:pPr>
            <a:r>
              <a:rPr lang="en-US" sz="3200" kern="0" dirty="0">
                <a:solidFill>
                  <a:schemeClr val="bg1"/>
                </a:solidFill>
                <a:latin typeface="Aptos" panose="020B0004020202020204" pitchFamily="34" charset="0"/>
              </a:rPr>
              <a:t>Nominations Submitted</a:t>
            </a:r>
          </a:p>
          <a:p>
            <a:pPr marL="457200" indent="-457200" fontAlgn="t">
              <a:lnSpc>
                <a:spcPct val="150000"/>
              </a:lnSpc>
              <a:buClr>
                <a:schemeClr val="bg1"/>
              </a:buClr>
              <a:buFont typeface="Arial" panose="020B0604020202020204" pitchFamily="34" charset="0"/>
              <a:buChar char="•"/>
            </a:pPr>
            <a:r>
              <a:rPr lang="en-US" sz="3200" kern="0" dirty="0">
                <a:solidFill>
                  <a:schemeClr val="bg1"/>
                </a:solidFill>
                <a:latin typeface="Aptos" panose="020B0004020202020204" pitchFamily="34" charset="0"/>
              </a:rPr>
              <a:t>Gathering Supervisor Approval</a:t>
            </a:r>
          </a:p>
          <a:p>
            <a:pPr marL="457200" indent="-457200" fontAlgn="t">
              <a:lnSpc>
                <a:spcPct val="150000"/>
              </a:lnSpc>
              <a:buClr>
                <a:schemeClr val="bg1"/>
              </a:buClr>
              <a:buFont typeface="Arial" panose="020B0604020202020204" pitchFamily="34" charset="0"/>
              <a:buChar char="•"/>
            </a:pPr>
            <a:r>
              <a:rPr lang="en-US" sz="3200" kern="0" dirty="0">
                <a:solidFill>
                  <a:schemeClr val="bg1"/>
                </a:solidFill>
                <a:latin typeface="Aptos" panose="020B0004020202020204" pitchFamily="34" charset="0"/>
              </a:rPr>
              <a:t>Ballots going out soon! </a:t>
            </a:r>
          </a:p>
        </p:txBody>
      </p:sp>
    </p:spTree>
    <p:extLst>
      <p:ext uri="{BB962C8B-B14F-4D97-AF65-F5344CB8AC3E}">
        <p14:creationId xmlns:p14="http://schemas.microsoft.com/office/powerpoint/2010/main" val="417677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EBCFEE72-6DD3-DED4-EEA2-082C9D0AA0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9F4C11-F16F-A993-B19E-F1CE177E9D78}"/>
              </a:ext>
            </a:extLst>
          </p:cNvPr>
          <p:cNvSpPr>
            <a:spLocks noGrp="1"/>
          </p:cNvSpPr>
          <p:nvPr>
            <p:ph type="title"/>
          </p:nvPr>
        </p:nvSpPr>
        <p:spPr/>
        <p:txBody>
          <a:bodyPr anchor="ctr">
            <a:normAutofit/>
          </a:bodyPr>
          <a:lstStyle/>
          <a:p>
            <a:pPr algn="ctr"/>
            <a:r>
              <a:rPr lang="en-US" sz="7200" b="1" dirty="0">
                <a:solidFill>
                  <a:srgbClr val="FFB71B"/>
                </a:solidFill>
                <a:latin typeface="Calibri"/>
                <a:cs typeface="Calibri"/>
              </a:rPr>
              <a:t>Roll Call</a:t>
            </a:r>
            <a:endParaRPr lang="en-US" sz="7200" dirty="0"/>
          </a:p>
        </p:txBody>
      </p:sp>
      <p:sp>
        <p:nvSpPr>
          <p:cNvPr id="2" name="Text Placeholder 1">
            <a:extLst>
              <a:ext uri="{FF2B5EF4-FFF2-40B4-BE49-F238E27FC236}">
                <a16:creationId xmlns:a16="http://schemas.microsoft.com/office/drawing/2014/main" id="{E58F52F6-190A-E824-0A4B-9CC978EFE5C2}"/>
              </a:ext>
            </a:extLst>
          </p:cNvPr>
          <p:cNvSpPr>
            <a:spLocks noGrp="1"/>
          </p:cNvSpPr>
          <p:nvPr>
            <p:ph type="body" idx="1"/>
          </p:nvPr>
        </p:nvSpPr>
        <p:spPr/>
        <p:txBody>
          <a:bodyPr spcFirstLastPara="1" wrap="square" lIns="68575" tIns="34275" rIns="68575" bIns="34275" anchor="ctr" anchorCtr="0">
            <a:normAutofit/>
          </a:bodyPr>
          <a:lstStyle/>
          <a:p>
            <a:pPr marL="186055" indent="0" algn="ctr">
              <a:lnSpc>
                <a:spcPct val="100000"/>
              </a:lnSpc>
              <a:buClr>
                <a:schemeClr val="bg1"/>
              </a:buClr>
              <a:buNone/>
            </a:pPr>
            <a:r>
              <a:rPr lang="en-US" sz="2800" dirty="0">
                <a:solidFill>
                  <a:schemeClr val="lt1"/>
                </a:solidFill>
                <a:latin typeface="Pluto Sans Heavy"/>
                <a:ea typeface="Georgia"/>
                <a:cs typeface="Georgia"/>
                <a:sym typeface="Georgia"/>
              </a:rPr>
              <a:t>Senators joining virtually please let us know!</a:t>
            </a:r>
            <a:endParaRPr lang="en-US" sz="2133" dirty="0">
              <a:solidFill>
                <a:schemeClr val="bg1"/>
              </a:solidFill>
              <a:latin typeface="Sofia Pro Regular"/>
              <a:ea typeface="Georgia"/>
              <a:cs typeface="Georgia"/>
            </a:endParaRPr>
          </a:p>
        </p:txBody>
      </p:sp>
    </p:spTree>
    <p:extLst>
      <p:ext uri="{BB962C8B-B14F-4D97-AF65-F5344CB8AC3E}">
        <p14:creationId xmlns:p14="http://schemas.microsoft.com/office/powerpoint/2010/main" val="46258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25230C-5C1C-839D-76C4-CFAFC1D5AB1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2141BBB7-D034-81D1-11A6-EA1CE5779368}"/>
              </a:ext>
            </a:extLst>
          </p:cNvPr>
          <p:cNvSpPr txBox="1">
            <a:spLocks noGrp="1"/>
          </p:cNvSpPr>
          <p:nvPr>
            <p:ph type="title"/>
          </p:nvPr>
        </p:nvSpPr>
        <p:spPr>
          <a:xfrm>
            <a:off x="3428999" y="-1100526"/>
            <a:ext cx="7424057" cy="1121205"/>
          </a:xfrm>
          <a:prstGeom prst="rect">
            <a:avLst/>
          </a:prstGeom>
          <a:noFill/>
          <a:ln>
            <a:noFill/>
          </a:ln>
        </p:spPr>
        <p:txBody>
          <a:bodyPr spcFirstLastPara="1" wrap="square" lIns="91433" tIns="45700" rIns="91433" bIns="45700" anchor="ctr" anchorCtr="0">
            <a:noAutofit/>
          </a:bodyPr>
          <a:lstStyle/>
          <a:p>
            <a:pPr algn="ctr"/>
            <a:r>
              <a:rPr lang="en" sz="3600" b="1" dirty="0">
                <a:solidFill>
                  <a:srgbClr val="FDB71A"/>
                </a:solidFill>
                <a:latin typeface="Pluto Sans Heavy"/>
                <a:sym typeface="Georgia"/>
              </a:rPr>
              <a:t>UNC System Staff Assembly</a:t>
            </a:r>
            <a:endParaRPr lang="en-US" sz="1600" dirty="0"/>
          </a:p>
        </p:txBody>
      </p:sp>
      <p:sp>
        <p:nvSpPr>
          <p:cNvPr id="2" name="Text Placeholder 1">
            <a:extLst>
              <a:ext uri="{FF2B5EF4-FFF2-40B4-BE49-F238E27FC236}">
                <a16:creationId xmlns:a16="http://schemas.microsoft.com/office/drawing/2014/main" id="{18412AAD-A979-8383-F06D-D2C692DC8260}"/>
              </a:ext>
            </a:extLst>
          </p:cNvPr>
          <p:cNvSpPr>
            <a:spLocks noGrp="1"/>
          </p:cNvSpPr>
          <p:nvPr>
            <p:ph type="body" idx="1"/>
          </p:nvPr>
        </p:nvSpPr>
        <p:spPr>
          <a:xfrm>
            <a:off x="5050972" y="232900"/>
            <a:ext cx="6901542" cy="5082253"/>
          </a:xfrm>
        </p:spPr>
        <p:txBody>
          <a:bodyPr>
            <a:normAutofit/>
          </a:bodyPr>
          <a:lstStyle/>
          <a:p>
            <a:pPr marL="608965" indent="-422910">
              <a:buClr>
                <a:srgbClr val="FFFFFF"/>
              </a:buClr>
            </a:pPr>
            <a:r>
              <a:rPr lang="en-US" sz="2800" dirty="0">
                <a:solidFill>
                  <a:schemeClr val="bg1"/>
                </a:solidFill>
              </a:rPr>
              <a:t>Lantern Benefit – Novant Health has added itself to Lantern's list of providers. </a:t>
            </a:r>
          </a:p>
          <a:p>
            <a:pPr marL="608965" indent="-422910">
              <a:buClr>
                <a:srgbClr val="FFFFFF"/>
              </a:buClr>
            </a:pPr>
            <a:r>
              <a:rPr lang="en-US" sz="2800" dirty="0">
                <a:solidFill>
                  <a:schemeClr val="bg1"/>
                </a:solidFill>
              </a:rPr>
              <a:t>OSHR approved a new performance management policy for agencies only. It will be reviewed for further direction for the UNC System.</a:t>
            </a:r>
          </a:p>
          <a:p>
            <a:pPr marL="608965" indent="-422910">
              <a:buClr>
                <a:srgbClr val="FFFFFF"/>
              </a:buClr>
            </a:pPr>
            <a:r>
              <a:rPr lang="en-US" sz="2800" dirty="0">
                <a:solidFill>
                  <a:schemeClr val="bg1"/>
                </a:solidFill>
              </a:rPr>
              <a:t>MAYBE exploring the policies surrounding condition 2 </a:t>
            </a:r>
          </a:p>
          <a:p>
            <a:pPr marL="1218550" lvl="1" indent="-422910">
              <a:buClr>
                <a:srgbClr val="FFFFFF"/>
              </a:buClr>
            </a:pPr>
            <a:r>
              <a:rPr lang="en-US" sz="2500" dirty="0">
                <a:solidFill>
                  <a:schemeClr val="bg1"/>
                </a:solidFill>
              </a:rPr>
              <a:t>Assembly considering proposing a voluntary shared leave program to aid those who are unable to work during to condition 2. </a:t>
            </a:r>
          </a:p>
        </p:txBody>
      </p:sp>
      <p:graphicFrame>
        <p:nvGraphicFramePr>
          <p:cNvPr id="3" name="Diagram 2">
            <a:extLst>
              <a:ext uri="{FF2B5EF4-FFF2-40B4-BE49-F238E27FC236}">
                <a16:creationId xmlns:a16="http://schemas.microsoft.com/office/drawing/2014/main" id="{390BFFCF-0D71-9D6E-DB9F-67CF4888A4D1}"/>
              </a:ext>
            </a:extLst>
          </p:cNvPr>
          <p:cNvGraphicFramePr/>
          <p:nvPr>
            <p:extLst>
              <p:ext uri="{D42A27DB-BD31-4B8C-83A1-F6EECF244321}">
                <p14:modId xmlns:p14="http://schemas.microsoft.com/office/powerpoint/2010/main" val="2970970254"/>
              </p:ext>
            </p:extLst>
          </p:nvPr>
        </p:nvGraphicFramePr>
        <p:xfrm>
          <a:off x="5353048" y="5363592"/>
          <a:ext cx="6664780" cy="1383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No alternative text description for this image">
            <a:extLst>
              <a:ext uri="{FF2B5EF4-FFF2-40B4-BE49-F238E27FC236}">
                <a16:creationId xmlns:a16="http://schemas.microsoft.com/office/drawing/2014/main" id="{F56B0114-C547-DCF5-CB1B-4A8CD41DF3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96" t="7735" r="10952" b="14169"/>
          <a:stretch/>
        </p:blipFill>
        <p:spPr bwMode="auto">
          <a:xfrm>
            <a:off x="0" y="1542847"/>
            <a:ext cx="5050972" cy="535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55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dirty="0">
                <a:solidFill>
                  <a:srgbClr val="FDB71A"/>
                </a:solidFill>
                <a:latin typeface="Pluto Sans Heavy"/>
                <a:sym typeface="Georgia"/>
              </a:rPr>
              <a:t>Any Questions or Comments?</a:t>
            </a:r>
            <a:endParaRPr lang="en-US" dirty="0"/>
          </a:p>
        </p:txBody>
      </p:sp>
    </p:spTree>
    <p:extLst>
      <p:ext uri="{BB962C8B-B14F-4D97-AF65-F5344CB8AC3E}">
        <p14:creationId xmlns:p14="http://schemas.microsoft.com/office/powerpoint/2010/main" val="27078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51EC535-FA1A-C284-08E7-5CDDEE5C4CB0}"/>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DE6F655F-0B81-A8B7-7557-D465CABD3687}"/>
              </a:ext>
            </a:extLst>
          </p:cNvPr>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1605744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prstGeom prst="rect">
            <a:avLst/>
          </a:prstGeom>
          <a:no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FFB71B"/>
                </a:solidFill>
                <a:effectLst/>
                <a:uLnTx/>
                <a:uFillTx/>
                <a:latin typeface="Calibri"/>
                <a:ea typeface="+mn-ea"/>
                <a:cs typeface="Calibri"/>
              </a:rPr>
              <a:t>Approval of Meeting Minutes</a:t>
            </a:r>
            <a:endParaRPr kumimoji="0" lang="en-US" sz="6400"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p:txBody>
          <a:bodyPr>
            <a:normAutofit/>
          </a:bodyPr>
          <a:lstStyle/>
          <a:p>
            <a:pPr marL="608965" indent="-422910" algn="ctr">
              <a:lnSpc>
                <a:spcPct val="100000"/>
              </a:lnSpc>
              <a:buClr>
                <a:schemeClr val="bg1"/>
              </a:buClr>
            </a:pPr>
            <a:r>
              <a:rPr lang="en-US" sz="2400" dirty="0">
                <a:solidFill>
                  <a:schemeClr val="bg1"/>
                </a:solidFill>
                <a:latin typeface="Sofia Pro Regular"/>
                <a:ea typeface="Georgia"/>
                <a:cs typeface="Georgia"/>
              </a:rPr>
              <a:t>February 2026</a:t>
            </a:r>
          </a:p>
        </p:txBody>
      </p:sp>
    </p:spTree>
    <p:extLst>
      <p:ext uri="{BB962C8B-B14F-4D97-AF65-F5344CB8AC3E}">
        <p14:creationId xmlns:p14="http://schemas.microsoft.com/office/powerpoint/2010/main" val="231475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283029" y="5447066"/>
            <a:ext cx="11484521" cy="1250634"/>
          </a:xfrm>
          <a:prstGeom prst="rect">
            <a:avLst/>
          </a:prstGeom>
          <a:noFill/>
          <a:ln>
            <a:noFill/>
          </a:ln>
        </p:spPr>
        <p:txBody>
          <a:bodyPr spcFirstLastPara="1" wrap="square" lIns="91433" tIns="45700" rIns="91433" bIns="45700" anchor="ctr" anchorCtr="0">
            <a:normAutofit/>
          </a:bodyPr>
          <a:lstStyle/>
          <a:p>
            <a:pPr algn="ctr">
              <a:lnSpc>
                <a:spcPct val="100000"/>
              </a:lnSpc>
              <a:buClr>
                <a:srgbClr val="FDB71A"/>
              </a:buClr>
              <a:buSzPts val="3300"/>
            </a:pPr>
            <a:r>
              <a:rPr lang="en" sz="2400" b="1" dirty="0">
                <a:solidFill>
                  <a:schemeClr val="lt1"/>
                </a:solidFill>
                <a:latin typeface="Pluto Sans Heavy"/>
                <a:ea typeface="Georgia"/>
                <a:cs typeface="Georgia"/>
                <a:sym typeface="Georgia"/>
              </a:rPr>
              <a:t>Jennifer Boggs</a:t>
            </a:r>
            <a:br>
              <a:rPr lang="en" sz="2400" b="1" dirty="0">
                <a:solidFill>
                  <a:schemeClr val="lt1"/>
                </a:solidFill>
                <a:latin typeface="Pluto Sans Heavy"/>
                <a:ea typeface="Georgia"/>
                <a:cs typeface="Georgia"/>
                <a:sym typeface="Georgia"/>
              </a:rPr>
            </a:br>
            <a:r>
              <a:rPr lang="en-US" sz="2400" b="1" dirty="0">
                <a:solidFill>
                  <a:srgbClr val="FDB71A"/>
                </a:solidFill>
                <a:latin typeface="Pluto Sans Heavy"/>
                <a:ea typeface="Georgia"/>
                <a:cs typeface="Georgia"/>
                <a:sym typeface="Georgia"/>
              </a:rPr>
              <a:t>Special Events</a:t>
            </a:r>
            <a:endParaRPr lang="en-US" sz="2400" dirty="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nchor="ctr"/>
          <a:lstStyle/>
          <a:p>
            <a:pPr marL="186055" indent="0" algn="ctr">
              <a:lnSpc>
                <a:spcPct val="150000"/>
              </a:lnSpc>
              <a:buClr>
                <a:schemeClr val="bg1"/>
              </a:buClr>
              <a:buNone/>
            </a:pPr>
            <a:r>
              <a:rPr lang="en-US" sz="3200" b="1" dirty="0">
                <a:solidFill>
                  <a:schemeClr val="lt1"/>
                </a:solidFill>
                <a:latin typeface="Pluto Sans Heavy" panose="02000000000000000000" pitchFamily="50" charset="0"/>
                <a:ea typeface="Georgia"/>
                <a:cs typeface="Georgia"/>
              </a:rPr>
              <a:t>Spring 2026</a:t>
            </a:r>
          </a:p>
          <a:p>
            <a:pPr marL="186055" indent="0" algn="ctr">
              <a:lnSpc>
                <a:spcPct val="150000"/>
              </a:lnSpc>
              <a:buClr>
                <a:schemeClr val="bg1"/>
              </a:buClr>
              <a:buNone/>
            </a:pPr>
            <a:r>
              <a:rPr lang="en-US" sz="3200" b="1" dirty="0">
                <a:solidFill>
                  <a:schemeClr val="lt1"/>
                </a:solidFill>
                <a:latin typeface="Pluto Sans Heavy" panose="02000000000000000000" pitchFamily="50" charset="0"/>
                <a:ea typeface="Georgia"/>
                <a:cs typeface="Georgia"/>
              </a:rPr>
              <a:t>Commencement </a:t>
            </a:r>
          </a:p>
        </p:txBody>
      </p:sp>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rgbClr val="FFB71B"/>
                </a:solidFill>
                <a:latin typeface="Calibri"/>
                <a:cs typeface="Calibri"/>
              </a:rPr>
              <a:t>Commencement</a:t>
            </a:r>
            <a:endParaRPr lang="en-US" dirty="0"/>
          </a:p>
        </p:txBody>
      </p:sp>
      <p:pic>
        <p:nvPicPr>
          <p:cNvPr id="5" name="Picture 4">
            <a:extLst>
              <a:ext uri="{FF2B5EF4-FFF2-40B4-BE49-F238E27FC236}">
                <a16:creationId xmlns:a16="http://schemas.microsoft.com/office/drawing/2014/main" id="{4BD16AA3-9F3A-C865-EA06-F49E319BA6E5}"/>
              </a:ext>
            </a:extLst>
          </p:cNvPr>
          <p:cNvPicPr>
            <a:picLocks noChangeAspect="1"/>
          </p:cNvPicPr>
          <p:nvPr/>
        </p:nvPicPr>
        <p:blipFill>
          <a:blip r:embed="rId3"/>
          <a:stretch>
            <a:fillRect/>
          </a:stretch>
        </p:blipFill>
        <p:spPr>
          <a:xfrm>
            <a:off x="930009" y="1527077"/>
            <a:ext cx="10331981" cy="3803845"/>
          </a:xfrm>
          <a:prstGeom prst="rect">
            <a:avLst/>
          </a:prstGeom>
        </p:spPr>
      </p:pic>
    </p:spTree>
    <p:extLst>
      <p:ext uri="{BB962C8B-B14F-4D97-AF65-F5344CB8AC3E}">
        <p14:creationId xmlns:p14="http://schemas.microsoft.com/office/powerpoint/2010/main" val="298942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DEBB97-E6BB-F443-E27C-994574830F21}"/>
              </a:ext>
            </a:extLst>
          </p:cNvPr>
          <p:cNvSpPr>
            <a:spLocks noGrp="1"/>
          </p:cNvSpPr>
          <p:nvPr>
            <p:ph type="title"/>
          </p:nvPr>
        </p:nvSpPr>
        <p:spPr>
          <a:xfrm>
            <a:off x="438912" y="104205"/>
            <a:ext cx="11457432" cy="677108"/>
          </a:xfrm>
        </p:spPr>
        <p:txBody>
          <a:bodyPr wrap="square" lIns="0" tIns="0" rIns="0" bIns="0" anchor="t">
            <a:spAutoFit/>
          </a:bodyPr>
          <a:lstStyle/>
          <a:p>
            <a:pPr algn="ctr"/>
            <a:r>
              <a:rPr lang="en-US" sz="4400" dirty="0">
                <a:solidFill>
                  <a:srgbClr val="FFC000"/>
                </a:solidFill>
              </a:rPr>
              <a:t>We need you to volunteer at Commencement!</a:t>
            </a:r>
            <a:endParaRPr lang="en-US" sz="4400" dirty="0">
              <a:solidFill>
                <a:srgbClr val="FFC000"/>
              </a:solidFill>
              <a:ea typeface="Calibri"/>
            </a:endParaRPr>
          </a:p>
        </p:txBody>
      </p:sp>
      <p:sp>
        <p:nvSpPr>
          <p:cNvPr id="8" name="Title 6">
            <a:extLst>
              <a:ext uri="{FF2B5EF4-FFF2-40B4-BE49-F238E27FC236}">
                <a16:creationId xmlns:a16="http://schemas.microsoft.com/office/drawing/2014/main" id="{17BE9B3B-9E29-BDF9-F6FC-0968049127F6}"/>
              </a:ext>
            </a:extLst>
          </p:cNvPr>
          <p:cNvSpPr txBox="1">
            <a:spLocks/>
          </p:cNvSpPr>
          <p:nvPr/>
        </p:nvSpPr>
        <p:spPr>
          <a:xfrm>
            <a:off x="231648" y="1182279"/>
            <a:ext cx="2859024" cy="492443"/>
          </a:xfrm>
          <a:prstGeom prst="rect">
            <a:avLst/>
          </a:prstGeom>
        </p:spPr>
        <p:txBody>
          <a:bodyPr wrap="square" lIns="0" tIns="0" rIns="0" bIns="0">
            <a:spAutoFit/>
          </a:bodyPr>
          <a:lstStyle>
            <a:lvl1pPr>
              <a:defRPr sz="3734" b="1" i="0">
                <a:solidFill>
                  <a:schemeClr val="bg1"/>
                </a:solidFill>
                <a:latin typeface="Calibri"/>
                <a:ea typeface="+mj-ea"/>
                <a:cs typeface="Calibri"/>
              </a:defRPr>
            </a:lvl1pPr>
          </a:lstStyle>
          <a:p>
            <a:r>
              <a:rPr lang="en-US" sz="3200" kern="0" dirty="0"/>
              <a:t>Event Details:</a:t>
            </a:r>
          </a:p>
        </p:txBody>
      </p:sp>
      <p:graphicFrame>
        <p:nvGraphicFramePr>
          <p:cNvPr id="2" name="Diagram 1">
            <a:extLst>
              <a:ext uri="{FF2B5EF4-FFF2-40B4-BE49-F238E27FC236}">
                <a16:creationId xmlns:a16="http://schemas.microsoft.com/office/drawing/2014/main" id="{D78A0F07-D137-0C14-1D97-ECD95FDC44D3}"/>
              </a:ext>
            </a:extLst>
          </p:cNvPr>
          <p:cNvGraphicFramePr/>
          <p:nvPr>
            <p:extLst>
              <p:ext uri="{D42A27DB-BD31-4B8C-83A1-F6EECF244321}">
                <p14:modId xmlns:p14="http://schemas.microsoft.com/office/powerpoint/2010/main" val="3333378992"/>
              </p:ext>
            </p:extLst>
          </p:nvPr>
        </p:nvGraphicFramePr>
        <p:xfrm>
          <a:off x="367284" y="2075688"/>
          <a:ext cx="11457432" cy="4096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174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1E65-3EFA-D330-2FAF-27F23494838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16E997-012C-EA42-6801-93D53B997304}"/>
              </a:ext>
            </a:extLst>
          </p:cNvPr>
          <p:cNvSpPr>
            <a:spLocks noGrp="1"/>
          </p:cNvSpPr>
          <p:nvPr>
            <p:ph type="title"/>
          </p:nvPr>
        </p:nvSpPr>
        <p:spPr>
          <a:xfrm>
            <a:off x="438912" y="104205"/>
            <a:ext cx="11457432" cy="677108"/>
          </a:xfrm>
        </p:spPr>
        <p:txBody>
          <a:bodyPr wrap="square" lIns="0" tIns="0" rIns="0" bIns="0" anchor="t">
            <a:spAutoFit/>
          </a:bodyPr>
          <a:lstStyle/>
          <a:p>
            <a:r>
              <a:rPr lang="en-US" sz="4400" dirty="0">
                <a:solidFill>
                  <a:srgbClr val="FFC000"/>
                </a:solidFill>
              </a:rPr>
              <a:t>We need you to volunteer at Commencement!</a:t>
            </a:r>
            <a:endParaRPr lang="en-US" sz="4400" dirty="0">
              <a:solidFill>
                <a:srgbClr val="FFC000"/>
              </a:solidFill>
              <a:ea typeface="Calibri"/>
            </a:endParaRPr>
          </a:p>
        </p:txBody>
      </p:sp>
      <p:pic>
        <p:nvPicPr>
          <p:cNvPr id="3" name="Picture 2">
            <a:extLst>
              <a:ext uri="{FF2B5EF4-FFF2-40B4-BE49-F238E27FC236}">
                <a16:creationId xmlns:a16="http://schemas.microsoft.com/office/drawing/2014/main" id="{3024AE88-8FF7-C729-D9CE-A8D1541BBFBB}"/>
              </a:ext>
            </a:extLst>
          </p:cNvPr>
          <p:cNvPicPr>
            <a:picLocks noChangeAspect="1"/>
          </p:cNvPicPr>
          <p:nvPr/>
        </p:nvPicPr>
        <p:blipFill>
          <a:blip r:embed="rId2"/>
          <a:stretch>
            <a:fillRect/>
          </a:stretch>
        </p:blipFill>
        <p:spPr>
          <a:xfrm>
            <a:off x="6860973" y="1977950"/>
            <a:ext cx="2895749" cy="2902099"/>
          </a:xfrm>
          <a:prstGeom prst="rect">
            <a:avLst/>
          </a:prstGeom>
        </p:spPr>
      </p:pic>
      <p:sp>
        <p:nvSpPr>
          <p:cNvPr id="12" name="TextBox 11">
            <a:extLst>
              <a:ext uri="{FF2B5EF4-FFF2-40B4-BE49-F238E27FC236}">
                <a16:creationId xmlns:a16="http://schemas.microsoft.com/office/drawing/2014/main" id="{9F6A738E-4FF0-10D2-C487-B458F30DBC1C}"/>
              </a:ext>
            </a:extLst>
          </p:cNvPr>
          <p:cNvSpPr txBox="1"/>
          <p:nvPr/>
        </p:nvSpPr>
        <p:spPr>
          <a:xfrm>
            <a:off x="5175504" y="5290224"/>
            <a:ext cx="6830568" cy="461665"/>
          </a:xfrm>
          <a:prstGeom prst="rect">
            <a:avLst/>
          </a:prstGeom>
          <a:noFill/>
        </p:spPr>
        <p:txBody>
          <a:bodyPr wrap="square" lIns="91440" tIns="45720" rIns="91440" bIns="45720" anchor="t">
            <a:spAutoFit/>
          </a:bodyPr>
          <a:lstStyle/>
          <a:p>
            <a:pPr algn="ctr"/>
            <a:r>
              <a:rPr lang="en-US" sz="2400" b="0" i="0">
                <a:solidFill>
                  <a:schemeClr val="bg1"/>
                </a:solidFill>
                <a:effectLst/>
                <a:latin typeface="SofiaProRegular"/>
              </a:rPr>
              <a:t>go.uncg.edu/</a:t>
            </a:r>
            <a:r>
              <a:rPr lang="en-US" sz="2400" b="0" i="0" err="1">
                <a:solidFill>
                  <a:schemeClr val="bg1"/>
                </a:solidFill>
                <a:effectLst/>
                <a:latin typeface="SofiaProRegular"/>
              </a:rPr>
              <a:t>commencementinterest</a:t>
            </a:r>
            <a:endParaRPr lang="en-US" err="1">
              <a:solidFill>
                <a:schemeClr val="bg1"/>
              </a:solidFill>
            </a:endParaRPr>
          </a:p>
        </p:txBody>
      </p:sp>
      <p:pic>
        <p:nvPicPr>
          <p:cNvPr id="14" name="Picture 13" descr="A person in a graduation cap pointing at the camera&#10;&#10;AI-generated content may be incorrect.">
            <a:extLst>
              <a:ext uri="{FF2B5EF4-FFF2-40B4-BE49-F238E27FC236}">
                <a16:creationId xmlns:a16="http://schemas.microsoft.com/office/drawing/2014/main" id="{D8E08578-DDAD-83F8-A7D5-5C3A275C0AA4}"/>
              </a:ext>
            </a:extLst>
          </p:cNvPr>
          <p:cNvPicPr>
            <a:picLocks noChangeAspect="1"/>
          </p:cNvPicPr>
          <p:nvPr/>
        </p:nvPicPr>
        <p:blipFill>
          <a:blip r:embed="rId3"/>
          <a:stretch>
            <a:fillRect/>
          </a:stretch>
        </p:blipFill>
        <p:spPr>
          <a:xfrm>
            <a:off x="643054" y="1133856"/>
            <a:ext cx="3584448" cy="5376672"/>
          </a:xfrm>
          <a:prstGeom prst="rect">
            <a:avLst/>
          </a:prstGeom>
        </p:spPr>
      </p:pic>
    </p:spTree>
    <p:extLst>
      <p:ext uri="{BB962C8B-B14F-4D97-AF65-F5344CB8AC3E}">
        <p14:creationId xmlns:p14="http://schemas.microsoft.com/office/powerpoint/2010/main" val="1419153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806613D-C847-53EF-268B-A27EFC1AA9EA}"/>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CA8D6273-E217-DCF2-2FFF-237CFD1F5E76}"/>
              </a:ext>
            </a:extLst>
          </p:cNvPr>
          <p:cNvSpPr txBox="1">
            <a:spLocks noGrp="1"/>
          </p:cNvSpPr>
          <p:nvPr>
            <p:ph type="title"/>
          </p:nvPr>
        </p:nvSpPr>
        <p:spPr>
          <a:xfrm>
            <a:off x="283029" y="5998028"/>
            <a:ext cx="11484521" cy="699671"/>
          </a:xfrm>
          <a:prstGeom prst="rect">
            <a:avLst/>
          </a:prstGeom>
          <a:noFill/>
          <a:ln>
            <a:noFill/>
          </a:ln>
        </p:spPr>
        <p:txBody>
          <a:bodyPr spcFirstLastPara="1" wrap="square" lIns="91433" tIns="45700" rIns="91433" bIns="45700" anchor="ctr" anchorCtr="0">
            <a:normAutofit/>
          </a:bodyPr>
          <a:lstStyle/>
          <a:p>
            <a:pPr algn="ctr">
              <a:lnSpc>
                <a:spcPct val="100000"/>
              </a:lnSpc>
              <a:buClr>
                <a:srgbClr val="FDB71A"/>
              </a:buClr>
              <a:buSzPts val="3300"/>
            </a:pPr>
            <a:r>
              <a:rPr lang="en-US" sz="2400" b="1" dirty="0">
                <a:solidFill>
                  <a:srgbClr val="FDB71A"/>
                </a:solidFill>
                <a:latin typeface="Pluto Sans Heavy"/>
                <a:ea typeface="Georgia"/>
                <a:cs typeface="Georgia"/>
                <a:sym typeface="Georgia"/>
              </a:rPr>
              <a:t>healthyuncg.uncg.edu/employee-field-day/</a:t>
            </a:r>
            <a:endParaRPr lang="en-US" sz="2400" dirty="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48C49B8-3CE3-57ED-6699-57FCDF8E663C}"/>
              </a:ext>
            </a:extLst>
          </p:cNvPr>
          <p:cNvSpPr>
            <a:spLocks noGrp="1"/>
          </p:cNvSpPr>
          <p:nvPr>
            <p:ph type="body" idx="1"/>
          </p:nvPr>
        </p:nvSpPr>
        <p:spPr>
          <a:xfrm>
            <a:off x="185057" y="1491342"/>
            <a:ext cx="11821885" cy="4506685"/>
          </a:xfrm>
        </p:spPr>
        <p:txBody>
          <a:bodyPr anchor="t">
            <a:noAutofit/>
          </a:bodyPr>
          <a:lstStyle/>
          <a:p>
            <a:pPr marL="643255" indent="-457200">
              <a:lnSpc>
                <a:spcPct val="100000"/>
              </a:lnSpc>
              <a:buClr>
                <a:schemeClr val="bg1"/>
              </a:buClr>
            </a:pPr>
            <a:r>
              <a:rPr lang="en-US" sz="2400" b="1" dirty="0">
                <a:solidFill>
                  <a:schemeClr val="lt1"/>
                </a:solidFill>
                <a:latin typeface="Pluto Sans Heavy" panose="02000000000000000000" pitchFamily="50" charset="0"/>
                <a:ea typeface="Georgia"/>
                <a:cs typeface="Georgia"/>
              </a:rPr>
              <a:t>Individual players, teams, and cheerleaders welcomed! </a:t>
            </a:r>
          </a:p>
          <a:p>
            <a:pPr marL="643255" indent="-457200">
              <a:lnSpc>
                <a:spcPct val="100000"/>
              </a:lnSpc>
              <a:buClr>
                <a:schemeClr val="bg1"/>
              </a:buClr>
            </a:pPr>
            <a:r>
              <a:rPr lang="en-US" sz="2400" b="1" dirty="0">
                <a:solidFill>
                  <a:schemeClr val="lt1"/>
                </a:solidFill>
                <a:latin typeface="Pluto Sans Heavy" panose="02000000000000000000" pitchFamily="50" charset="0"/>
                <a:ea typeface="Georgia"/>
                <a:cs typeface="Georgia"/>
              </a:rPr>
              <a:t>Food, prizes, and fun for everyone. </a:t>
            </a:r>
          </a:p>
          <a:p>
            <a:pPr marL="643255" indent="-457200">
              <a:lnSpc>
                <a:spcPct val="100000"/>
              </a:lnSpc>
              <a:buClr>
                <a:schemeClr val="bg1"/>
              </a:buClr>
            </a:pPr>
            <a:r>
              <a:rPr lang="en-US" sz="2400" b="1" dirty="0">
                <a:solidFill>
                  <a:schemeClr val="lt1"/>
                </a:solidFill>
                <a:latin typeface="Pluto Sans Heavy" panose="02000000000000000000" pitchFamily="50" charset="0"/>
                <a:ea typeface="Georgia"/>
                <a:cs typeface="Georgia"/>
              </a:rPr>
              <a:t>Wear your blue and gold! </a:t>
            </a:r>
          </a:p>
          <a:p>
            <a:pPr marL="643255" indent="-457200">
              <a:lnSpc>
                <a:spcPct val="100000"/>
              </a:lnSpc>
              <a:buClr>
                <a:schemeClr val="bg1"/>
              </a:buClr>
            </a:pPr>
            <a:r>
              <a:rPr lang="en-US" sz="2400" b="1" dirty="0">
                <a:solidFill>
                  <a:schemeClr val="lt1"/>
                </a:solidFill>
                <a:latin typeface="Pluto Sans Heavy" panose="02000000000000000000" pitchFamily="50" charset="0"/>
                <a:ea typeface="Georgia"/>
                <a:cs typeface="Georgia"/>
              </a:rPr>
              <a:t>Snag a picture with Spiro! </a:t>
            </a:r>
          </a:p>
          <a:p>
            <a:pPr marL="643255" indent="-457200">
              <a:lnSpc>
                <a:spcPct val="100000"/>
              </a:lnSpc>
              <a:buClr>
                <a:schemeClr val="bg1"/>
              </a:buClr>
            </a:pPr>
            <a:endParaRPr lang="en-US" sz="2400" b="1" dirty="0">
              <a:solidFill>
                <a:schemeClr val="lt1"/>
              </a:solidFill>
              <a:latin typeface="Pluto Sans Heavy" panose="02000000000000000000" pitchFamily="50" charset="0"/>
              <a:ea typeface="Georgia"/>
              <a:cs typeface="Georgia"/>
            </a:endParaRPr>
          </a:p>
          <a:p>
            <a:pPr marL="186055" indent="0">
              <a:lnSpc>
                <a:spcPct val="100000"/>
              </a:lnSpc>
              <a:buClr>
                <a:schemeClr val="bg1"/>
              </a:buClr>
              <a:buNone/>
            </a:pPr>
            <a:r>
              <a:rPr lang="en-US" sz="2400" b="1" dirty="0">
                <a:solidFill>
                  <a:schemeClr val="lt1"/>
                </a:solidFill>
                <a:latin typeface="Pluto Sans Heavy" panose="02000000000000000000" pitchFamily="50" charset="0"/>
                <a:ea typeface="Georgia"/>
                <a:cs typeface="Georgia"/>
              </a:rPr>
              <a:t>			APRIL 24, 2026</a:t>
            </a:r>
          </a:p>
          <a:p>
            <a:pPr marL="186055" indent="0">
              <a:lnSpc>
                <a:spcPct val="100000"/>
              </a:lnSpc>
              <a:buClr>
                <a:schemeClr val="bg1"/>
              </a:buClr>
              <a:buNone/>
            </a:pPr>
            <a:r>
              <a:rPr lang="en-US" sz="2400" b="1" dirty="0">
                <a:solidFill>
                  <a:schemeClr val="lt1"/>
                </a:solidFill>
                <a:latin typeface="Pluto Sans Heavy" panose="02000000000000000000" pitchFamily="50" charset="0"/>
                <a:ea typeface="Georgia"/>
                <a:cs typeface="Georgia"/>
              </a:rPr>
              <a:t>			11 AM – 1 PM</a:t>
            </a:r>
          </a:p>
          <a:p>
            <a:pPr marL="186055" indent="0">
              <a:lnSpc>
                <a:spcPct val="100000"/>
              </a:lnSpc>
              <a:buClr>
                <a:schemeClr val="bg1"/>
              </a:buClr>
              <a:buNone/>
            </a:pPr>
            <a:r>
              <a:rPr lang="en-US" sz="2400" b="1" dirty="0">
                <a:solidFill>
                  <a:schemeClr val="lt1"/>
                </a:solidFill>
                <a:latin typeface="Pluto Sans Heavy" panose="02000000000000000000" pitchFamily="50" charset="0"/>
                <a:ea typeface="Georgia"/>
                <a:cs typeface="Georgia"/>
              </a:rPr>
              <a:t>			FOUST PARK</a:t>
            </a:r>
          </a:p>
        </p:txBody>
      </p:sp>
      <p:sp>
        <p:nvSpPr>
          <p:cNvPr id="4" name="TextBox 3">
            <a:extLst>
              <a:ext uri="{FF2B5EF4-FFF2-40B4-BE49-F238E27FC236}">
                <a16:creationId xmlns:a16="http://schemas.microsoft.com/office/drawing/2014/main" id="{6FAEFC7C-2E23-342D-A68A-B007CE21405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rgbClr val="FFB71B"/>
                </a:solidFill>
                <a:latin typeface="Calibri"/>
                <a:cs typeface="Calibri"/>
              </a:rPr>
              <a:t>Employee Field Day</a:t>
            </a:r>
            <a:endParaRPr lang="en-US" dirty="0"/>
          </a:p>
        </p:txBody>
      </p:sp>
      <p:pic>
        <p:nvPicPr>
          <p:cNvPr id="1026" name="Picture 2" descr="Multiple members enjoying an egg race.">
            <a:extLst>
              <a:ext uri="{FF2B5EF4-FFF2-40B4-BE49-F238E27FC236}">
                <a16:creationId xmlns:a16="http://schemas.microsoft.com/office/drawing/2014/main" id="{7CB8C942-8AAD-9936-DB11-46A72DCE3B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1181" y="2613639"/>
            <a:ext cx="5745761" cy="323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12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CG Cover-Projection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1E8076A8-A006-499D-B1E3-070C91E6E2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B71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4BC3E48D6292842A726A65D9FD2D409" ma:contentTypeVersion="14" ma:contentTypeDescription="Create a new document." ma:contentTypeScope="" ma:versionID="cafb65485203a3cbe67846ff826cc926">
  <xsd:schema xmlns:xsd="http://www.w3.org/2001/XMLSchema" xmlns:xs="http://www.w3.org/2001/XMLSchema" xmlns:p="http://schemas.microsoft.com/office/2006/metadata/properties" xmlns:ns2="dc6e8776-f552-4f34-93e3-4623b2b86050" xmlns:ns3="dc35b07d-94c5-4f56-b8bb-0dd5b3353e79" targetNamespace="http://schemas.microsoft.com/office/2006/metadata/properties" ma:root="true" ma:fieldsID="902f444bf5e7bb60559acea03a361062" ns2:_="" ns3:_="">
    <xsd:import namespace="dc6e8776-f552-4f34-93e3-4623b2b86050"/>
    <xsd:import namespace="dc35b07d-94c5-4f56-b8bb-0dd5b3353e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e8776-f552-4f34-93e3-4623b2b860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c0a362-4c27-4c55-9ac0-8f38bd0dfc5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35b07d-94c5-4f56-b8bb-0dd5b3353e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6e8776-f552-4f34-93e3-4623b2b86050">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D7E50-44C5-447E-9E3F-F5E37698D25A}">
  <ds:schemaRefs>
    <ds:schemaRef ds:uri="http://schemas.microsoft.com/sharepoint/events"/>
  </ds:schemaRefs>
</ds:datastoreItem>
</file>

<file path=customXml/itemProps2.xml><?xml version="1.0" encoding="utf-8"?>
<ds:datastoreItem xmlns:ds="http://schemas.openxmlformats.org/officeDocument/2006/customXml" ds:itemID="{89CF6C0F-1211-4334-BAE6-0F5AD1AA22FB}"/>
</file>

<file path=customXml/itemProps3.xml><?xml version="1.0" encoding="utf-8"?>
<ds:datastoreItem xmlns:ds="http://schemas.openxmlformats.org/officeDocument/2006/customXml" ds:itemID="{630692F6-4FF3-4B05-AF16-43EFA92A3511}">
  <ds:schemaRefs>
    <ds:schemaRef ds:uri="http://schemas.openxmlformats.org/package/2006/metadata/core-properties"/>
    <ds:schemaRef ds:uri="http://schemas.microsoft.com/office/2006/metadata/properties"/>
    <ds:schemaRef ds:uri="http://schemas.microsoft.com/office/2006/documentManagement/types"/>
    <ds:schemaRef ds:uri="820bb3df-5de3-43b8-918c-16d77b6fabdd"/>
    <ds:schemaRef ds:uri="6cca363f-4b6a-4897-b529-5cd57bb7f86a"/>
    <ds:schemaRef ds:uri="http://purl.org/dc/terms/"/>
    <ds:schemaRef ds:uri="http://purl.org/dc/elements/1.1/"/>
    <ds:schemaRef ds:uri="http://purl.org/dc/dcmitype/"/>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F0E4AAB7-4F52-40C9-9859-C530344A6C6F}">
  <ds:schemaRefs>
    <ds:schemaRef ds:uri="http://schemas.microsoft.com/sharepoint/v3/contenttype/forms"/>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TotalTime>13</TotalTime>
  <Words>1623</Words>
  <Application>Microsoft Office PowerPoint</Application>
  <PresentationFormat>Widescreen</PresentationFormat>
  <Paragraphs>230</Paragraphs>
  <Slides>33</Slides>
  <Notes>28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33</vt:i4>
      </vt:variant>
    </vt:vector>
  </HeadingPairs>
  <TitlesOfParts>
    <vt:vector size="52" baseType="lpstr">
      <vt:lpstr>Aptos</vt:lpstr>
      <vt:lpstr>Aptos Display</vt:lpstr>
      <vt:lpstr>Arial</vt:lpstr>
      <vt:lpstr>Arial Black</vt:lpstr>
      <vt:lpstr>Arial,Sans-Serif</vt:lpstr>
      <vt:lpstr>Calibri</vt:lpstr>
      <vt:lpstr>Courier New</vt:lpstr>
      <vt:lpstr>Georgia</vt:lpstr>
      <vt:lpstr>Pluto Sans Heavy</vt:lpstr>
      <vt:lpstr>Segoe UI</vt:lpstr>
      <vt:lpstr>Sofia Pro Regular</vt:lpstr>
      <vt:lpstr>SofiaProRegular</vt:lpstr>
      <vt:lpstr>Wingdings</vt:lpstr>
      <vt:lpstr>Simple Light</vt:lpstr>
      <vt:lpstr>1_Office Theme</vt:lpstr>
      <vt:lpstr>UNCG Cover-Projection Slides</vt:lpstr>
      <vt:lpstr>office theme</vt:lpstr>
      <vt:lpstr>2_Office Theme</vt:lpstr>
      <vt:lpstr>Office Theme</vt:lpstr>
      <vt:lpstr>UNCG</vt:lpstr>
      <vt:lpstr>Agenda</vt:lpstr>
      <vt:lpstr>Roll Call</vt:lpstr>
      <vt:lpstr>Approval of Meeting Minutes</vt:lpstr>
      <vt:lpstr>Jennifer Boggs Special Events</vt:lpstr>
      <vt:lpstr>We need you to volunteer at Commencement!</vt:lpstr>
      <vt:lpstr>We need you to volunteer at Commencement!</vt:lpstr>
      <vt:lpstr>healthyuncg.uncg.edu/employee-field-day/</vt:lpstr>
      <vt:lpstr>Ex Officio Reports/Updates</vt:lpstr>
      <vt:lpstr>Human Resources Update</vt:lpstr>
      <vt:lpstr>Juan Pleitez Director of External Affairs  Strategy and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Project/Committee Reports</vt:lpstr>
      <vt:lpstr>Outreach Committee</vt:lpstr>
      <vt:lpstr>Excellence Awards</vt:lpstr>
      <vt:lpstr>UNCG Staff Senate  Endowed Scholarship</vt:lpstr>
      <vt:lpstr>PowerPoint Presentation</vt:lpstr>
      <vt:lpstr>UNC System Staff Assembly</vt:lpstr>
      <vt:lpstr>Any Questions or Comments?</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Wilkens</dc:creator>
  <cp:lastModifiedBy>Carla Wilson</cp:lastModifiedBy>
  <cp:revision>6</cp:revision>
  <cp:lastPrinted>2024-07-10T18:31:23Z</cp:lastPrinted>
  <dcterms:created xsi:type="dcterms:W3CDTF">2024-05-21T18:36:37Z</dcterms:created>
  <dcterms:modified xsi:type="dcterms:W3CDTF">2026-03-12T18:22:08Z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0x01010084BC3E48D6292842A726A65D9FD2D409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40b82a64-3981-40aa-9309-f6f666fcc520</vt:lpwstr>
  </property>
</Properties>
</file>