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 id="2147483684" r:id="rId6"/>
    <p:sldMasterId id="2147483720" r:id="rId7"/>
    <p:sldMasterId id="2147483728" r:id="rId8"/>
    <p:sldMasterId id="2147483749" r:id="rId9"/>
  </p:sldMasterIdLst>
  <p:notesMasterIdLst>
    <p:notesMasterId r:id="rId57"/>
  </p:notesMasterIdLst>
  <p:sldIdLst>
    <p:sldId id="287" r:id="rId10"/>
    <p:sldId id="2147482622" r:id="rId11"/>
    <p:sldId id="2147482597" r:id="rId12"/>
    <p:sldId id="256" r:id="rId13"/>
    <p:sldId id="257" r:id="rId14"/>
    <p:sldId id="2147482635" r:id="rId15"/>
    <p:sldId id="259" r:id="rId16"/>
    <p:sldId id="260" r:id="rId17"/>
    <p:sldId id="261" r:id="rId18"/>
    <p:sldId id="454" r:id="rId19"/>
    <p:sldId id="2147482606" r:id="rId20"/>
    <p:sldId id="2147482593" r:id="rId21"/>
    <p:sldId id="2147482605" r:id="rId22"/>
    <p:sldId id="550" r:id="rId23"/>
    <p:sldId id="377" r:id="rId24"/>
    <p:sldId id="460" r:id="rId25"/>
    <p:sldId id="562" r:id="rId26"/>
    <p:sldId id="295" r:id="rId27"/>
    <p:sldId id="2147482633" r:id="rId28"/>
    <p:sldId id="561" r:id="rId29"/>
    <p:sldId id="560" r:id="rId30"/>
    <p:sldId id="504" r:id="rId31"/>
    <p:sldId id="264" r:id="rId32"/>
    <p:sldId id="267" r:id="rId33"/>
    <p:sldId id="265" r:id="rId34"/>
    <p:sldId id="266" r:id="rId35"/>
    <p:sldId id="268" r:id="rId36"/>
    <p:sldId id="269" r:id="rId37"/>
    <p:sldId id="270" r:id="rId38"/>
    <p:sldId id="271" r:id="rId39"/>
    <p:sldId id="258" r:id="rId40"/>
    <p:sldId id="2147482621" r:id="rId41"/>
    <p:sldId id="462" r:id="rId42"/>
    <p:sldId id="2147482602" r:id="rId43"/>
    <p:sldId id="2145708959" r:id="rId44"/>
    <p:sldId id="2147482589" r:id="rId45"/>
    <p:sldId id="2147482632" r:id="rId46"/>
    <p:sldId id="2147482631" r:id="rId47"/>
    <p:sldId id="467" r:id="rId48"/>
    <p:sldId id="2147482626" r:id="rId49"/>
    <p:sldId id="2147482595" r:id="rId50"/>
    <p:sldId id="2147482596" r:id="rId51"/>
    <p:sldId id="2147482625" r:id="rId52"/>
    <p:sldId id="509" r:id="rId53"/>
    <p:sldId id="2147482603" r:id="rId54"/>
    <p:sldId id="2145708960" r:id="rId55"/>
    <p:sldId id="465" r:id="rId5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F2044"/>
    <a:srgbClr val="A00C30"/>
    <a:srgbClr val="00698C"/>
    <a:srgbClr val="FFB71B"/>
    <a:srgbClr val="92D1B3"/>
    <a:srgbClr val="4FC2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4FF970-485B-4810-95A2-FA11BE506EB1}" v="162" dt="2026-02-06T16:29:32.341"/>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4.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3" Type="http://schemas.openxmlformats.org/officeDocument/2006/relationships/oleObject" Target="https://uncg.sharepoint.com/sites/StaffSenate-Elections/Shared%20Documents/2026-2027%20Staff%20Senate%20Elections/26-27%20Senator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1"/>
          <c:order val="0"/>
          <c:tx>
            <c:v>Open</c:v>
          </c:tx>
          <c:spPr>
            <a:solidFill>
              <a:srgbClr val="1F4E7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'https://uncg.sharepoint.com/sites/StaffSenate-Elections/Shared Documents/2026-2027 Staff Senate Elections/[26-27 Senators.xlsx]Working Roster'!B1,'https://uncg.sharepoint.com/sites/StaffSenate-Elections/Shared Documents/2026-2027 Staff Senate Elections/[26-27 Senators.xlsx]Working Roster'!B14,'https://uncg.sharepoint.com/sites/StaffSenate-Elections/Shared Documents/2026-2027 Staff Senate Elections/[26-27 Senators.xlsx]Working Roster'!B17,'https://uncg.sharepoint.com/sites/StaffSenate-Elections/Shared Documents/2026-2027 Staff Senate Elections/[26-27 Senators.xlsx]Working Roster'!B21,'https://uncg.sharepoint.com/sites/StaffSenate-Elections/Shared Documents/2026-2027 Staff Senate Elections/[26-27 Senators.xlsx]Working Roster'!B34,'https://uncg.sharepoint.com/sites/StaffSenate-Elections/Shared Documents/2026-2027 Staff Senate Elections/[26-27 Senators.xlsx]Working Roster'!B36,'https://uncg.sharepoint.com/sites/StaffSenate-Elections/Shared Documents/2026-2027 Staff Senate Elections/[26-27 Senators.xlsx]Working Roster'!B41,'https://uncg.sharepoint.com/sites/StaffSenate-Elections/Shared Documents/2026-2027 Staff Senate Elections/[26-27 Senators.xlsx]Working Roster'!B44,'https://uncg.sharepoint.com/sites/StaffSenate-Elections/Shared Documents/2026-2027 Staff Senate Elections/[26-27 Senators.xlsx]Working Roster'!B49,'https://uncg.sharepoint.com/sites/StaffSenate-Elections/Shared Documents/2026-2027 Staff Senate Elections/[26-27 Senators.xlsx]Working Roster'!B54</c:f>
              <c:strCache>
                <c:ptCount val="10"/>
                <c:pt idx="0">
                  <c:v>Acadmic Affairs</c:v>
                </c:pt>
                <c:pt idx="1">
                  <c:v>Office of the Chancellor</c:v>
                </c:pt>
                <c:pt idx="2">
                  <c:v>Enrollment Management</c:v>
                </c:pt>
                <c:pt idx="3">
                  <c:v>Finance and Administration</c:v>
                </c:pt>
                <c:pt idx="4">
                  <c:v>Gateway Research Parkway</c:v>
                </c:pt>
                <c:pt idx="5">
                  <c:v>Information Technology Services</c:v>
                </c:pt>
                <c:pt idx="6">
                  <c:v>Intercollegiate Athletics</c:v>
                </c:pt>
                <c:pt idx="7">
                  <c:v>Research and Engagement</c:v>
                </c:pt>
                <c:pt idx="8">
                  <c:v>Student Affairs</c:v>
                </c:pt>
                <c:pt idx="9">
                  <c:v>University Advancement</c:v>
                </c:pt>
              </c:strCache>
            </c:strRef>
          </c:cat>
          <c:val>
            <c:numRef>
              <c:f>'https://uncg.sharepoint.com/sites/StaffSenate-Elections/Shared Documents/2026-2027 Staff Senate Elections/[26-27 Senators.xlsx]Working Roster'!O2,'https://uncg.sharepoint.com/sites/StaffSenate-Elections/Shared Documents/2026-2027 Staff Senate Elections/[26-27 Senators.xlsx]Working Roster'!O14,'https://uncg.sharepoint.com/sites/StaffSenate-Elections/Shared Documents/2026-2027 Staff Senate Elections/[26-27 Senators.xlsx]Working Roster'!O17,'https://uncg.sharepoint.com/sites/StaffSenate-Elections/Shared Documents/2026-2027 Staff Senate Elections/[26-27 Senators.xlsx]Working Roster'!O21,'https://uncg.sharepoint.com/sites/StaffSenate-Elections/Shared Documents/2026-2027 Staff Senate Elections/[26-27 Senators.xlsx]Working Roster'!O34,'https://uncg.sharepoint.com/sites/StaffSenate-Elections/Shared Documents/2026-2027 Staff Senate Elections/[26-27 Senators.xlsx]Working Roster'!O36,'https://uncg.sharepoint.com/sites/StaffSenate-Elections/Shared Documents/2026-2027 Staff Senate Elections/[26-27 Senators.xlsx]Working Roster'!O41,'https://uncg.sharepoint.com/sites/StaffSenate-Elections/Shared Documents/2026-2027 Staff Senate Elections/[26-27 Senators.xlsx]Working Roster'!O44,'https://uncg.sharepoint.com/sites/StaffSenate-Elections/Shared Documents/2026-2027 Staff Senate Elections/[26-27 Senators.xlsx]Working Roster'!O49,'https://uncg.sharepoint.com/sites/StaffSenate-Elections/Shared Documents/2026-2027 Staff Senate Elections/[26-27 Senators.xlsx]Working Roster'!O54</c:f>
              <c:numCache>
                <c:formatCode>General</c:formatCode>
                <c:ptCount val="10"/>
                <c:pt idx="0">
                  <c:v>8</c:v>
                </c:pt>
                <c:pt idx="1">
                  <c:v>1</c:v>
                </c:pt>
                <c:pt idx="2">
                  <c:v>2</c:v>
                </c:pt>
                <c:pt idx="3">
                  <c:v>2</c:v>
                </c:pt>
                <c:pt idx="4">
                  <c:v>0</c:v>
                </c:pt>
                <c:pt idx="5">
                  <c:v>1</c:v>
                </c:pt>
                <c:pt idx="6">
                  <c:v>0</c:v>
                </c:pt>
                <c:pt idx="7">
                  <c:v>0</c:v>
                </c:pt>
                <c:pt idx="8">
                  <c:v>1</c:v>
                </c:pt>
                <c:pt idx="9">
                  <c:v>0</c:v>
                </c:pt>
              </c:numCache>
            </c:numRef>
          </c:val>
          <c:extLst>
            <c:ext xmlns:c16="http://schemas.microsoft.com/office/drawing/2014/chart" uri="{C3380CC4-5D6E-409C-BE32-E72D297353CC}">
              <c16:uniqueId val="{00000000-1282-40AA-8643-77EB6B3F6159}"/>
            </c:ext>
          </c:extLst>
        </c:ser>
        <c:ser>
          <c:idx val="0"/>
          <c:order val="1"/>
          <c:tx>
            <c:strRef>
              <c:f>{"Filled"}</c:f>
              <c:strCache>
                <c:ptCount val="1"/>
                <c:pt idx="0">
                  <c:v>Filled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'https://uncg.sharepoint.com/sites/StaffSenate-Elections/Shared Documents/2026-2027 Staff Senate Elections/[26-27 Senators.xlsx]Working Roster'!B1,'https://uncg.sharepoint.com/sites/StaffSenate-Elections/Shared Documents/2026-2027 Staff Senate Elections/[26-27 Senators.xlsx]Working Roster'!B14,'https://uncg.sharepoint.com/sites/StaffSenate-Elections/Shared Documents/2026-2027 Staff Senate Elections/[26-27 Senators.xlsx]Working Roster'!B17,'https://uncg.sharepoint.com/sites/StaffSenate-Elections/Shared Documents/2026-2027 Staff Senate Elections/[26-27 Senators.xlsx]Working Roster'!B21,'https://uncg.sharepoint.com/sites/StaffSenate-Elections/Shared Documents/2026-2027 Staff Senate Elections/[26-27 Senators.xlsx]Working Roster'!B34,'https://uncg.sharepoint.com/sites/StaffSenate-Elections/Shared Documents/2026-2027 Staff Senate Elections/[26-27 Senators.xlsx]Working Roster'!B36,'https://uncg.sharepoint.com/sites/StaffSenate-Elections/Shared Documents/2026-2027 Staff Senate Elections/[26-27 Senators.xlsx]Working Roster'!B41,'https://uncg.sharepoint.com/sites/StaffSenate-Elections/Shared Documents/2026-2027 Staff Senate Elections/[26-27 Senators.xlsx]Working Roster'!B44,'https://uncg.sharepoint.com/sites/StaffSenate-Elections/Shared Documents/2026-2027 Staff Senate Elections/[26-27 Senators.xlsx]Working Roster'!B49,'https://uncg.sharepoint.com/sites/StaffSenate-Elections/Shared Documents/2026-2027 Staff Senate Elections/[26-27 Senators.xlsx]Working Roster'!B54</c:f>
              <c:strCache>
                <c:ptCount val="10"/>
                <c:pt idx="0">
                  <c:v>Acadmic Affairs</c:v>
                </c:pt>
                <c:pt idx="1">
                  <c:v>Office of the Chancellor</c:v>
                </c:pt>
                <c:pt idx="2">
                  <c:v>Enrollment Management</c:v>
                </c:pt>
                <c:pt idx="3">
                  <c:v>Finance and Administration</c:v>
                </c:pt>
                <c:pt idx="4">
                  <c:v>Gateway Research Parkway</c:v>
                </c:pt>
                <c:pt idx="5">
                  <c:v>Information Technology Services</c:v>
                </c:pt>
                <c:pt idx="6">
                  <c:v>Intercollegiate Athletics</c:v>
                </c:pt>
                <c:pt idx="7">
                  <c:v>Research and Engagement</c:v>
                </c:pt>
                <c:pt idx="8">
                  <c:v>Student Affairs</c:v>
                </c:pt>
                <c:pt idx="9">
                  <c:v>University Advancement</c:v>
                </c:pt>
              </c:strCache>
            </c:strRef>
          </c:cat>
          <c:val>
            <c:numRef>
              <c:f>'https://uncg.sharepoint.com/sites/StaffSenate-Elections/Shared Documents/2026-2027 Staff Senate Elections/[26-27 Senators.xlsx]Working Roster'!P2,'https://uncg.sharepoint.com/sites/StaffSenate-Elections/Shared Documents/2026-2027 Staff Senate Elections/[26-27 Senators.xlsx]Working Roster'!P14,'https://uncg.sharepoint.com/sites/StaffSenate-Elections/Shared Documents/2026-2027 Staff Senate Elections/[26-27 Senators.xlsx]Working Roster'!P17,'https://uncg.sharepoint.com/sites/StaffSenate-Elections/Shared Documents/2026-2027 Staff Senate Elections/[26-27 Senators.xlsx]Working Roster'!P21,'https://uncg.sharepoint.com/sites/StaffSenate-Elections/Shared Documents/2026-2027 Staff Senate Elections/[26-27 Senators.xlsx]Working Roster'!P34,'https://uncg.sharepoint.com/sites/StaffSenate-Elections/Shared Documents/2026-2027 Staff Senate Elections/[26-27 Senators.xlsx]Working Roster'!P36,'https://uncg.sharepoint.com/sites/StaffSenate-Elections/Shared Documents/2026-2027 Staff Senate Elections/[26-27 Senators.xlsx]Working Roster'!P41,'https://uncg.sharepoint.com/sites/StaffSenate-Elections/Shared Documents/2026-2027 Staff Senate Elections/[26-27 Senators.xlsx]Working Roster'!P44,'https://uncg.sharepoint.com/sites/StaffSenate-Elections/Shared Documents/2026-2027 Staff Senate Elections/[26-27 Senators.xlsx]Working Roster'!P49,'https://uncg.sharepoint.com/sites/StaffSenate-Elections/Shared Documents/2026-2027 Staff Senate Elections/[26-27 Senators.xlsx]Working Roster'!P54</c:f>
              <c:numCache>
                <c:formatCode>General</c:formatCode>
                <c:ptCount val="10"/>
                <c:pt idx="0">
                  <c:v>4</c:v>
                </c:pt>
                <c:pt idx="1">
                  <c:v>1</c:v>
                </c:pt>
                <c:pt idx="2">
                  <c:v>1</c:v>
                </c:pt>
                <c:pt idx="3">
                  <c:v>10</c:v>
                </c:pt>
                <c:pt idx="4">
                  <c:v>1</c:v>
                </c:pt>
                <c:pt idx="5">
                  <c:v>3</c:v>
                </c:pt>
                <c:pt idx="6">
                  <c:v>2</c:v>
                </c:pt>
                <c:pt idx="7">
                  <c:v>4</c:v>
                </c:pt>
                <c:pt idx="8">
                  <c:v>3</c:v>
                </c:pt>
                <c:pt idx="9">
                  <c:v>2</c:v>
                </c:pt>
              </c:numCache>
            </c:numRef>
          </c:val>
          <c:extLst>
            <c:ext xmlns:c16="http://schemas.microsoft.com/office/drawing/2014/chart" uri="{C3380CC4-5D6E-409C-BE32-E72D297353CC}">
              <c16:uniqueId val="{00000001-1282-40AA-8643-77EB6B3F6159}"/>
            </c:ext>
          </c:extLst>
        </c:ser>
        <c:dLbls>
          <c:showLegendKey val="0"/>
          <c:showVal val="0"/>
          <c:showCatName val="0"/>
          <c:showSerName val="0"/>
          <c:showPercent val="0"/>
          <c:showBubbleSize val="0"/>
        </c:dLbls>
        <c:gapWidth val="116"/>
        <c:overlap val="100"/>
        <c:axId val="2036292104"/>
        <c:axId val="2036298248"/>
      </c:barChart>
      <c:catAx>
        <c:axId val="2036292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FFFFFF"/>
                </a:solidFill>
                <a:latin typeface="+mn-lt"/>
                <a:ea typeface="+mn-ea"/>
                <a:cs typeface="+mn-cs"/>
              </a:defRPr>
            </a:pPr>
            <a:endParaRPr lang="en-US"/>
          </a:p>
        </c:txPr>
        <c:crossAx val="2036298248"/>
        <c:crosses val="autoZero"/>
        <c:auto val="1"/>
        <c:lblAlgn val="ctr"/>
        <c:lblOffset val="100"/>
        <c:noMultiLvlLbl val="0"/>
      </c:catAx>
      <c:valAx>
        <c:axId val="2036298248"/>
        <c:scaling>
          <c:orientation val="minMax"/>
          <c:max val="1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6292104"/>
        <c:crosses val="autoZero"/>
        <c:crossBetween val="between"/>
        <c:majorUnit val="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EC24DF-D9BD-4A22-B8FA-0FC6A2D212FB}" type="doc">
      <dgm:prSet loTypeId="urn:microsoft.com/office/officeart/2005/8/layout/default" loCatId="list" qsTypeId="urn:microsoft.com/office/officeart/2005/8/quickstyle/3d4" qsCatId="3D" csTypeId="urn:microsoft.com/office/officeart/2005/8/colors/accent4_5" csCatId="accent4" phldr="1"/>
      <dgm:spPr/>
      <dgm:t>
        <a:bodyPr/>
        <a:lstStyle/>
        <a:p>
          <a:endParaRPr lang="en-US"/>
        </a:p>
      </dgm:t>
    </dgm:pt>
    <dgm:pt modelId="{37AE2749-6F61-4D88-8B9D-C8E0C29F0F69}">
      <dgm:prSet/>
      <dgm:spPr/>
      <dgm:t>
        <a:bodyPr/>
        <a:lstStyle/>
        <a:p>
          <a:pPr rtl="0"/>
          <a:r>
            <a:rPr lang="en-US" b="1" i="0">
              <a:latin typeface="Arial"/>
            </a:rPr>
            <a:t>Staff</a:t>
          </a:r>
          <a:r>
            <a:rPr lang="en-US" b="1">
              <a:latin typeface="Arial"/>
            </a:rPr>
            <a:t> Star</a:t>
          </a:r>
          <a:endParaRPr lang="en-US"/>
        </a:p>
      </dgm:t>
    </dgm:pt>
    <dgm:pt modelId="{DEBE5F48-592A-48BD-8276-65B6FD86E13D}" type="parTrans" cxnId="{931934AC-7946-4AE0-9F9D-D21FDE8E55B1}">
      <dgm:prSet/>
      <dgm:spPr/>
      <dgm:t>
        <a:bodyPr/>
        <a:lstStyle/>
        <a:p>
          <a:endParaRPr lang="en-US"/>
        </a:p>
      </dgm:t>
    </dgm:pt>
    <dgm:pt modelId="{121E850A-EFE2-44D5-B007-11B74620FF0B}" type="sibTrans" cxnId="{931934AC-7946-4AE0-9F9D-D21FDE8E55B1}">
      <dgm:prSet/>
      <dgm:spPr/>
      <dgm:t>
        <a:bodyPr/>
        <a:lstStyle/>
        <a:p>
          <a:endParaRPr lang="en-US"/>
        </a:p>
      </dgm:t>
    </dgm:pt>
    <dgm:pt modelId="{0A6D44A6-563C-48C9-84D7-4A4F5A131693}">
      <dgm:prSet/>
      <dgm:spPr/>
      <dgm:t>
        <a:bodyPr/>
        <a:lstStyle/>
        <a:p>
          <a:pPr rtl="0"/>
          <a:r>
            <a:rPr lang="en-US">
              <a:latin typeface="Arial"/>
            </a:rPr>
            <a:t>Space left blank</a:t>
          </a:r>
          <a:endParaRPr lang="en-US"/>
        </a:p>
      </dgm:t>
    </dgm:pt>
    <dgm:pt modelId="{60342E67-81C5-49A8-BB17-75CA8789F9C3}" type="parTrans" cxnId="{E59455A0-9FFC-426E-80F8-8A8C55B34AA0}">
      <dgm:prSet/>
      <dgm:spPr/>
      <dgm:t>
        <a:bodyPr/>
        <a:lstStyle/>
        <a:p>
          <a:endParaRPr lang="en-US"/>
        </a:p>
      </dgm:t>
    </dgm:pt>
    <dgm:pt modelId="{2443F50A-6C0D-46E6-BE56-E9B541E29464}" type="sibTrans" cxnId="{E59455A0-9FFC-426E-80F8-8A8C55B34AA0}">
      <dgm:prSet/>
      <dgm:spPr/>
      <dgm:t>
        <a:bodyPr/>
        <a:lstStyle/>
        <a:p>
          <a:endParaRPr lang="en-US"/>
        </a:p>
      </dgm:t>
    </dgm:pt>
    <dgm:pt modelId="{644BB1C4-2C25-4579-858D-D5990876F14E}">
      <dgm:prSet phldr="0"/>
      <dgm:spPr/>
      <dgm:t>
        <a:bodyPr/>
        <a:lstStyle/>
        <a:p>
          <a:endParaRPr lang="en-US">
            <a:latin typeface="Arial"/>
          </a:endParaRPr>
        </a:p>
      </dgm:t>
    </dgm:pt>
    <dgm:pt modelId="{63BB590B-1800-45E8-9353-BDFF288157CD}" type="parTrans" cxnId="{722EF8C6-D953-426E-9CA7-B7BDDC7352D6}">
      <dgm:prSet/>
      <dgm:spPr/>
    </dgm:pt>
    <dgm:pt modelId="{8C678B5C-94AA-45CB-82BE-A2B611AEE84D}" type="sibTrans" cxnId="{722EF8C6-D953-426E-9CA7-B7BDDC7352D6}">
      <dgm:prSet/>
      <dgm:spPr/>
    </dgm:pt>
    <dgm:pt modelId="{443EF86E-C340-4405-BD22-4754F59CC30E}">
      <dgm:prSet phldr="0"/>
      <dgm:spPr/>
      <dgm:t>
        <a:bodyPr/>
        <a:lstStyle/>
        <a:p>
          <a:pPr rtl="0"/>
          <a:r>
            <a:rPr lang="en-US" sz="2200">
              <a:latin typeface="Arial"/>
            </a:rPr>
            <a:t>More to come!</a:t>
          </a:r>
        </a:p>
      </dgm:t>
    </dgm:pt>
    <dgm:pt modelId="{06B35345-86CF-4065-8795-DEF42BFFA5FF}" type="parTrans" cxnId="{97F1F967-5CC9-4627-8684-62CF9759A7D8}">
      <dgm:prSet/>
      <dgm:spPr/>
    </dgm:pt>
    <dgm:pt modelId="{982CF7D3-8290-4FC9-8367-93BD76FCB6B5}" type="sibTrans" cxnId="{97F1F967-5CC9-4627-8684-62CF9759A7D8}">
      <dgm:prSet/>
      <dgm:spPr/>
    </dgm:pt>
    <dgm:pt modelId="{8F8C94D1-B6FB-4634-8A75-C9929DB5DA4B}">
      <dgm:prSet phldr="0"/>
      <dgm:spPr/>
      <dgm:t>
        <a:bodyPr/>
        <a:lstStyle/>
        <a:p>
          <a:pPr rtl="0"/>
          <a:r>
            <a:rPr lang="en-US" sz="1800">
              <a:latin typeface="Arial"/>
            </a:rPr>
            <a:t>Next month</a:t>
          </a:r>
        </a:p>
      </dgm:t>
    </dgm:pt>
    <dgm:pt modelId="{4FF8D448-3D83-4C0F-8112-F11BFFBAE959}" type="parTrans" cxnId="{1747B002-AD6D-4CC6-83E4-050472F465AB}">
      <dgm:prSet/>
      <dgm:spPr/>
    </dgm:pt>
    <dgm:pt modelId="{28F71C2F-902F-4192-9379-3CB51C92928C}" type="sibTrans" cxnId="{1747B002-AD6D-4CC6-83E4-050472F465AB}">
      <dgm:prSet/>
      <dgm:spPr/>
    </dgm:pt>
    <dgm:pt modelId="{E5B88AC3-CB1F-4348-B1A6-C3DEB009CD00}" type="pres">
      <dgm:prSet presAssocID="{47EC24DF-D9BD-4A22-B8FA-0FC6A2D212FB}" presName="diagram" presStyleCnt="0">
        <dgm:presLayoutVars>
          <dgm:dir/>
          <dgm:resizeHandles val="exact"/>
        </dgm:presLayoutVars>
      </dgm:prSet>
      <dgm:spPr/>
    </dgm:pt>
    <dgm:pt modelId="{BB06B929-884F-46D6-A874-19060B42D87A}" type="pres">
      <dgm:prSet presAssocID="{37AE2749-6F61-4D88-8B9D-C8E0C29F0F69}" presName="node" presStyleLbl="node1" presStyleIdx="0" presStyleCnt="2">
        <dgm:presLayoutVars>
          <dgm:bulletEnabled val="1"/>
        </dgm:presLayoutVars>
      </dgm:prSet>
      <dgm:spPr/>
    </dgm:pt>
    <dgm:pt modelId="{DE016F72-BCA6-4197-A982-1DF2F5C57708}" type="pres">
      <dgm:prSet presAssocID="{121E850A-EFE2-44D5-B007-11B74620FF0B}" presName="sibTrans" presStyleCnt="0"/>
      <dgm:spPr/>
    </dgm:pt>
    <dgm:pt modelId="{F5FD76BA-06D6-4427-8957-D08AD63D6D97}" type="pres">
      <dgm:prSet presAssocID="{443EF86E-C340-4405-BD22-4754F59CC30E}" presName="node" presStyleLbl="node1" presStyleIdx="1" presStyleCnt="2">
        <dgm:presLayoutVars>
          <dgm:bulletEnabled val="1"/>
        </dgm:presLayoutVars>
      </dgm:prSet>
      <dgm:spPr/>
    </dgm:pt>
  </dgm:ptLst>
  <dgm:cxnLst>
    <dgm:cxn modelId="{1747B002-AD6D-4CC6-83E4-050472F465AB}" srcId="{443EF86E-C340-4405-BD22-4754F59CC30E}" destId="{8F8C94D1-B6FB-4634-8A75-C9929DB5DA4B}" srcOrd="0" destOrd="0" parTransId="{4FF8D448-3D83-4C0F-8112-F11BFFBAE959}" sibTransId="{28F71C2F-902F-4192-9379-3CB51C92928C}"/>
    <dgm:cxn modelId="{0595BC62-CFE5-445E-8623-1E2880AD659A}" type="presOf" srcId="{37AE2749-6F61-4D88-8B9D-C8E0C29F0F69}" destId="{BB06B929-884F-46D6-A874-19060B42D87A}" srcOrd="0" destOrd="0" presId="urn:microsoft.com/office/officeart/2005/8/layout/default"/>
    <dgm:cxn modelId="{97F1F967-5CC9-4627-8684-62CF9759A7D8}" srcId="{47EC24DF-D9BD-4A22-B8FA-0FC6A2D212FB}" destId="{443EF86E-C340-4405-BD22-4754F59CC30E}" srcOrd="1" destOrd="0" parTransId="{06B35345-86CF-4065-8795-DEF42BFFA5FF}" sibTransId="{982CF7D3-8290-4FC9-8367-93BD76FCB6B5}"/>
    <dgm:cxn modelId="{9EE4B17A-3704-4672-BA1E-39672456C1CB}" type="presOf" srcId="{8F8C94D1-B6FB-4634-8A75-C9929DB5DA4B}" destId="{F5FD76BA-06D6-4427-8957-D08AD63D6D97}" srcOrd="0" destOrd="1" presId="urn:microsoft.com/office/officeart/2005/8/layout/default"/>
    <dgm:cxn modelId="{46442F98-DA8C-434D-B019-9F61876801C5}" type="presOf" srcId="{443EF86E-C340-4405-BD22-4754F59CC30E}" destId="{F5FD76BA-06D6-4427-8957-D08AD63D6D97}" srcOrd="0" destOrd="0" presId="urn:microsoft.com/office/officeart/2005/8/layout/default"/>
    <dgm:cxn modelId="{E59455A0-9FFC-426E-80F8-8A8C55B34AA0}" srcId="{37AE2749-6F61-4D88-8B9D-C8E0C29F0F69}" destId="{0A6D44A6-563C-48C9-84D7-4A4F5A131693}" srcOrd="0" destOrd="0" parTransId="{60342E67-81C5-49A8-BB17-75CA8789F9C3}" sibTransId="{2443F50A-6C0D-46E6-BE56-E9B541E29464}"/>
    <dgm:cxn modelId="{931934AC-7946-4AE0-9F9D-D21FDE8E55B1}" srcId="{47EC24DF-D9BD-4A22-B8FA-0FC6A2D212FB}" destId="{37AE2749-6F61-4D88-8B9D-C8E0C29F0F69}" srcOrd="0" destOrd="0" parTransId="{DEBE5F48-592A-48BD-8276-65B6FD86E13D}" sibTransId="{121E850A-EFE2-44D5-B007-11B74620FF0B}"/>
    <dgm:cxn modelId="{F95AD5C1-B196-4661-B659-B7D0893FA315}" type="presOf" srcId="{0A6D44A6-563C-48C9-84D7-4A4F5A131693}" destId="{BB06B929-884F-46D6-A874-19060B42D87A}" srcOrd="0" destOrd="1" presId="urn:microsoft.com/office/officeart/2005/8/layout/default"/>
    <dgm:cxn modelId="{722EF8C6-D953-426E-9CA7-B7BDDC7352D6}" srcId="{37AE2749-6F61-4D88-8B9D-C8E0C29F0F69}" destId="{644BB1C4-2C25-4579-858D-D5990876F14E}" srcOrd="1" destOrd="0" parTransId="{63BB590B-1800-45E8-9353-BDFF288157CD}" sibTransId="{8C678B5C-94AA-45CB-82BE-A2B611AEE84D}"/>
    <dgm:cxn modelId="{0653F6F0-E1FE-4097-9ECD-340F827D43F8}" type="presOf" srcId="{47EC24DF-D9BD-4A22-B8FA-0FC6A2D212FB}" destId="{E5B88AC3-CB1F-4348-B1A6-C3DEB009CD00}" srcOrd="0" destOrd="0" presId="urn:microsoft.com/office/officeart/2005/8/layout/default"/>
    <dgm:cxn modelId="{0697F3F4-9632-447E-A46A-5DE55750355A}" type="presOf" srcId="{644BB1C4-2C25-4579-858D-D5990876F14E}" destId="{BB06B929-884F-46D6-A874-19060B42D87A}" srcOrd="0" destOrd="2" presId="urn:microsoft.com/office/officeart/2005/8/layout/default"/>
    <dgm:cxn modelId="{60F74070-047F-470D-8D3D-8BDC132D37DA}" type="presParOf" srcId="{E5B88AC3-CB1F-4348-B1A6-C3DEB009CD00}" destId="{BB06B929-884F-46D6-A874-19060B42D87A}" srcOrd="0" destOrd="0" presId="urn:microsoft.com/office/officeart/2005/8/layout/default"/>
    <dgm:cxn modelId="{5C1CD8DD-42ED-472F-8843-01415B5E8249}" type="presParOf" srcId="{E5B88AC3-CB1F-4348-B1A6-C3DEB009CD00}" destId="{DE016F72-BCA6-4197-A982-1DF2F5C57708}" srcOrd="1" destOrd="0" presId="urn:microsoft.com/office/officeart/2005/8/layout/default"/>
    <dgm:cxn modelId="{20FE13B2-CE5F-4B6C-A825-38110849745C}" type="presParOf" srcId="{E5B88AC3-CB1F-4348-B1A6-C3DEB009CD00}" destId="{F5FD76BA-06D6-4427-8957-D08AD63D6D97}"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140F9B-031B-471A-B51F-157E3C70116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B1AA90B-9DDE-4BF9-913E-608933810596}">
      <dgm:prSet custT="1"/>
      <dgm:spPr>
        <a:solidFill>
          <a:srgbClr val="A00C30"/>
        </a:solidFill>
        <a:ln>
          <a:solidFill>
            <a:srgbClr val="A00C30"/>
          </a:solidFill>
        </a:ln>
      </dgm:spPr>
      <dgm:t>
        <a:bodyPr/>
        <a:lstStyle/>
        <a:p>
          <a:r>
            <a:rPr lang="en-US" sz="2000" b="0" i="0"/>
            <a:t>November 4</a:t>
          </a:r>
          <a:endParaRPr lang="en-US" sz="2000"/>
        </a:p>
      </dgm:t>
    </dgm:pt>
    <dgm:pt modelId="{2B5C1B04-619D-44D5-A1C7-5DDEBA1FDFFF}" type="parTrans" cxnId="{210AB3D6-D428-44B0-B922-C6B9F3314967}">
      <dgm:prSet/>
      <dgm:spPr/>
      <dgm:t>
        <a:bodyPr/>
        <a:lstStyle/>
        <a:p>
          <a:endParaRPr lang="en-US"/>
        </a:p>
      </dgm:t>
    </dgm:pt>
    <dgm:pt modelId="{5E73E2AC-9BC0-42AC-96A5-F82DC71F03A2}" type="sibTrans" cxnId="{210AB3D6-D428-44B0-B922-C6B9F3314967}">
      <dgm:prSet/>
      <dgm:spPr/>
      <dgm:t>
        <a:bodyPr/>
        <a:lstStyle/>
        <a:p>
          <a:endParaRPr lang="en-US"/>
        </a:p>
      </dgm:t>
    </dgm:pt>
    <dgm:pt modelId="{A000AFAE-4D8D-4116-A830-537A4954B392}">
      <dgm:prSet custT="1"/>
      <dgm:spPr>
        <a:solidFill>
          <a:srgbClr val="A00C30"/>
        </a:solidFill>
        <a:ln>
          <a:solidFill>
            <a:srgbClr val="A00C30"/>
          </a:solidFill>
        </a:ln>
      </dgm:spPr>
      <dgm:t>
        <a:bodyPr/>
        <a:lstStyle/>
        <a:p>
          <a:r>
            <a:rPr lang="en-US" sz="2000" b="0" i="0"/>
            <a:t>November 6</a:t>
          </a:r>
          <a:endParaRPr lang="en-US" sz="2000"/>
        </a:p>
      </dgm:t>
    </dgm:pt>
    <dgm:pt modelId="{83F513D5-044D-45F1-9B5B-0C1B2BA08409}" type="parTrans" cxnId="{9B9B7034-FFC5-4104-9A8A-0D880FD27938}">
      <dgm:prSet/>
      <dgm:spPr/>
      <dgm:t>
        <a:bodyPr/>
        <a:lstStyle/>
        <a:p>
          <a:endParaRPr lang="en-US"/>
        </a:p>
      </dgm:t>
    </dgm:pt>
    <dgm:pt modelId="{E10EC0B9-F244-42D8-A3DD-D2EA158348C6}" type="sibTrans" cxnId="{9B9B7034-FFC5-4104-9A8A-0D880FD27938}">
      <dgm:prSet/>
      <dgm:spPr/>
      <dgm:t>
        <a:bodyPr/>
        <a:lstStyle/>
        <a:p>
          <a:endParaRPr lang="en-US"/>
        </a:p>
      </dgm:t>
    </dgm:pt>
    <dgm:pt modelId="{E229BD88-980F-466E-97E8-9B6C9C0FBD9C}">
      <dgm:prSet custT="1"/>
      <dgm:spPr>
        <a:solidFill>
          <a:srgbClr val="A00C30"/>
        </a:solidFill>
        <a:ln>
          <a:solidFill>
            <a:srgbClr val="A00C30"/>
          </a:solidFill>
        </a:ln>
      </dgm:spPr>
      <dgm:t>
        <a:bodyPr/>
        <a:lstStyle/>
        <a:p>
          <a:r>
            <a:rPr lang="en-US" sz="2000" b="0" i="0"/>
            <a:t>December 10</a:t>
          </a:r>
          <a:endParaRPr lang="en-US" sz="2000"/>
        </a:p>
      </dgm:t>
    </dgm:pt>
    <dgm:pt modelId="{07586817-2011-41B6-8289-96E7CD77750D}" type="parTrans" cxnId="{DF96EC5C-D82C-4A44-A999-FA70910D8710}">
      <dgm:prSet/>
      <dgm:spPr/>
      <dgm:t>
        <a:bodyPr/>
        <a:lstStyle/>
        <a:p>
          <a:endParaRPr lang="en-US"/>
        </a:p>
      </dgm:t>
    </dgm:pt>
    <dgm:pt modelId="{9CF00DB2-5A39-43B1-9FD4-89B966A6F776}" type="sibTrans" cxnId="{DF96EC5C-D82C-4A44-A999-FA70910D8710}">
      <dgm:prSet/>
      <dgm:spPr/>
      <dgm:t>
        <a:bodyPr/>
        <a:lstStyle/>
        <a:p>
          <a:endParaRPr lang="en-US"/>
        </a:p>
      </dgm:t>
    </dgm:pt>
    <dgm:pt modelId="{18CFE62A-57F9-40DE-9143-8FD31E59D7CC}">
      <dgm:prSet custT="1"/>
      <dgm:spPr>
        <a:solidFill>
          <a:srgbClr val="A00C30"/>
        </a:solidFill>
        <a:ln>
          <a:solidFill>
            <a:srgbClr val="A00C30"/>
          </a:solidFill>
        </a:ln>
      </dgm:spPr>
      <dgm:t>
        <a:bodyPr/>
        <a:lstStyle/>
        <a:p>
          <a:r>
            <a:rPr lang="en-US" sz="2000" b="0" i="0"/>
            <a:t>December 15</a:t>
          </a:r>
          <a:endParaRPr lang="en-US" sz="2000"/>
        </a:p>
      </dgm:t>
    </dgm:pt>
    <dgm:pt modelId="{929E8C76-AA72-4EDD-9482-72A2CB378C6E}" type="parTrans" cxnId="{43F37266-B68D-4FAE-9EB6-59BC7AE58419}">
      <dgm:prSet/>
      <dgm:spPr/>
      <dgm:t>
        <a:bodyPr/>
        <a:lstStyle/>
        <a:p>
          <a:endParaRPr lang="en-US"/>
        </a:p>
      </dgm:t>
    </dgm:pt>
    <dgm:pt modelId="{212B56BE-D154-4F25-8C4D-A963B3EEC91F}" type="sibTrans" cxnId="{43F37266-B68D-4FAE-9EB6-59BC7AE58419}">
      <dgm:prSet/>
      <dgm:spPr/>
      <dgm:t>
        <a:bodyPr/>
        <a:lstStyle/>
        <a:p>
          <a:endParaRPr lang="en-US"/>
        </a:p>
      </dgm:t>
    </dgm:pt>
    <dgm:pt modelId="{11695BAB-360D-448D-8416-5BA010704F9D}">
      <dgm:prSet custT="1"/>
      <dgm:spPr>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a:solidFill>
            <a:srgbClr val="A00C30">
              <a:alpha val="90000"/>
            </a:srgbClr>
          </a:solidFill>
        </a:ln>
      </dgm:spPr>
      <dgm:t>
        <a:bodyPr/>
        <a:lstStyle/>
        <a:p>
          <a:r>
            <a:rPr lang="en-US" sz="2000" b="0" i="0"/>
            <a:t>Nominations were due</a:t>
          </a:r>
          <a:endParaRPr lang="en-US" sz="2000"/>
        </a:p>
      </dgm:t>
    </dgm:pt>
    <dgm:pt modelId="{214E1573-07C6-450F-A9F4-5AA7B5B3DBD9}" type="parTrans" cxnId="{025035B1-1874-4F11-AD9B-58F5FAF4D14C}">
      <dgm:prSet/>
      <dgm:spPr/>
      <dgm:t>
        <a:bodyPr/>
        <a:lstStyle/>
        <a:p>
          <a:endParaRPr lang="en-US"/>
        </a:p>
      </dgm:t>
    </dgm:pt>
    <dgm:pt modelId="{9336E158-1412-431B-913E-6C2EE121DEDE}" type="sibTrans" cxnId="{025035B1-1874-4F11-AD9B-58F5FAF4D14C}">
      <dgm:prSet/>
      <dgm:spPr/>
      <dgm:t>
        <a:bodyPr/>
        <a:lstStyle/>
        <a:p>
          <a:endParaRPr lang="en-US"/>
        </a:p>
      </dgm:t>
    </dgm:pt>
    <dgm:pt modelId="{DDA0BB10-930D-4282-B5AC-03F7047C5127}">
      <dgm:prSet custT="1"/>
      <dgm:spPr>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a:solidFill>
            <a:srgbClr val="A00C30">
              <a:alpha val="90000"/>
            </a:srgbClr>
          </a:solidFill>
        </a:ln>
      </dgm:spPr>
      <dgm:t>
        <a:bodyPr/>
        <a:lstStyle/>
        <a:p>
          <a:r>
            <a:rPr lang="en-US" sz="2000" b="0" i="0"/>
            <a:t>Selected nominees will be notified</a:t>
          </a:r>
          <a:endParaRPr lang="en-US" sz="2000"/>
        </a:p>
      </dgm:t>
    </dgm:pt>
    <dgm:pt modelId="{A9046D15-A596-47F5-8FC9-E47D023BEE6A}" type="parTrans" cxnId="{43A52BC9-3193-4ACD-AB87-2245DBEA7D63}">
      <dgm:prSet/>
      <dgm:spPr/>
      <dgm:t>
        <a:bodyPr/>
        <a:lstStyle/>
        <a:p>
          <a:endParaRPr lang="en-US"/>
        </a:p>
      </dgm:t>
    </dgm:pt>
    <dgm:pt modelId="{AEAA359B-6E3D-4F6F-880C-9E6A6F910A81}" type="sibTrans" cxnId="{43A52BC9-3193-4ACD-AB87-2245DBEA7D63}">
      <dgm:prSet/>
      <dgm:spPr/>
      <dgm:t>
        <a:bodyPr/>
        <a:lstStyle/>
        <a:p>
          <a:endParaRPr lang="en-US"/>
        </a:p>
      </dgm:t>
    </dgm:pt>
    <dgm:pt modelId="{52335500-0965-4963-86CD-4D8924A0FAE2}">
      <dgm:prSet custT="1"/>
      <dgm:spPr>
        <a:solidFill>
          <a:srgbClr val="A00C30"/>
        </a:solidFill>
        <a:ln>
          <a:solidFill>
            <a:srgbClr val="A00C30"/>
          </a:solidFill>
        </a:ln>
      </dgm:spPr>
      <dgm:t>
        <a:bodyPr/>
        <a:lstStyle/>
        <a:p>
          <a:r>
            <a:rPr lang="en-US" sz="2000" b="1" i="0"/>
            <a:t>November 14</a:t>
          </a:r>
          <a:endParaRPr lang="en-US" sz="2000"/>
        </a:p>
      </dgm:t>
    </dgm:pt>
    <dgm:pt modelId="{35971A6A-C8CD-4A71-9AE1-5F24D50167EC}" type="parTrans" cxnId="{9DE2DE74-53DE-4FD1-A27A-AF2131AAD35B}">
      <dgm:prSet/>
      <dgm:spPr/>
      <dgm:t>
        <a:bodyPr/>
        <a:lstStyle/>
        <a:p>
          <a:endParaRPr lang="en-US"/>
        </a:p>
      </dgm:t>
    </dgm:pt>
    <dgm:pt modelId="{70870974-5657-4856-B78B-47069F6E29AD}" type="sibTrans" cxnId="{9DE2DE74-53DE-4FD1-A27A-AF2131AAD35B}">
      <dgm:prSet/>
      <dgm:spPr/>
      <dgm:t>
        <a:bodyPr/>
        <a:lstStyle/>
        <a:p>
          <a:endParaRPr lang="en-US"/>
        </a:p>
      </dgm:t>
    </dgm:pt>
    <dgm:pt modelId="{F860AA5D-FABE-4AE7-824C-A829E5B425A4}">
      <dgm:prSet custT="1"/>
      <dgm:spPr>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a:solidFill>
            <a:srgbClr val="A00C30">
              <a:alpha val="90000"/>
            </a:srgbClr>
          </a:solidFill>
        </a:ln>
      </dgm:spPr>
      <dgm:t>
        <a:bodyPr/>
        <a:lstStyle/>
        <a:p>
          <a:r>
            <a:rPr lang="en-US" sz="2000" b="1" i="0"/>
            <a:t>Amazon Wish Lists will go live</a:t>
          </a:r>
          <a:endParaRPr lang="en-US" sz="2000"/>
        </a:p>
      </dgm:t>
    </dgm:pt>
    <dgm:pt modelId="{6EAAF1BF-5A6F-4BD3-B4C5-D4862975FD89}" type="parTrans" cxnId="{EFEDB14F-7605-44C4-8498-FE89639F2E9C}">
      <dgm:prSet/>
      <dgm:spPr/>
      <dgm:t>
        <a:bodyPr/>
        <a:lstStyle/>
        <a:p>
          <a:endParaRPr lang="en-US"/>
        </a:p>
      </dgm:t>
    </dgm:pt>
    <dgm:pt modelId="{41C7C872-9817-4061-ADE0-0F28179711A7}" type="sibTrans" cxnId="{EFEDB14F-7605-44C4-8498-FE89639F2E9C}">
      <dgm:prSet/>
      <dgm:spPr/>
      <dgm:t>
        <a:bodyPr/>
        <a:lstStyle/>
        <a:p>
          <a:endParaRPr lang="en-US"/>
        </a:p>
      </dgm:t>
    </dgm:pt>
    <dgm:pt modelId="{066FF1CB-AFB5-4D06-BF49-A8531ED60E4E}">
      <dgm:prSet custT="1"/>
      <dgm:spPr>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a:solidFill>
            <a:srgbClr val="A00C30">
              <a:alpha val="90000"/>
            </a:srgbClr>
          </a:solidFill>
        </a:ln>
      </dgm:spPr>
      <dgm:t>
        <a:bodyPr/>
        <a:lstStyle/>
        <a:p>
          <a:r>
            <a:rPr lang="en-US" sz="2000" b="0" i="0"/>
            <a:t>Gift </a:t>
          </a:r>
          <a:r>
            <a:rPr lang="en-US" sz="2000" b="1" i="0"/>
            <a:t>delivery deadline</a:t>
          </a:r>
          <a:endParaRPr lang="en-US" sz="2000" b="1"/>
        </a:p>
      </dgm:t>
    </dgm:pt>
    <dgm:pt modelId="{C1E03F8F-2886-4BF1-AD63-04EBD6943F57}" type="parTrans" cxnId="{1216731B-63DB-4575-BB55-943C9EA77E72}">
      <dgm:prSet/>
      <dgm:spPr/>
      <dgm:t>
        <a:bodyPr/>
        <a:lstStyle/>
        <a:p>
          <a:endParaRPr lang="en-US"/>
        </a:p>
      </dgm:t>
    </dgm:pt>
    <dgm:pt modelId="{7607EA95-A51C-47D2-AD22-3111AFC46B73}" type="sibTrans" cxnId="{1216731B-63DB-4575-BB55-943C9EA77E72}">
      <dgm:prSet/>
      <dgm:spPr/>
      <dgm:t>
        <a:bodyPr/>
        <a:lstStyle/>
        <a:p>
          <a:endParaRPr lang="en-US"/>
        </a:p>
      </dgm:t>
    </dgm:pt>
    <dgm:pt modelId="{0B3E879F-84BC-4BD4-8D1B-8DE461EE4C86}">
      <dgm:prSet custT="1"/>
      <dgm:spPr>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a:solidFill>
            <a:srgbClr val="A00C30">
              <a:alpha val="90000"/>
            </a:srgbClr>
          </a:solidFill>
        </a:ln>
      </dgm:spPr>
      <dgm:t>
        <a:bodyPr/>
        <a:lstStyle/>
        <a:p>
          <a:r>
            <a:rPr lang="en-US" sz="2000" b="0" i="0"/>
            <a:t>Wrapping Party</a:t>
          </a:r>
          <a:endParaRPr lang="en-US" sz="2000"/>
        </a:p>
      </dgm:t>
    </dgm:pt>
    <dgm:pt modelId="{D980B03C-4448-4126-9095-090271BE3BEC}" type="parTrans" cxnId="{FF20E279-FE94-4529-BADC-FDBCB8BEB3F7}">
      <dgm:prSet/>
      <dgm:spPr/>
      <dgm:t>
        <a:bodyPr/>
        <a:lstStyle/>
        <a:p>
          <a:endParaRPr lang="en-US"/>
        </a:p>
      </dgm:t>
    </dgm:pt>
    <dgm:pt modelId="{D3E3C418-CADE-4AC5-B542-11B3CB3357D7}" type="sibTrans" cxnId="{FF20E279-FE94-4529-BADC-FDBCB8BEB3F7}">
      <dgm:prSet/>
      <dgm:spPr/>
      <dgm:t>
        <a:bodyPr/>
        <a:lstStyle/>
        <a:p>
          <a:endParaRPr lang="en-US"/>
        </a:p>
      </dgm:t>
    </dgm:pt>
    <dgm:pt modelId="{F1D83A49-5C3C-4C3A-882F-40A3BD352A59}" type="pres">
      <dgm:prSet presAssocID="{A5140F9B-031B-471A-B51F-157E3C701165}" presName="Name0" presStyleCnt="0">
        <dgm:presLayoutVars>
          <dgm:dir/>
          <dgm:animLvl val="lvl"/>
          <dgm:resizeHandles val="exact"/>
        </dgm:presLayoutVars>
      </dgm:prSet>
      <dgm:spPr/>
    </dgm:pt>
    <dgm:pt modelId="{F0B0EE81-F12C-456A-A721-0EB6DD7924E4}" type="pres">
      <dgm:prSet presAssocID="{4B1AA90B-9DDE-4BF9-913E-608933810596}" presName="composite" presStyleCnt="0"/>
      <dgm:spPr/>
    </dgm:pt>
    <dgm:pt modelId="{A495B0CA-CA0B-4498-A1A0-B09F43D2EB0E}" type="pres">
      <dgm:prSet presAssocID="{4B1AA90B-9DDE-4BF9-913E-608933810596}" presName="parTx" presStyleLbl="alignNode1" presStyleIdx="0" presStyleCnt="5">
        <dgm:presLayoutVars>
          <dgm:chMax val="0"/>
          <dgm:chPref val="0"/>
          <dgm:bulletEnabled val="1"/>
        </dgm:presLayoutVars>
      </dgm:prSet>
      <dgm:spPr/>
    </dgm:pt>
    <dgm:pt modelId="{ED8DC251-DC28-46CB-8EFE-E0B1D6E1B0FF}" type="pres">
      <dgm:prSet presAssocID="{4B1AA90B-9DDE-4BF9-913E-608933810596}" presName="desTx" presStyleLbl="alignAccFollowNode1" presStyleIdx="0" presStyleCnt="5">
        <dgm:presLayoutVars>
          <dgm:bulletEnabled val="1"/>
        </dgm:presLayoutVars>
      </dgm:prSet>
      <dgm:spPr/>
    </dgm:pt>
    <dgm:pt modelId="{50BFB5EC-0FEA-422E-AC6D-D0BE245A51DB}" type="pres">
      <dgm:prSet presAssocID="{5E73E2AC-9BC0-42AC-96A5-F82DC71F03A2}" presName="space" presStyleCnt="0"/>
      <dgm:spPr/>
    </dgm:pt>
    <dgm:pt modelId="{10F63085-C4DA-44AB-976F-1FE2B994B724}" type="pres">
      <dgm:prSet presAssocID="{A000AFAE-4D8D-4116-A830-537A4954B392}" presName="composite" presStyleCnt="0"/>
      <dgm:spPr/>
    </dgm:pt>
    <dgm:pt modelId="{6BB11370-57DD-4080-BB6D-68D856F31828}" type="pres">
      <dgm:prSet presAssocID="{A000AFAE-4D8D-4116-A830-537A4954B392}" presName="parTx" presStyleLbl="alignNode1" presStyleIdx="1" presStyleCnt="5">
        <dgm:presLayoutVars>
          <dgm:chMax val="0"/>
          <dgm:chPref val="0"/>
          <dgm:bulletEnabled val="1"/>
        </dgm:presLayoutVars>
      </dgm:prSet>
      <dgm:spPr/>
    </dgm:pt>
    <dgm:pt modelId="{40122A9C-6205-446A-AB99-84474C50BE69}" type="pres">
      <dgm:prSet presAssocID="{A000AFAE-4D8D-4116-A830-537A4954B392}" presName="desTx" presStyleLbl="alignAccFollowNode1" presStyleIdx="1" presStyleCnt="5">
        <dgm:presLayoutVars>
          <dgm:bulletEnabled val="1"/>
        </dgm:presLayoutVars>
      </dgm:prSet>
      <dgm:spPr/>
    </dgm:pt>
    <dgm:pt modelId="{CF7DDF6D-2E5E-4F35-9749-196DFEDE995D}" type="pres">
      <dgm:prSet presAssocID="{E10EC0B9-F244-42D8-A3DD-D2EA158348C6}" presName="space" presStyleCnt="0"/>
      <dgm:spPr/>
    </dgm:pt>
    <dgm:pt modelId="{ED1B5DAB-43A5-4198-8889-D7D624DC8834}" type="pres">
      <dgm:prSet presAssocID="{52335500-0965-4963-86CD-4D8924A0FAE2}" presName="composite" presStyleCnt="0"/>
      <dgm:spPr/>
    </dgm:pt>
    <dgm:pt modelId="{E94437AC-999D-4C14-B113-153A08A896E0}" type="pres">
      <dgm:prSet presAssocID="{52335500-0965-4963-86CD-4D8924A0FAE2}" presName="parTx" presStyleLbl="alignNode1" presStyleIdx="2" presStyleCnt="5">
        <dgm:presLayoutVars>
          <dgm:chMax val="0"/>
          <dgm:chPref val="0"/>
          <dgm:bulletEnabled val="1"/>
        </dgm:presLayoutVars>
      </dgm:prSet>
      <dgm:spPr/>
    </dgm:pt>
    <dgm:pt modelId="{3F7533F5-AE4E-43D8-B451-A98B80BBE7A0}" type="pres">
      <dgm:prSet presAssocID="{52335500-0965-4963-86CD-4D8924A0FAE2}" presName="desTx" presStyleLbl="alignAccFollowNode1" presStyleIdx="2" presStyleCnt="5">
        <dgm:presLayoutVars>
          <dgm:bulletEnabled val="1"/>
        </dgm:presLayoutVars>
      </dgm:prSet>
      <dgm:spPr/>
    </dgm:pt>
    <dgm:pt modelId="{37FA1F87-F629-458D-B455-557E336AC30F}" type="pres">
      <dgm:prSet presAssocID="{70870974-5657-4856-B78B-47069F6E29AD}" presName="space" presStyleCnt="0"/>
      <dgm:spPr/>
    </dgm:pt>
    <dgm:pt modelId="{1F960361-62F2-4F95-B915-F45DE59D4D97}" type="pres">
      <dgm:prSet presAssocID="{E229BD88-980F-466E-97E8-9B6C9C0FBD9C}" presName="composite" presStyleCnt="0"/>
      <dgm:spPr/>
    </dgm:pt>
    <dgm:pt modelId="{017A3FD0-66FE-42F5-B9B1-8E553C698B0B}" type="pres">
      <dgm:prSet presAssocID="{E229BD88-980F-466E-97E8-9B6C9C0FBD9C}" presName="parTx" presStyleLbl="alignNode1" presStyleIdx="3" presStyleCnt="5">
        <dgm:presLayoutVars>
          <dgm:chMax val="0"/>
          <dgm:chPref val="0"/>
          <dgm:bulletEnabled val="1"/>
        </dgm:presLayoutVars>
      </dgm:prSet>
      <dgm:spPr/>
    </dgm:pt>
    <dgm:pt modelId="{31650D47-44FA-4B16-80F7-9E84114D382A}" type="pres">
      <dgm:prSet presAssocID="{E229BD88-980F-466E-97E8-9B6C9C0FBD9C}" presName="desTx" presStyleLbl="alignAccFollowNode1" presStyleIdx="3" presStyleCnt="5">
        <dgm:presLayoutVars>
          <dgm:bulletEnabled val="1"/>
        </dgm:presLayoutVars>
      </dgm:prSet>
      <dgm:spPr/>
    </dgm:pt>
    <dgm:pt modelId="{ED320CA5-3B2C-4696-931E-509822AB9EF3}" type="pres">
      <dgm:prSet presAssocID="{9CF00DB2-5A39-43B1-9FD4-89B966A6F776}" presName="space" presStyleCnt="0"/>
      <dgm:spPr/>
    </dgm:pt>
    <dgm:pt modelId="{181FAFAB-4FD4-4AE1-B012-C1D83BAFA747}" type="pres">
      <dgm:prSet presAssocID="{18CFE62A-57F9-40DE-9143-8FD31E59D7CC}" presName="composite" presStyleCnt="0"/>
      <dgm:spPr/>
    </dgm:pt>
    <dgm:pt modelId="{8EF4E39D-32C5-4B29-B76A-B54CD12963B8}" type="pres">
      <dgm:prSet presAssocID="{18CFE62A-57F9-40DE-9143-8FD31E59D7CC}" presName="parTx" presStyleLbl="alignNode1" presStyleIdx="4" presStyleCnt="5">
        <dgm:presLayoutVars>
          <dgm:chMax val="0"/>
          <dgm:chPref val="0"/>
          <dgm:bulletEnabled val="1"/>
        </dgm:presLayoutVars>
      </dgm:prSet>
      <dgm:spPr/>
    </dgm:pt>
    <dgm:pt modelId="{88BE620A-6374-4F9E-84A4-7BD8021CB8B6}" type="pres">
      <dgm:prSet presAssocID="{18CFE62A-57F9-40DE-9143-8FD31E59D7CC}" presName="desTx" presStyleLbl="alignAccFollowNode1" presStyleIdx="4" presStyleCnt="5">
        <dgm:presLayoutVars>
          <dgm:bulletEnabled val="1"/>
        </dgm:presLayoutVars>
      </dgm:prSet>
      <dgm:spPr/>
    </dgm:pt>
  </dgm:ptLst>
  <dgm:cxnLst>
    <dgm:cxn modelId="{9E9C5D1A-5C62-42A5-B6EE-A3F36F2FFA14}" type="presOf" srcId="{A5140F9B-031B-471A-B51F-157E3C701165}" destId="{F1D83A49-5C3C-4C3A-882F-40A3BD352A59}" srcOrd="0" destOrd="0" presId="urn:microsoft.com/office/officeart/2005/8/layout/hList1"/>
    <dgm:cxn modelId="{1216731B-63DB-4575-BB55-943C9EA77E72}" srcId="{E229BD88-980F-466E-97E8-9B6C9C0FBD9C}" destId="{066FF1CB-AFB5-4D06-BF49-A8531ED60E4E}" srcOrd="0" destOrd="0" parTransId="{C1E03F8F-2886-4BF1-AD63-04EBD6943F57}" sibTransId="{7607EA95-A51C-47D2-AD22-3111AFC46B73}"/>
    <dgm:cxn modelId="{FF709024-B481-4B43-9E00-761763D60C0A}" type="presOf" srcId="{4B1AA90B-9DDE-4BF9-913E-608933810596}" destId="{A495B0CA-CA0B-4498-A1A0-B09F43D2EB0E}" srcOrd="0" destOrd="0" presId="urn:microsoft.com/office/officeart/2005/8/layout/hList1"/>
    <dgm:cxn modelId="{9B9B7034-FFC5-4104-9A8A-0D880FD27938}" srcId="{A5140F9B-031B-471A-B51F-157E3C701165}" destId="{A000AFAE-4D8D-4116-A830-537A4954B392}" srcOrd="1" destOrd="0" parTransId="{83F513D5-044D-45F1-9B5B-0C1B2BA08409}" sibTransId="{E10EC0B9-F244-42D8-A3DD-D2EA158348C6}"/>
    <dgm:cxn modelId="{79C48A40-FA08-4598-A5BB-C5A9801F4605}" type="presOf" srcId="{A000AFAE-4D8D-4116-A830-537A4954B392}" destId="{6BB11370-57DD-4080-BB6D-68D856F31828}" srcOrd="0" destOrd="0" presId="urn:microsoft.com/office/officeart/2005/8/layout/hList1"/>
    <dgm:cxn modelId="{DF96EC5C-D82C-4A44-A999-FA70910D8710}" srcId="{A5140F9B-031B-471A-B51F-157E3C701165}" destId="{E229BD88-980F-466E-97E8-9B6C9C0FBD9C}" srcOrd="3" destOrd="0" parTransId="{07586817-2011-41B6-8289-96E7CD77750D}" sibTransId="{9CF00DB2-5A39-43B1-9FD4-89B966A6F776}"/>
    <dgm:cxn modelId="{43F37266-B68D-4FAE-9EB6-59BC7AE58419}" srcId="{A5140F9B-031B-471A-B51F-157E3C701165}" destId="{18CFE62A-57F9-40DE-9143-8FD31E59D7CC}" srcOrd="4" destOrd="0" parTransId="{929E8C76-AA72-4EDD-9482-72A2CB378C6E}" sibTransId="{212B56BE-D154-4F25-8C4D-A963B3EEC91F}"/>
    <dgm:cxn modelId="{45F67546-4BF7-4131-959D-E3037BD2202D}" type="presOf" srcId="{DDA0BB10-930D-4282-B5AC-03F7047C5127}" destId="{40122A9C-6205-446A-AB99-84474C50BE69}" srcOrd="0" destOrd="0" presId="urn:microsoft.com/office/officeart/2005/8/layout/hList1"/>
    <dgm:cxn modelId="{EFEDB14F-7605-44C4-8498-FE89639F2E9C}" srcId="{52335500-0965-4963-86CD-4D8924A0FAE2}" destId="{F860AA5D-FABE-4AE7-824C-A829E5B425A4}" srcOrd="0" destOrd="0" parTransId="{6EAAF1BF-5A6F-4BD3-B4C5-D4862975FD89}" sibTransId="{41C7C872-9817-4061-ADE0-0F28179711A7}"/>
    <dgm:cxn modelId="{9DE2DE74-53DE-4FD1-A27A-AF2131AAD35B}" srcId="{A5140F9B-031B-471A-B51F-157E3C701165}" destId="{52335500-0965-4963-86CD-4D8924A0FAE2}" srcOrd="2" destOrd="0" parTransId="{35971A6A-C8CD-4A71-9AE1-5F24D50167EC}" sibTransId="{70870974-5657-4856-B78B-47069F6E29AD}"/>
    <dgm:cxn modelId="{FF20E279-FE94-4529-BADC-FDBCB8BEB3F7}" srcId="{18CFE62A-57F9-40DE-9143-8FD31E59D7CC}" destId="{0B3E879F-84BC-4BD4-8D1B-8DE461EE4C86}" srcOrd="0" destOrd="0" parTransId="{D980B03C-4448-4126-9095-090271BE3BEC}" sibTransId="{D3E3C418-CADE-4AC5-B542-11B3CB3357D7}"/>
    <dgm:cxn modelId="{77F75982-2CB3-4D83-BB56-8451FD27A676}" type="presOf" srcId="{18CFE62A-57F9-40DE-9143-8FD31E59D7CC}" destId="{8EF4E39D-32C5-4B29-B76A-B54CD12963B8}" srcOrd="0" destOrd="0" presId="urn:microsoft.com/office/officeart/2005/8/layout/hList1"/>
    <dgm:cxn modelId="{C9A14386-6DA6-4885-A28A-2496FDDF4AF4}" type="presOf" srcId="{F860AA5D-FABE-4AE7-824C-A829E5B425A4}" destId="{3F7533F5-AE4E-43D8-B451-A98B80BBE7A0}" srcOrd="0" destOrd="0" presId="urn:microsoft.com/office/officeart/2005/8/layout/hList1"/>
    <dgm:cxn modelId="{FD820A8D-1D08-4FA8-A5E2-E86EDE362AFA}" type="presOf" srcId="{0B3E879F-84BC-4BD4-8D1B-8DE461EE4C86}" destId="{88BE620A-6374-4F9E-84A4-7BD8021CB8B6}" srcOrd="0" destOrd="0" presId="urn:microsoft.com/office/officeart/2005/8/layout/hList1"/>
    <dgm:cxn modelId="{940CE98D-1B77-4C9A-A52C-50B7A099C931}" type="presOf" srcId="{E229BD88-980F-466E-97E8-9B6C9C0FBD9C}" destId="{017A3FD0-66FE-42F5-B9B1-8E553C698B0B}" srcOrd="0" destOrd="0" presId="urn:microsoft.com/office/officeart/2005/8/layout/hList1"/>
    <dgm:cxn modelId="{A659BFA8-7652-418B-BCA8-39A0C77DDD4C}" type="presOf" srcId="{066FF1CB-AFB5-4D06-BF49-A8531ED60E4E}" destId="{31650D47-44FA-4B16-80F7-9E84114D382A}" srcOrd="0" destOrd="0" presId="urn:microsoft.com/office/officeart/2005/8/layout/hList1"/>
    <dgm:cxn modelId="{025035B1-1874-4F11-AD9B-58F5FAF4D14C}" srcId="{4B1AA90B-9DDE-4BF9-913E-608933810596}" destId="{11695BAB-360D-448D-8416-5BA010704F9D}" srcOrd="0" destOrd="0" parTransId="{214E1573-07C6-450F-A9F4-5AA7B5B3DBD9}" sibTransId="{9336E158-1412-431B-913E-6C2EE121DEDE}"/>
    <dgm:cxn modelId="{43A52BC9-3193-4ACD-AB87-2245DBEA7D63}" srcId="{A000AFAE-4D8D-4116-A830-537A4954B392}" destId="{DDA0BB10-930D-4282-B5AC-03F7047C5127}" srcOrd="0" destOrd="0" parTransId="{A9046D15-A596-47F5-8FC9-E47D023BEE6A}" sibTransId="{AEAA359B-6E3D-4F6F-880C-9E6A6F910A81}"/>
    <dgm:cxn modelId="{210AB3D6-D428-44B0-B922-C6B9F3314967}" srcId="{A5140F9B-031B-471A-B51F-157E3C701165}" destId="{4B1AA90B-9DDE-4BF9-913E-608933810596}" srcOrd="0" destOrd="0" parTransId="{2B5C1B04-619D-44D5-A1C7-5DDEBA1FDFFF}" sibTransId="{5E73E2AC-9BC0-42AC-96A5-F82DC71F03A2}"/>
    <dgm:cxn modelId="{B28C4FE3-5BBA-43CC-AE91-8C5039DEE6E1}" type="presOf" srcId="{11695BAB-360D-448D-8416-5BA010704F9D}" destId="{ED8DC251-DC28-46CB-8EFE-E0B1D6E1B0FF}" srcOrd="0" destOrd="0" presId="urn:microsoft.com/office/officeart/2005/8/layout/hList1"/>
    <dgm:cxn modelId="{5A3C29FA-9C96-449D-864C-ACB1483FA814}" type="presOf" srcId="{52335500-0965-4963-86CD-4D8924A0FAE2}" destId="{E94437AC-999D-4C14-B113-153A08A896E0}" srcOrd="0" destOrd="0" presId="urn:microsoft.com/office/officeart/2005/8/layout/hList1"/>
    <dgm:cxn modelId="{A3BE4583-C777-4AE3-BE71-73D4F4F4213F}" type="presParOf" srcId="{F1D83A49-5C3C-4C3A-882F-40A3BD352A59}" destId="{F0B0EE81-F12C-456A-A721-0EB6DD7924E4}" srcOrd="0" destOrd="0" presId="urn:microsoft.com/office/officeart/2005/8/layout/hList1"/>
    <dgm:cxn modelId="{894E1A40-A04B-498C-89D2-76FCC8CC639B}" type="presParOf" srcId="{F0B0EE81-F12C-456A-A721-0EB6DD7924E4}" destId="{A495B0CA-CA0B-4498-A1A0-B09F43D2EB0E}" srcOrd="0" destOrd="0" presId="urn:microsoft.com/office/officeart/2005/8/layout/hList1"/>
    <dgm:cxn modelId="{66B360B3-3865-444D-87AB-0BF0A02BA1F6}" type="presParOf" srcId="{F0B0EE81-F12C-456A-A721-0EB6DD7924E4}" destId="{ED8DC251-DC28-46CB-8EFE-E0B1D6E1B0FF}" srcOrd="1" destOrd="0" presId="urn:microsoft.com/office/officeart/2005/8/layout/hList1"/>
    <dgm:cxn modelId="{19F7179B-AEFB-4816-98F5-CA856FCD2821}" type="presParOf" srcId="{F1D83A49-5C3C-4C3A-882F-40A3BD352A59}" destId="{50BFB5EC-0FEA-422E-AC6D-D0BE245A51DB}" srcOrd="1" destOrd="0" presId="urn:microsoft.com/office/officeart/2005/8/layout/hList1"/>
    <dgm:cxn modelId="{0D8E75AD-7D7C-4465-BC1E-E9737E9764AF}" type="presParOf" srcId="{F1D83A49-5C3C-4C3A-882F-40A3BD352A59}" destId="{10F63085-C4DA-44AB-976F-1FE2B994B724}" srcOrd="2" destOrd="0" presId="urn:microsoft.com/office/officeart/2005/8/layout/hList1"/>
    <dgm:cxn modelId="{05E3804B-BFD5-40E8-8416-8B2F227CE702}" type="presParOf" srcId="{10F63085-C4DA-44AB-976F-1FE2B994B724}" destId="{6BB11370-57DD-4080-BB6D-68D856F31828}" srcOrd="0" destOrd="0" presId="urn:microsoft.com/office/officeart/2005/8/layout/hList1"/>
    <dgm:cxn modelId="{96F029F3-C2FD-476C-9436-88AF44A10DE6}" type="presParOf" srcId="{10F63085-C4DA-44AB-976F-1FE2B994B724}" destId="{40122A9C-6205-446A-AB99-84474C50BE69}" srcOrd="1" destOrd="0" presId="urn:microsoft.com/office/officeart/2005/8/layout/hList1"/>
    <dgm:cxn modelId="{13B91BD7-3E62-4C4F-A33A-8969116AB882}" type="presParOf" srcId="{F1D83A49-5C3C-4C3A-882F-40A3BD352A59}" destId="{CF7DDF6D-2E5E-4F35-9749-196DFEDE995D}" srcOrd="3" destOrd="0" presId="urn:microsoft.com/office/officeart/2005/8/layout/hList1"/>
    <dgm:cxn modelId="{3F11A1D1-1C70-432C-9DC2-04118D1615A8}" type="presParOf" srcId="{F1D83A49-5C3C-4C3A-882F-40A3BD352A59}" destId="{ED1B5DAB-43A5-4198-8889-D7D624DC8834}" srcOrd="4" destOrd="0" presId="urn:microsoft.com/office/officeart/2005/8/layout/hList1"/>
    <dgm:cxn modelId="{F9D0C727-9460-46AE-B348-6D1079A77CBC}" type="presParOf" srcId="{ED1B5DAB-43A5-4198-8889-D7D624DC8834}" destId="{E94437AC-999D-4C14-B113-153A08A896E0}" srcOrd="0" destOrd="0" presId="urn:microsoft.com/office/officeart/2005/8/layout/hList1"/>
    <dgm:cxn modelId="{0966BAF1-7E3C-4202-8177-C19F4E156B29}" type="presParOf" srcId="{ED1B5DAB-43A5-4198-8889-D7D624DC8834}" destId="{3F7533F5-AE4E-43D8-B451-A98B80BBE7A0}" srcOrd="1" destOrd="0" presId="urn:microsoft.com/office/officeart/2005/8/layout/hList1"/>
    <dgm:cxn modelId="{8C946843-66E5-41DC-B785-DD004BAA1868}" type="presParOf" srcId="{F1D83A49-5C3C-4C3A-882F-40A3BD352A59}" destId="{37FA1F87-F629-458D-B455-557E336AC30F}" srcOrd="5" destOrd="0" presId="urn:microsoft.com/office/officeart/2005/8/layout/hList1"/>
    <dgm:cxn modelId="{14135C70-86A4-4482-8CDC-D7B2A23C1DA5}" type="presParOf" srcId="{F1D83A49-5C3C-4C3A-882F-40A3BD352A59}" destId="{1F960361-62F2-4F95-B915-F45DE59D4D97}" srcOrd="6" destOrd="0" presId="urn:microsoft.com/office/officeart/2005/8/layout/hList1"/>
    <dgm:cxn modelId="{8ACE42F9-4A82-4FF4-A9B0-37854C9A91A0}" type="presParOf" srcId="{1F960361-62F2-4F95-B915-F45DE59D4D97}" destId="{017A3FD0-66FE-42F5-B9B1-8E553C698B0B}" srcOrd="0" destOrd="0" presId="urn:microsoft.com/office/officeart/2005/8/layout/hList1"/>
    <dgm:cxn modelId="{4D93C748-4CD6-4CF3-A523-98A2EEF713E1}" type="presParOf" srcId="{1F960361-62F2-4F95-B915-F45DE59D4D97}" destId="{31650D47-44FA-4B16-80F7-9E84114D382A}" srcOrd="1" destOrd="0" presId="urn:microsoft.com/office/officeart/2005/8/layout/hList1"/>
    <dgm:cxn modelId="{E9CF92FB-6425-479C-89C8-AD5AB0394856}" type="presParOf" srcId="{F1D83A49-5C3C-4C3A-882F-40A3BD352A59}" destId="{ED320CA5-3B2C-4696-931E-509822AB9EF3}" srcOrd="7" destOrd="0" presId="urn:microsoft.com/office/officeart/2005/8/layout/hList1"/>
    <dgm:cxn modelId="{37455A68-DE6D-48B8-B767-D9DDF6AADECB}" type="presParOf" srcId="{F1D83A49-5C3C-4C3A-882F-40A3BD352A59}" destId="{181FAFAB-4FD4-4AE1-B012-C1D83BAFA747}" srcOrd="8" destOrd="0" presId="urn:microsoft.com/office/officeart/2005/8/layout/hList1"/>
    <dgm:cxn modelId="{DECC51C2-BF20-4439-B4E4-40527903463D}" type="presParOf" srcId="{181FAFAB-4FD4-4AE1-B012-C1D83BAFA747}" destId="{8EF4E39D-32C5-4B29-B76A-B54CD12963B8}" srcOrd="0" destOrd="0" presId="urn:microsoft.com/office/officeart/2005/8/layout/hList1"/>
    <dgm:cxn modelId="{E8893AAC-06A1-4474-AE07-1C75CB7EF0A5}" type="presParOf" srcId="{181FAFAB-4FD4-4AE1-B012-C1D83BAFA747}" destId="{88BE620A-6374-4F9E-84A4-7BD8021CB8B6}" srcOrd="1" destOrd="0" presId="urn:microsoft.com/office/officeart/2005/8/layout/hList1"/>
  </dgm:cxnLst>
  <dgm:bg/>
  <dgm:whole>
    <a:ln>
      <a:noFill/>
    </a:ln>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6B929-884F-46D6-A874-19060B42D87A}">
      <dsp:nvSpPr>
        <dsp:cNvPr id="0" name=""/>
        <dsp:cNvSpPr/>
      </dsp:nvSpPr>
      <dsp:spPr>
        <a:xfrm>
          <a:off x="1334" y="152115"/>
          <a:ext cx="5206247" cy="3123748"/>
        </a:xfrm>
        <a:prstGeom prst="rect">
          <a:avLst/>
        </a:prstGeom>
        <a:solidFill>
          <a:schemeClr val="accent4">
            <a:alpha val="9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0030" tIns="240030" rIns="240030" bIns="240030" numCol="1" spcCol="1270" anchor="t" anchorCtr="0">
          <a:noAutofit/>
        </a:bodyPr>
        <a:lstStyle/>
        <a:p>
          <a:pPr marL="0" lvl="0" indent="0" algn="l" defTabSz="2800350" rtl="0">
            <a:lnSpc>
              <a:spcPct val="90000"/>
            </a:lnSpc>
            <a:spcBef>
              <a:spcPct val="0"/>
            </a:spcBef>
            <a:spcAft>
              <a:spcPct val="35000"/>
            </a:spcAft>
            <a:buNone/>
          </a:pPr>
          <a:r>
            <a:rPr lang="en-US" sz="6300" b="1" i="0" kern="1200">
              <a:latin typeface="Arial"/>
            </a:rPr>
            <a:t>Staff</a:t>
          </a:r>
          <a:r>
            <a:rPr lang="en-US" sz="6300" b="1" kern="1200">
              <a:latin typeface="Arial"/>
            </a:rPr>
            <a:t> Star</a:t>
          </a:r>
          <a:endParaRPr lang="en-US" sz="6300" kern="1200"/>
        </a:p>
        <a:p>
          <a:pPr marL="285750" lvl="1" indent="-285750" algn="l" defTabSz="2178050" rtl="0">
            <a:lnSpc>
              <a:spcPct val="90000"/>
            </a:lnSpc>
            <a:spcBef>
              <a:spcPct val="0"/>
            </a:spcBef>
            <a:spcAft>
              <a:spcPct val="15000"/>
            </a:spcAft>
            <a:buChar char="•"/>
          </a:pPr>
          <a:r>
            <a:rPr lang="en-US" sz="4900" kern="1200">
              <a:latin typeface="Arial"/>
            </a:rPr>
            <a:t>Space left blank</a:t>
          </a:r>
          <a:endParaRPr lang="en-US" sz="4900" kern="1200"/>
        </a:p>
        <a:p>
          <a:pPr marL="285750" lvl="1" indent="-285750" algn="l" defTabSz="2178050">
            <a:lnSpc>
              <a:spcPct val="90000"/>
            </a:lnSpc>
            <a:spcBef>
              <a:spcPct val="0"/>
            </a:spcBef>
            <a:spcAft>
              <a:spcPct val="15000"/>
            </a:spcAft>
            <a:buChar char="•"/>
          </a:pPr>
          <a:endParaRPr lang="en-US" sz="4900" kern="1200">
            <a:latin typeface="Arial"/>
          </a:endParaRPr>
        </a:p>
      </dsp:txBody>
      <dsp:txXfrm>
        <a:off x="1334" y="152115"/>
        <a:ext cx="5206247" cy="3123748"/>
      </dsp:txXfrm>
    </dsp:sp>
    <dsp:sp modelId="{F5FD76BA-06D6-4427-8957-D08AD63D6D97}">
      <dsp:nvSpPr>
        <dsp:cNvPr id="0" name=""/>
        <dsp:cNvSpPr/>
      </dsp:nvSpPr>
      <dsp:spPr>
        <a:xfrm>
          <a:off x="5728206" y="152115"/>
          <a:ext cx="5206247" cy="3123748"/>
        </a:xfrm>
        <a:prstGeom prst="rect">
          <a:avLst/>
        </a:prstGeom>
        <a:solidFill>
          <a:schemeClr val="accent4">
            <a:alpha val="90000"/>
            <a:hueOff val="0"/>
            <a:satOff val="0"/>
            <a:lumOff val="0"/>
            <a:alpha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0030" tIns="240030" rIns="240030" bIns="240030" numCol="1" spcCol="1270" anchor="t" anchorCtr="0">
          <a:noAutofit/>
        </a:bodyPr>
        <a:lstStyle/>
        <a:p>
          <a:pPr marL="0" lvl="0" indent="0" algn="l" defTabSz="2800350" rtl="0">
            <a:lnSpc>
              <a:spcPct val="90000"/>
            </a:lnSpc>
            <a:spcBef>
              <a:spcPct val="0"/>
            </a:spcBef>
            <a:spcAft>
              <a:spcPct val="35000"/>
            </a:spcAft>
            <a:buNone/>
          </a:pPr>
          <a:r>
            <a:rPr lang="en-US" sz="6300" kern="1200">
              <a:latin typeface="Arial"/>
            </a:rPr>
            <a:t>More to come!</a:t>
          </a:r>
        </a:p>
        <a:p>
          <a:pPr marL="285750" lvl="1" indent="-285750" algn="l" defTabSz="2178050" rtl="0">
            <a:lnSpc>
              <a:spcPct val="90000"/>
            </a:lnSpc>
            <a:spcBef>
              <a:spcPct val="0"/>
            </a:spcBef>
            <a:spcAft>
              <a:spcPct val="15000"/>
            </a:spcAft>
            <a:buChar char="•"/>
          </a:pPr>
          <a:r>
            <a:rPr lang="en-US" sz="4900" kern="1200">
              <a:latin typeface="Arial"/>
            </a:rPr>
            <a:t>Next month</a:t>
          </a:r>
        </a:p>
      </dsp:txBody>
      <dsp:txXfrm>
        <a:off x="5728206" y="152115"/>
        <a:ext cx="5206247" cy="31237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5B0CA-CA0B-4498-A1A0-B09F43D2EB0E}">
      <dsp:nvSpPr>
        <dsp:cNvPr id="0" name=""/>
        <dsp:cNvSpPr/>
      </dsp:nvSpPr>
      <dsp:spPr>
        <a:xfrm>
          <a:off x="5541" y="9342"/>
          <a:ext cx="2124408" cy="806400"/>
        </a:xfrm>
        <a:prstGeom prst="rect">
          <a:avLst/>
        </a:prstGeom>
        <a:solidFill>
          <a:srgbClr val="A00C30"/>
        </a:solidFill>
        <a:ln w="25400" cap="flat" cmpd="sng" algn="ctr">
          <a:solidFill>
            <a:srgbClr val="A00C3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0" i="0" kern="1200"/>
            <a:t>November 4</a:t>
          </a:r>
          <a:endParaRPr lang="en-US" sz="2000" kern="1200"/>
        </a:p>
      </dsp:txBody>
      <dsp:txXfrm>
        <a:off x="5541" y="9342"/>
        <a:ext cx="2124408" cy="806400"/>
      </dsp:txXfrm>
    </dsp:sp>
    <dsp:sp modelId="{ED8DC251-DC28-46CB-8EFE-E0B1D6E1B0FF}">
      <dsp:nvSpPr>
        <dsp:cNvPr id="0" name=""/>
        <dsp:cNvSpPr/>
      </dsp:nvSpPr>
      <dsp:spPr>
        <a:xfrm>
          <a:off x="5541" y="815742"/>
          <a:ext cx="2124408" cy="1229759"/>
        </a:xfrm>
        <a:prstGeom prst="rect">
          <a:avLst/>
        </a:prstGeom>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w="25400" cap="flat" cmpd="sng" algn="ctr">
          <a:solidFill>
            <a:srgbClr val="A00C3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i="0" kern="1200"/>
            <a:t>Nominations were due</a:t>
          </a:r>
          <a:endParaRPr lang="en-US" sz="2000" kern="1200"/>
        </a:p>
      </dsp:txBody>
      <dsp:txXfrm>
        <a:off x="5541" y="815742"/>
        <a:ext cx="2124408" cy="1229759"/>
      </dsp:txXfrm>
    </dsp:sp>
    <dsp:sp modelId="{6BB11370-57DD-4080-BB6D-68D856F31828}">
      <dsp:nvSpPr>
        <dsp:cNvPr id="0" name=""/>
        <dsp:cNvSpPr/>
      </dsp:nvSpPr>
      <dsp:spPr>
        <a:xfrm>
          <a:off x="2427367" y="9342"/>
          <a:ext cx="2124408" cy="806400"/>
        </a:xfrm>
        <a:prstGeom prst="rect">
          <a:avLst/>
        </a:prstGeom>
        <a:solidFill>
          <a:srgbClr val="A00C30"/>
        </a:solidFill>
        <a:ln w="25400" cap="flat" cmpd="sng" algn="ctr">
          <a:solidFill>
            <a:srgbClr val="A00C3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0" i="0" kern="1200"/>
            <a:t>November 6</a:t>
          </a:r>
          <a:endParaRPr lang="en-US" sz="2000" kern="1200"/>
        </a:p>
      </dsp:txBody>
      <dsp:txXfrm>
        <a:off x="2427367" y="9342"/>
        <a:ext cx="2124408" cy="806400"/>
      </dsp:txXfrm>
    </dsp:sp>
    <dsp:sp modelId="{40122A9C-6205-446A-AB99-84474C50BE69}">
      <dsp:nvSpPr>
        <dsp:cNvPr id="0" name=""/>
        <dsp:cNvSpPr/>
      </dsp:nvSpPr>
      <dsp:spPr>
        <a:xfrm>
          <a:off x="2427367" y="815742"/>
          <a:ext cx="2124408" cy="1229759"/>
        </a:xfrm>
        <a:prstGeom prst="rect">
          <a:avLst/>
        </a:prstGeom>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w="25400" cap="flat" cmpd="sng" algn="ctr">
          <a:solidFill>
            <a:srgbClr val="A00C3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i="0" kern="1200"/>
            <a:t>Selected nominees will be notified</a:t>
          </a:r>
          <a:endParaRPr lang="en-US" sz="2000" kern="1200"/>
        </a:p>
      </dsp:txBody>
      <dsp:txXfrm>
        <a:off x="2427367" y="815742"/>
        <a:ext cx="2124408" cy="1229759"/>
      </dsp:txXfrm>
    </dsp:sp>
    <dsp:sp modelId="{E94437AC-999D-4C14-B113-153A08A896E0}">
      <dsp:nvSpPr>
        <dsp:cNvPr id="0" name=""/>
        <dsp:cNvSpPr/>
      </dsp:nvSpPr>
      <dsp:spPr>
        <a:xfrm>
          <a:off x="4849193" y="9342"/>
          <a:ext cx="2124408" cy="806400"/>
        </a:xfrm>
        <a:prstGeom prst="rect">
          <a:avLst/>
        </a:prstGeom>
        <a:solidFill>
          <a:srgbClr val="A00C30"/>
        </a:solidFill>
        <a:ln w="25400" cap="flat" cmpd="sng" algn="ctr">
          <a:solidFill>
            <a:srgbClr val="A00C3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i="0" kern="1200"/>
            <a:t>November 14</a:t>
          </a:r>
          <a:endParaRPr lang="en-US" sz="2000" kern="1200"/>
        </a:p>
      </dsp:txBody>
      <dsp:txXfrm>
        <a:off x="4849193" y="9342"/>
        <a:ext cx="2124408" cy="806400"/>
      </dsp:txXfrm>
    </dsp:sp>
    <dsp:sp modelId="{3F7533F5-AE4E-43D8-B451-A98B80BBE7A0}">
      <dsp:nvSpPr>
        <dsp:cNvPr id="0" name=""/>
        <dsp:cNvSpPr/>
      </dsp:nvSpPr>
      <dsp:spPr>
        <a:xfrm>
          <a:off x="4849193" y="815742"/>
          <a:ext cx="2124408" cy="1229759"/>
        </a:xfrm>
        <a:prstGeom prst="rect">
          <a:avLst/>
        </a:prstGeom>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w="25400" cap="flat" cmpd="sng" algn="ctr">
          <a:solidFill>
            <a:srgbClr val="A00C3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i="0" kern="1200"/>
            <a:t>Amazon Wish Lists will go live</a:t>
          </a:r>
          <a:endParaRPr lang="en-US" sz="2000" kern="1200"/>
        </a:p>
      </dsp:txBody>
      <dsp:txXfrm>
        <a:off x="4849193" y="815742"/>
        <a:ext cx="2124408" cy="1229759"/>
      </dsp:txXfrm>
    </dsp:sp>
    <dsp:sp modelId="{017A3FD0-66FE-42F5-B9B1-8E553C698B0B}">
      <dsp:nvSpPr>
        <dsp:cNvPr id="0" name=""/>
        <dsp:cNvSpPr/>
      </dsp:nvSpPr>
      <dsp:spPr>
        <a:xfrm>
          <a:off x="7271018" y="9342"/>
          <a:ext cx="2124408" cy="806400"/>
        </a:xfrm>
        <a:prstGeom prst="rect">
          <a:avLst/>
        </a:prstGeom>
        <a:solidFill>
          <a:srgbClr val="A00C30"/>
        </a:solidFill>
        <a:ln w="25400" cap="flat" cmpd="sng" algn="ctr">
          <a:solidFill>
            <a:srgbClr val="A00C3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0" i="0" kern="1200"/>
            <a:t>December 10</a:t>
          </a:r>
          <a:endParaRPr lang="en-US" sz="2000" kern="1200"/>
        </a:p>
      </dsp:txBody>
      <dsp:txXfrm>
        <a:off x="7271018" y="9342"/>
        <a:ext cx="2124408" cy="806400"/>
      </dsp:txXfrm>
    </dsp:sp>
    <dsp:sp modelId="{31650D47-44FA-4B16-80F7-9E84114D382A}">
      <dsp:nvSpPr>
        <dsp:cNvPr id="0" name=""/>
        <dsp:cNvSpPr/>
      </dsp:nvSpPr>
      <dsp:spPr>
        <a:xfrm>
          <a:off x="7271018" y="815742"/>
          <a:ext cx="2124408" cy="1229759"/>
        </a:xfrm>
        <a:prstGeom prst="rect">
          <a:avLst/>
        </a:prstGeom>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w="25400" cap="flat" cmpd="sng" algn="ctr">
          <a:solidFill>
            <a:srgbClr val="A00C3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i="0" kern="1200"/>
            <a:t>Gift </a:t>
          </a:r>
          <a:r>
            <a:rPr lang="en-US" sz="2000" b="1" i="0" kern="1200"/>
            <a:t>delivery deadline</a:t>
          </a:r>
          <a:endParaRPr lang="en-US" sz="2000" b="1" kern="1200"/>
        </a:p>
      </dsp:txBody>
      <dsp:txXfrm>
        <a:off x="7271018" y="815742"/>
        <a:ext cx="2124408" cy="1229759"/>
      </dsp:txXfrm>
    </dsp:sp>
    <dsp:sp modelId="{8EF4E39D-32C5-4B29-B76A-B54CD12963B8}">
      <dsp:nvSpPr>
        <dsp:cNvPr id="0" name=""/>
        <dsp:cNvSpPr/>
      </dsp:nvSpPr>
      <dsp:spPr>
        <a:xfrm>
          <a:off x="9692844" y="9342"/>
          <a:ext cx="2124408" cy="806400"/>
        </a:xfrm>
        <a:prstGeom prst="rect">
          <a:avLst/>
        </a:prstGeom>
        <a:solidFill>
          <a:srgbClr val="A00C30"/>
        </a:solidFill>
        <a:ln w="25400" cap="flat" cmpd="sng" algn="ctr">
          <a:solidFill>
            <a:srgbClr val="A00C3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0" i="0" kern="1200"/>
            <a:t>December 15</a:t>
          </a:r>
          <a:endParaRPr lang="en-US" sz="2000" kern="1200"/>
        </a:p>
      </dsp:txBody>
      <dsp:txXfrm>
        <a:off x="9692844" y="9342"/>
        <a:ext cx="2124408" cy="806400"/>
      </dsp:txXfrm>
    </dsp:sp>
    <dsp:sp modelId="{88BE620A-6374-4F9E-84A4-7BD8021CB8B6}">
      <dsp:nvSpPr>
        <dsp:cNvPr id="0" name=""/>
        <dsp:cNvSpPr/>
      </dsp:nvSpPr>
      <dsp:spPr>
        <a:xfrm>
          <a:off x="9692844" y="815742"/>
          <a:ext cx="2124408" cy="1229759"/>
        </a:xfrm>
        <a:prstGeom prst="rect">
          <a:avLst/>
        </a:prstGeom>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w="25400" cap="flat" cmpd="sng" algn="ctr">
          <a:solidFill>
            <a:srgbClr val="A00C3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i="0" kern="1200"/>
            <a:t>Wrapping Party</a:t>
          </a:r>
          <a:endParaRPr lang="en-US" sz="2000" kern="1200"/>
        </a:p>
      </dsp:txBody>
      <dsp:txXfrm>
        <a:off x="9692844" y="815742"/>
        <a:ext cx="2124408" cy="122975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FD0B687-36FB-4B70-8E93-0314FBAC5039}" type="datetimeFigureOut">
              <a:rPr lang="en-US" smtClean="0"/>
              <a:t>2/6/2026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416C245-9302-483D-8113-BE4FA49A111D}" type="slidenum">
              <a:rPr lang="en-US" smtClean="0"/>
              <a:t>‹#›</a:t>
            </a:fld>
            <a:endParaRPr lang="en-US"/>
          </a:p>
        </p:txBody>
      </p:sp>
    </p:spTree>
    <p:extLst>
      <p:ext uri="{BB962C8B-B14F-4D97-AF65-F5344CB8AC3E}">
        <p14:creationId xmlns:p14="http://schemas.microsoft.com/office/powerpoint/2010/main" val="1340535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0a46a01688_0_1: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Kimberly</a:t>
            </a:r>
          </a:p>
          <a:p>
            <a:endParaRPr lang="en-US"/>
          </a:p>
        </p:txBody>
      </p:sp>
      <p:sp>
        <p:nvSpPr>
          <p:cNvPr id="133" name="Google Shape;133;g20a46a01688_0_1: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3715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EDC31FC6-0004-2754-09E6-E04F0C716DCA}"/>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EB178AF7-4B7C-59A5-E2ED-F495B8C586A8}"/>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4FEA4732-273C-656E-3B36-BADB3BE9178E}"/>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7288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5034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A3B02050-1BAE-A27F-0CCD-3569490FA8D7}"/>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139886BB-0958-E61E-E958-8D887A1879DC}"/>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E7E354F3-9F96-037B-1943-4A44EA2F762E}"/>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5066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5705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B1F360AD-B148-FF33-7EB1-953A58B0BBB2}"/>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C732B238-A97B-F005-E244-B2A2C493FB4A}"/>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FC12C773-2ECB-FEE0-3B34-C5119F45E5E6}"/>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4780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r>
              <a:rPr lang="en-US">
                <a:solidFill>
                  <a:srgbClr val="FF0000"/>
                </a:solidFill>
                <a:highlight>
                  <a:srgbClr val="FFFFFF"/>
                </a:highlight>
              </a:rPr>
              <a:t>Jerry D. Blakemore serves as the Vice Chancellor for Institutional Integrity and General Counsel for UNC Greensboro. </a:t>
            </a:r>
            <a:endParaRPr lang="en-US">
              <a:highlight>
                <a:srgbClr val="FFFFFF"/>
              </a:highlight>
            </a:endParaRPr>
          </a:p>
          <a:p>
            <a:pPr marL="19685">
              <a:lnSpc>
                <a:spcPct val="90000"/>
              </a:lnSpc>
            </a:pPr>
            <a:endParaRPr lang="en-US" b="0">
              <a:solidFill>
                <a:srgbClr val="FF0000"/>
              </a:solidFill>
              <a:highlight>
                <a:srgbClr val="FFFFFF"/>
              </a:highlight>
              <a:cs typeface="Calibri"/>
            </a:endParaRPr>
          </a:p>
          <a:p>
            <a:pPr marL="19685">
              <a:lnSpc>
                <a:spcPct val="90000"/>
              </a:lnSpc>
            </a:pPr>
            <a:r>
              <a:rPr lang="en-US">
                <a:solidFill>
                  <a:srgbClr val="FF0000"/>
                </a:solidFill>
                <a:highlight>
                  <a:srgbClr val="FFFFFF"/>
                </a:highlight>
              </a:rPr>
              <a:t>He has more than 30 years of experience in higher education administration, policy development and the providing of legal services, 19 of which as General Counsel for major institutions of higher education. </a:t>
            </a:r>
            <a:endParaRPr lang="en-US"/>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2777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E4A5D354-0AD4-ECC0-4078-F89CEA5F09E5}"/>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F2094390-F671-193D-1CE4-99732109A8F8}"/>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5CDEEAB3-E951-1690-9EA0-A9946CAD07E0}"/>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3472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2795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0788F843-CCC1-12FF-F423-5F19C9D3ED7B}"/>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4FE7289C-427C-6CFC-9130-EB51F4AD5D21}"/>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lang="en-US"/>
          </a:p>
        </p:txBody>
      </p:sp>
      <p:sp>
        <p:nvSpPr>
          <p:cNvPr id="146" name="Google Shape;146;g20a46a01688_0_497:notes">
            <a:extLst>
              <a:ext uri="{FF2B5EF4-FFF2-40B4-BE49-F238E27FC236}">
                <a16:creationId xmlns:a16="http://schemas.microsoft.com/office/drawing/2014/main" id="{246D8F73-E5EC-4092-2FF0-94E027C6C491}"/>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0494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00393746-2B2E-22DC-56E3-7EA04FA09AA1}"/>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C56F58C5-546E-EDBE-53DE-001335628F45}"/>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marR="0" lvl="0" indent="0" algn="l" defTabSz="914400" rtl="0" eaLnBrk="1" fontAlgn="auto" latinLnBrk="0" hangingPunct="1">
              <a:lnSpc>
                <a:spcPct val="90000"/>
              </a:lnSpc>
              <a:spcBef>
                <a:spcPts val="0"/>
              </a:spcBef>
              <a:spcAft>
                <a:spcPts val="0"/>
              </a:spcAft>
              <a:buClr>
                <a:schemeClr val="dk1"/>
              </a:buClr>
              <a:buSzTx/>
              <a:buFontTx/>
              <a:buNone/>
              <a:tabLst/>
              <a:defRPr/>
            </a:pPr>
            <a:r>
              <a:rPr lang="en-US" sz="1200" b="1"/>
              <a:t>Kimberly</a:t>
            </a:r>
          </a:p>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A3CAC4F2-CC9A-AFBE-EA2B-0E3D7416A413}"/>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6401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9FACFDC7-6AB3-F91B-BEB4-5902BBCDCFC8}"/>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B430F021-066A-73C4-A9C2-BFCB54E0213D}"/>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lang="en-US"/>
          </a:p>
        </p:txBody>
      </p:sp>
      <p:sp>
        <p:nvSpPr>
          <p:cNvPr id="146" name="Google Shape;146;g20a46a01688_0_497:notes">
            <a:extLst>
              <a:ext uri="{FF2B5EF4-FFF2-40B4-BE49-F238E27FC236}">
                <a16:creationId xmlns:a16="http://schemas.microsoft.com/office/drawing/2014/main" id="{BD70116A-06CC-D879-1FB2-B158C063DCE8}"/>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4144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5CBD18DC-4A41-CEDB-D429-23355EFE6FE7}"/>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E6F51417-3ABF-2AD5-71B0-01622A3F49F6}"/>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lang="en-US"/>
          </a:p>
        </p:txBody>
      </p:sp>
      <p:sp>
        <p:nvSpPr>
          <p:cNvPr id="146" name="Google Shape;146;g20a46a01688_0_497:notes">
            <a:extLst>
              <a:ext uri="{FF2B5EF4-FFF2-40B4-BE49-F238E27FC236}">
                <a16:creationId xmlns:a16="http://schemas.microsoft.com/office/drawing/2014/main" id="{BD506A23-24C3-9E0E-1437-5414BD9C765F}"/>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8142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ABB4D05A-90EE-687C-EC4D-9D1F387E0034}"/>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C8B3FCC3-8148-A1E1-DA82-7C5B76D02D60}"/>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algn="l"/>
            <a:r>
              <a:rPr lang="en-US" sz="1200" b="0">
                <a:solidFill>
                  <a:schemeClr val="tx2"/>
                </a:solidFill>
                <a:latin typeface="Aptos" panose="020B0004020202020204" pitchFamily="34" charset="0"/>
                <a:ea typeface="SofiaProRegular"/>
                <a:cs typeface="SofiaProRegular"/>
              </a:rPr>
              <a:t>The Staff Senate Scholarship is designed to support the educational goals of UNCG staff and their families. </a:t>
            </a:r>
            <a:endParaRPr lang="en-US" sz="1200" b="0">
              <a:solidFill>
                <a:schemeClr val="tx2"/>
              </a:solidFill>
              <a:latin typeface="Aptos" panose="020B0004020202020204" pitchFamily="34" charset="0"/>
              <a:ea typeface="SofiaProRegular"/>
              <a:cs typeface="Arial"/>
            </a:endParaRPr>
          </a:p>
          <a:p>
            <a:pPr algn="l"/>
            <a:r>
              <a:rPr lang="en-US" sz="1200" b="0">
                <a:solidFill>
                  <a:schemeClr val="tx2"/>
                </a:solidFill>
                <a:latin typeface="Aptos" panose="020B0004020202020204" pitchFamily="34" charset="0"/>
                <a:ea typeface="SofiaProRegular"/>
                <a:cs typeface="SofiaProRegular"/>
              </a:rPr>
              <a:t>If you or a dependent, spouse, or domestic partner meet the eligibility criteria referred on the application, we encourage you to apply and take advantage of this opportunity to further your academic journey.  </a:t>
            </a:r>
            <a:endParaRPr lang="en-US" sz="1200" b="0">
              <a:solidFill>
                <a:schemeClr val="tx2"/>
              </a:solidFill>
              <a:latin typeface="Aptos" panose="020B0004020202020204" pitchFamily="34" charset="0"/>
              <a:cs typeface="Arial"/>
            </a:endParaRPr>
          </a:p>
          <a:p>
            <a:pPr algn="l"/>
            <a:endParaRPr lang="en-US" b="0">
              <a:latin typeface="Aptos" panose="020B0004020202020204" pitchFamily="34" charset="0"/>
            </a:endParaRPr>
          </a:p>
        </p:txBody>
      </p:sp>
      <p:sp>
        <p:nvSpPr>
          <p:cNvPr id="146" name="Google Shape;146;g20a46a01688_0_497:notes">
            <a:extLst>
              <a:ext uri="{FF2B5EF4-FFF2-40B4-BE49-F238E27FC236}">
                <a16:creationId xmlns:a16="http://schemas.microsoft.com/office/drawing/2014/main" id="{D7FA79B8-C06A-6F37-4210-C2FAE8DE6F82}"/>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3708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CB5BFBE9-E675-12AF-8642-78E486BA29B0}"/>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56DB365E-C11E-826A-3027-8CD0603923FB}"/>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lang="en-US"/>
          </a:p>
        </p:txBody>
      </p:sp>
      <p:sp>
        <p:nvSpPr>
          <p:cNvPr id="146" name="Google Shape;146;g20a46a01688_0_497:notes">
            <a:extLst>
              <a:ext uri="{FF2B5EF4-FFF2-40B4-BE49-F238E27FC236}">
                <a16:creationId xmlns:a16="http://schemas.microsoft.com/office/drawing/2014/main" id="{1E745D68-7B41-1828-83F5-88E046DD9E3C}"/>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6370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2097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E55B3B3D-0729-3ED7-A3CB-3F18AA49D719}"/>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F2D7BA54-C49A-28E9-7B8D-4C2DF67B7363}"/>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a:extLst>
              <a:ext uri="{FF2B5EF4-FFF2-40B4-BE49-F238E27FC236}">
                <a16:creationId xmlns:a16="http://schemas.microsoft.com/office/drawing/2014/main" id="{53988403-0D8A-6EF2-B071-F6F787BA2BB1}"/>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5699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80E384E9-36BE-C304-F29A-AC2DD5C8C291}"/>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361BE968-17ED-11D6-18DC-F3D9F77B69F7}"/>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lang="en-US"/>
          </a:p>
        </p:txBody>
      </p:sp>
      <p:sp>
        <p:nvSpPr>
          <p:cNvPr id="146" name="Google Shape;146;g20a46a01688_0_497:notes">
            <a:extLst>
              <a:ext uri="{FF2B5EF4-FFF2-40B4-BE49-F238E27FC236}">
                <a16:creationId xmlns:a16="http://schemas.microsoft.com/office/drawing/2014/main" id="{F92954E1-BF99-8DF8-68B2-57521B468A21}"/>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9751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E654A189-13B9-2D73-E36B-749A53CA5375}"/>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839F6A7B-E60D-0CCF-DC7D-E1A29E29FB63}"/>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a:buClr>
                <a:schemeClr val="bg1"/>
              </a:buClr>
            </a:pPr>
            <a:endParaRPr lang="en-US" sz="1200">
              <a:solidFill>
                <a:schemeClr val="bg1"/>
              </a:solidFill>
            </a:endParaRPr>
          </a:p>
        </p:txBody>
      </p:sp>
      <p:sp>
        <p:nvSpPr>
          <p:cNvPr id="146" name="Google Shape;146;g20a46a01688_0_497:notes">
            <a:extLst>
              <a:ext uri="{FF2B5EF4-FFF2-40B4-BE49-F238E27FC236}">
                <a16:creationId xmlns:a16="http://schemas.microsoft.com/office/drawing/2014/main" id="{E0152A63-8C4F-2823-7B64-02EE7DAAD328}"/>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0266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97EF7084-F353-FD17-11C3-A44B9333714A}"/>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90DCDFC1-F043-6E80-E96F-1A30EC8D732F}"/>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a:buClr>
                <a:schemeClr val="bg1"/>
              </a:buClr>
            </a:pPr>
            <a:r>
              <a:rPr lang="en-US" sz="1200">
                <a:solidFill>
                  <a:schemeClr val="bg1"/>
                </a:solidFill>
              </a:rPr>
              <a:t>Every holiday season, the Staff Senate sponsors a Spartan Season of Giving to bring joy and support to individuals and families on our campus. Through the generosity of our staff, we </a:t>
            </a:r>
            <a:r>
              <a:rPr lang="en-US" sz="1200" b="0" i="0">
                <a:solidFill>
                  <a:schemeClr val="bg1"/>
                </a:solidFill>
                <a:effectLst/>
              </a:rPr>
              <a:t>collect and distribute gifts to </a:t>
            </a:r>
            <a:r>
              <a:rPr lang="en-US" sz="1200">
                <a:solidFill>
                  <a:schemeClr val="bg1"/>
                </a:solidFill>
              </a:rPr>
              <a:t>those </a:t>
            </a:r>
            <a:r>
              <a:rPr lang="en-US" sz="1200" b="0" i="0">
                <a:solidFill>
                  <a:schemeClr val="bg1"/>
                </a:solidFill>
                <a:effectLst/>
              </a:rPr>
              <a:t>in need</a:t>
            </a:r>
            <a:r>
              <a:rPr lang="en-US" sz="1200">
                <a:solidFill>
                  <a:schemeClr val="bg1"/>
                </a:solidFill>
              </a:rPr>
              <a:t>.</a:t>
            </a:r>
          </a:p>
          <a:p>
            <a:pPr>
              <a:buClr>
                <a:schemeClr val="bg1"/>
              </a:buClr>
            </a:pPr>
            <a:r>
              <a:rPr lang="en-US" sz="1200">
                <a:solidFill>
                  <a:schemeClr val="bg1"/>
                </a:solidFill>
              </a:rPr>
              <a:t>Nominations were due and submitted by November 4. </a:t>
            </a:r>
          </a:p>
          <a:p>
            <a:pPr>
              <a:buClr>
                <a:schemeClr val="bg1"/>
              </a:buClr>
            </a:pPr>
            <a:r>
              <a:rPr lang="en-US" sz="1200">
                <a:solidFill>
                  <a:schemeClr val="bg1"/>
                </a:solidFill>
              </a:rPr>
              <a:t>Families will be selected and notified on November 6. </a:t>
            </a:r>
          </a:p>
          <a:p>
            <a:pPr>
              <a:buClr>
                <a:schemeClr val="bg1"/>
              </a:buClr>
            </a:pPr>
            <a:r>
              <a:rPr lang="en-US" sz="1200" b="1">
                <a:solidFill>
                  <a:srgbClr val="FFC000"/>
                </a:solidFill>
              </a:rPr>
              <a:t>Amazon Wish Lists will go live November 14.</a:t>
            </a:r>
          </a:p>
          <a:p>
            <a:pPr>
              <a:buClr>
                <a:schemeClr val="bg1"/>
              </a:buClr>
            </a:pPr>
            <a:r>
              <a:rPr lang="en-US" sz="1200">
                <a:solidFill>
                  <a:schemeClr val="bg1"/>
                </a:solidFill>
              </a:rPr>
              <a:t>All gifts need to be delivered by December 10. </a:t>
            </a:r>
          </a:p>
          <a:p>
            <a:pPr>
              <a:buClr>
                <a:schemeClr val="bg1"/>
              </a:buClr>
            </a:pPr>
            <a:r>
              <a:rPr lang="en-US" sz="1200">
                <a:solidFill>
                  <a:schemeClr val="bg1"/>
                </a:solidFill>
              </a:rPr>
              <a:t>The Staff Senate Wrapping Party will be December 15th and we are excited to see you all there!  Refreshments will be provided. </a:t>
            </a:r>
          </a:p>
          <a:p>
            <a:pPr>
              <a:buClr>
                <a:schemeClr val="bg1"/>
              </a:buClr>
            </a:pPr>
            <a:r>
              <a:rPr lang="en-US" sz="1200">
                <a:solidFill>
                  <a:schemeClr val="bg1"/>
                </a:solidFill>
              </a:rPr>
              <a:t>For more information on Spartan Season of Giving, and to find the Amazon Wish Lists on November 14, use the QR code on this slide or visit </a:t>
            </a:r>
            <a:r>
              <a:rPr lang="en-US" sz="1200" u="sng">
                <a:solidFill>
                  <a:schemeClr val="bg1"/>
                </a:solidFill>
              </a:rPr>
              <a:t>go.uncg.edu/</a:t>
            </a:r>
            <a:r>
              <a:rPr lang="en-US" sz="1200" u="sng" err="1">
                <a:solidFill>
                  <a:schemeClr val="bg1"/>
                </a:solidFill>
              </a:rPr>
              <a:t>SpartanSeasonofGiving</a:t>
            </a:r>
            <a:r>
              <a:rPr lang="en-US" sz="1200">
                <a:solidFill>
                  <a:schemeClr val="bg1"/>
                </a:solidFill>
              </a:rPr>
              <a:t>.</a:t>
            </a:r>
          </a:p>
        </p:txBody>
      </p:sp>
      <p:sp>
        <p:nvSpPr>
          <p:cNvPr id="146" name="Google Shape;146;g20a46a01688_0_497:notes">
            <a:extLst>
              <a:ext uri="{FF2B5EF4-FFF2-40B4-BE49-F238E27FC236}">
                <a16:creationId xmlns:a16="http://schemas.microsoft.com/office/drawing/2014/main" id="{8A1ADD42-2377-3815-606B-B2489A0FDFB5}"/>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1330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181178" indent="-161766">
              <a:lnSpc>
                <a:spcPct val="90000"/>
              </a:lnSpc>
              <a:buClr>
                <a:schemeClr val="dk1"/>
              </a:buClr>
              <a:buSzPts val="1100"/>
              <a:buChar char="•"/>
            </a:pPr>
            <a:endParaRPr lang="en-US">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3509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B478BDD3-DF56-95D5-38E1-FD01313CB865}"/>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30F9F3BB-AB80-7CAC-BA05-8D1472A8D428}"/>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CB2E6CD7-1695-2F4C-AB69-14C2AE384609}"/>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8021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85FEBD9C-B5D7-3ABD-3DE9-1E900CEA447D}"/>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05CEBD5A-FA58-8D36-AD76-9BBA77037E25}"/>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181178" indent="-161766">
              <a:lnSpc>
                <a:spcPct val="90000"/>
              </a:lnSpc>
              <a:buClr>
                <a:schemeClr val="dk1"/>
              </a:buClr>
              <a:buSzPts val="1100"/>
              <a:buChar char="•"/>
            </a:pPr>
            <a:endParaRPr lang="en-US">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49BC67FB-D4E4-4063-9574-F080A6C6F22C}"/>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9377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BF425305-DCBA-E469-D53D-F92C6CF8393C}"/>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7A717E44-F5EB-50A1-8D62-D42C8795C157}"/>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181178" indent="-161766">
              <a:lnSpc>
                <a:spcPct val="90000"/>
              </a:lnSpc>
              <a:buClr>
                <a:schemeClr val="dk1"/>
              </a:buClr>
              <a:buSzPts val="1100"/>
              <a:buChar char="•"/>
            </a:pPr>
            <a:endParaRPr b="1">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AB33F715-EFF7-DA34-F290-AD133C9CCD11}"/>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0572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0a46a01688_0_82: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lang="en-US"/>
          </a:p>
        </p:txBody>
      </p:sp>
      <p:sp>
        <p:nvSpPr>
          <p:cNvPr id="304" name="Google Shape;304;g20a46a01688_0_8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6417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45C3671A-147B-B803-AE29-9A508E132AF1}"/>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BF0AEA05-81CE-D739-7700-214407A5DE87}"/>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a:extLst>
              <a:ext uri="{FF2B5EF4-FFF2-40B4-BE49-F238E27FC236}">
                <a16:creationId xmlns:a16="http://schemas.microsoft.com/office/drawing/2014/main" id="{0376E3EE-A788-F269-AD46-C6AF73E940C2}"/>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5071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8251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DD38996B-F331-F885-2D63-C8ADB419018B}"/>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C6B80B1D-9CA5-FB8C-A1EE-5EC6171FBE5F}"/>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a:extLst>
              <a:ext uri="{FF2B5EF4-FFF2-40B4-BE49-F238E27FC236}">
                <a16:creationId xmlns:a16="http://schemas.microsoft.com/office/drawing/2014/main" id="{78A4C3B1-E9B4-B11E-8166-44776C29E7D7}"/>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3688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70D19DC3-81CA-20EE-0912-9C818CBB43AB}"/>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DEFDF749-0EC0-00B8-FCF8-B73F4828CF38}"/>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a:extLst>
              <a:ext uri="{FF2B5EF4-FFF2-40B4-BE49-F238E27FC236}">
                <a16:creationId xmlns:a16="http://schemas.microsoft.com/office/drawing/2014/main" id="{8EBFB50B-E790-A364-CAD0-ECE28B086F0F}"/>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3502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6F94A6B3-E687-C102-7D98-695515E79D26}"/>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4C231C51-2127-8B9B-AD46-1C01B7E0BD98}"/>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31E67A6C-2F08-5B3B-C0CB-42CEEB72F81D}"/>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8259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36558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2"/>
        <p:cNvGrpSpPr/>
        <p:nvPr/>
      </p:nvGrpSpPr>
      <p:grpSpPr>
        <a:xfrm>
          <a:off x="0" y="0"/>
          <a:ext cx="0" cy="0"/>
          <a:chOff x="0" y="0"/>
          <a:chExt cx="0" cy="0"/>
        </a:xfrm>
      </p:grpSpPr>
      <p:sp>
        <p:nvSpPr>
          <p:cNvPr id="63" name="Google Shape;63;p15"/>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 name="Google Shape;64;p15"/>
          <p:cNvSpPr txBox="1">
            <a:spLocks noGrp="1"/>
          </p:cNvSpPr>
          <p:nvPr>
            <p:ph type="subTitle" idx="1"/>
          </p:nvPr>
        </p:nvSpPr>
        <p:spPr>
          <a:xfrm>
            <a:off x="1524000" y="3602039"/>
            <a:ext cx="9144000" cy="1655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Clr>
                <a:schemeClr val="dk1"/>
              </a:buClr>
              <a:buSzPts val="1800"/>
              <a:buNone/>
              <a:defRPr sz="2400"/>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65" name="Google Shape;65;p1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21936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71" name="Google Shape;71;p1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6721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831851" y="1709737"/>
            <a:ext cx="10515600" cy="28528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831851" y="4589463"/>
            <a:ext cx="10515600" cy="1500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rgbClr val="888888"/>
              </a:buClr>
              <a:buSzPts val="1800"/>
              <a:buNone/>
              <a:defRPr sz="2400">
                <a:solidFill>
                  <a:srgbClr val="888888"/>
                </a:solidFill>
              </a:defRPr>
            </a:lvl1pPr>
            <a:lvl2pPr marL="1219170" lvl="1" indent="-304792" algn="l" rtl="0">
              <a:lnSpc>
                <a:spcPct val="90000"/>
              </a:lnSpc>
              <a:spcBef>
                <a:spcPts val="533"/>
              </a:spcBef>
              <a:spcAft>
                <a:spcPts val="0"/>
              </a:spcAft>
              <a:buClr>
                <a:srgbClr val="888888"/>
              </a:buClr>
              <a:buSzPts val="1500"/>
              <a:buNone/>
              <a:defRPr sz="2000">
                <a:solidFill>
                  <a:srgbClr val="888888"/>
                </a:solidFill>
              </a:defRPr>
            </a:lvl2pPr>
            <a:lvl3pPr marL="1828754" lvl="2" indent="-304792" algn="l" rtl="0">
              <a:lnSpc>
                <a:spcPct val="90000"/>
              </a:lnSpc>
              <a:spcBef>
                <a:spcPts val="533"/>
              </a:spcBef>
              <a:spcAft>
                <a:spcPts val="0"/>
              </a:spcAft>
              <a:buClr>
                <a:srgbClr val="888888"/>
              </a:buClr>
              <a:buSzPts val="1400"/>
              <a:buNone/>
              <a:defRPr sz="1867">
                <a:solidFill>
                  <a:srgbClr val="888888"/>
                </a:solidFill>
              </a:defRPr>
            </a:lvl3pPr>
            <a:lvl4pPr marL="2438339" lvl="3" indent="-304792" algn="l" rtl="0">
              <a:lnSpc>
                <a:spcPct val="90000"/>
              </a:lnSpc>
              <a:spcBef>
                <a:spcPts val="533"/>
              </a:spcBef>
              <a:spcAft>
                <a:spcPts val="0"/>
              </a:spcAft>
              <a:buClr>
                <a:srgbClr val="888888"/>
              </a:buClr>
              <a:buSzPts val="1200"/>
              <a:buNone/>
              <a:defRPr sz="1600">
                <a:solidFill>
                  <a:srgbClr val="888888"/>
                </a:solidFill>
              </a:defRPr>
            </a:lvl4pPr>
            <a:lvl5pPr marL="3047924" lvl="4" indent="-304792" algn="l" rtl="0">
              <a:lnSpc>
                <a:spcPct val="90000"/>
              </a:lnSpc>
              <a:spcBef>
                <a:spcPts val="533"/>
              </a:spcBef>
              <a:spcAft>
                <a:spcPts val="0"/>
              </a:spcAft>
              <a:buClr>
                <a:srgbClr val="888888"/>
              </a:buClr>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77" name="Google Shape;77;p1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8" name="Google Shape;78;p1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9" name="Google Shape;79;p1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7376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8" name="Google Shape;98;p20"/>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 name="Google Shape;99;p2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0" name="Google Shape;100;p2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4617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7" name="Google Shape;107;p22"/>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rtl="0">
              <a:lnSpc>
                <a:spcPct val="90000"/>
              </a:lnSpc>
              <a:spcBef>
                <a:spcPts val="1067"/>
              </a:spcBef>
              <a:spcAft>
                <a:spcPts val="0"/>
              </a:spcAft>
              <a:buClr>
                <a:schemeClr val="dk1"/>
              </a:buClr>
              <a:buSzPts val="2400"/>
              <a:buChar char="•"/>
              <a:defRPr sz="3200"/>
            </a:lvl1pPr>
            <a:lvl2pPr marL="1219170" lvl="1" indent="-482588" algn="l" rtl="0">
              <a:lnSpc>
                <a:spcPct val="90000"/>
              </a:lnSpc>
              <a:spcBef>
                <a:spcPts val="533"/>
              </a:spcBef>
              <a:spcAft>
                <a:spcPts val="0"/>
              </a:spcAft>
              <a:buClr>
                <a:schemeClr val="dk1"/>
              </a:buClr>
              <a:buSzPts val="2100"/>
              <a:buChar char="•"/>
              <a:defRPr sz="2800"/>
            </a:lvl2pPr>
            <a:lvl3pPr marL="1828754" lvl="2" indent="-457189" algn="l" rtl="0">
              <a:lnSpc>
                <a:spcPct val="90000"/>
              </a:lnSpc>
              <a:spcBef>
                <a:spcPts val="533"/>
              </a:spcBef>
              <a:spcAft>
                <a:spcPts val="0"/>
              </a:spcAft>
              <a:buClr>
                <a:schemeClr val="dk1"/>
              </a:buClr>
              <a:buSzPts val="1800"/>
              <a:buChar char="•"/>
              <a:defRPr sz="2400"/>
            </a:lvl3pPr>
            <a:lvl4pPr marL="2438339" lvl="3" indent="-431789" algn="l" rtl="0">
              <a:lnSpc>
                <a:spcPct val="90000"/>
              </a:lnSpc>
              <a:spcBef>
                <a:spcPts val="533"/>
              </a:spcBef>
              <a:spcAft>
                <a:spcPts val="0"/>
              </a:spcAft>
              <a:buClr>
                <a:schemeClr val="dk1"/>
              </a:buClr>
              <a:buSzPts val="1500"/>
              <a:buChar char="•"/>
              <a:defRPr sz="2000"/>
            </a:lvl4pPr>
            <a:lvl5pPr marL="3047924" lvl="4" indent="-431789" algn="l" rtl="0">
              <a:lnSpc>
                <a:spcPct val="90000"/>
              </a:lnSpc>
              <a:spcBef>
                <a:spcPts val="533"/>
              </a:spcBef>
              <a:spcAft>
                <a:spcPts val="0"/>
              </a:spcAft>
              <a:buClr>
                <a:schemeClr val="dk1"/>
              </a:buClr>
              <a:buSzPts val="1500"/>
              <a:buChar char="•"/>
              <a:defRPr sz="2000"/>
            </a:lvl5pPr>
            <a:lvl6pPr marL="3657509" lvl="5" indent="-431789" algn="l" rtl="0">
              <a:lnSpc>
                <a:spcPct val="90000"/>
              </a:lnSpc>
              <a:spcBef>
                <a:spcPts val="533"/>
              </a:spcBef>
              <a:spcAft>
                <a:spcPts val="0"/>
              </a:spcAft>
              <a:buClr>
                <a:schemeClr val="dk1"/>
              </a:buClr>
              <a:buSzPts val="1500"/>
              <a:buChar char="•"/>
              <a:defRPr sz="2000"/>
            </a:lvl6pPr>
            <a:lvl7pPr marL="4267093" lvl="6" indent="-431789" algn="l" rtl="0">
              <a:lnSpc>
                <a:spcPct val="90000"/>
              </a:lnSpc>
              <a:spcBef>
                <a:spcPts val="533"/>
              </a:spcBef>
              <a:spcAft>
                <a:spcPts val="0"/>
              </a:spcAft>
              <a:buClr>
                <a:schemeClr val="dk1"/>
              </a:buClr>
              <a:buSzPts val="1500"/>
              <a:buChar char="•"/>
              <a:defRPr sz="2000"/>
            </a:lvl7pPr>
            <a:lvl8pPr marL="4876678" lvl="7" indent="-431789" algn="l" rtl="0">
              <a:lnSpc>
                <a:spcPct val="90000"/>
              </a:lnSpc>
              <a:spcBef>
                <a:spcPts val="533"/>
              </a:spcBef>
              <a:spcAft>
                <a:spcPts val="0"/>
              </a:spcAft>
              <a:buClr>
                <a:schemeClr val="dk1"/>
              </a:buClr>
              <a:buSzPts val="1500"/>
              <a:buChar char="•"/>
              <a:defRPr sz="2000"/>
            </a:lvl8pPr>
            <a:lvl9pPr marL="5486263" lvl="8" indent="-431789" algn="l" rtl="0">
              <a:lnSpc>
                <a:spcPct val="90000"/>
              </a:lnSpc>
              <a:spcBef>
                <a:spcPts val="533"/>
              </a:spcBef>
              <a:spcAft>
                <a:spcPts val="0"/>
              </a:spcAft>
              <a:buClr>
                <a:schemeClr val="dk1"/>
              </a:buClr>
              <a:buSzPts val="1500"/>
              <a:buChar char="•"/>
              <a:defRPr sz="2000"/>
            </a:lvl9pPr>
          </a:lstStyle>
          <a:p>
            <a:endParaRPr/>
          </a:p>
        </p:txBody>
      </p:sp>
      <p:sp>
        <p:nvSpPr>
          <p:cNvPr id="108" name="Google Shape;108;p22"/>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09" name="Google Shape;109;p2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 name="Google Shape;110;p2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00161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4" name="Google Shape;114;p23"/>
          <p:cNvSpPr>
            <a:spLocks noGrp="1"/>
          </p:cNvSpPr>
          <p:nvPr>
            <p:ph type="pic" idx="2"/>
          </p:nvPr>
        </p:nvSpPr>
        <p:spPr>
          <a:xfrm>
            <a:off x="5183188" y="987425"/>
            <a:ext cx="6172400" cy="4873600"/>
          </a:xfrm>
          <a:prstGeom prst="rect">
            <a:avLst/>
          </a:prstGeom>
          <a:noFill/>
          <a:ln>
            <a:noFill/>
          </a:ln>
        </p:spPr>
      </p:sp>
      <p:sp>
        <p:nvSpPr>
          <p:cNvPr id="115" name="Google Shape;115;p23"/>
          <p:cNvSpPr txBox="1">
            <a:spLocks noGrp="1"/>
          </p:cNvSpPr>
          <p:nvPr>
            <p:ph type="body" idx="1"/>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16" name="Google Shape;116;p2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3679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57203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rot="5400000">
            <a:off x="7133400" y="1956725"/>
            <a:ext cx="5812000" cy="2628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7" name="Google Shape;127;p25"/>
          <p:cNvSpPr txBox="1">
            <a:spLocks noGrp="1"/>
          </p:cNvSpPr>
          <p:nvPr>
            <p:ph type="body" idx="1"/>
          </p:nvPr>
        </p:nvSpPr>
        <p:spPr>
          <a:xfrm rot="5400000">
            <a:off x="1799300" y="-596075"/>
            <a:ext cx="5812000" cy="77344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28" name="Google Shape;128;p2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9" name="Google Shape;129;p2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0" name="Google Shape;130;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9882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85949-6C48-4EB7-AFA0-6D14A81D40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C44719-2142-4D4D-9C4F-5491B014D8E6}"/>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E0B328-D770-46F5-8A75-2B5C35920505}"/>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D9FF6A5-43DF-48CA-96DF-BD32C9EDF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908623-2302-4B5E-8DDD-9743A7C460E5}"/>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1891999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with Pictur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FFBAF962-3352-650E-A729-A058D7CCDECC}"/>
              </a:ext>
            </a:extLst>
          </p:cNvPr>
          <p:cNvPicPr/>
          <p:nvPr userDrawn="1"/>
        </p:nvPicPr>
        <p:blipFill rotWithShape="1">
          <a:blip r:embed="rId3"/>
          <a:srcRect l="22736" r="22383" b="28677"/>
          <a:stretch/>
        </p:blipFill>
        <p:spPr>
          <a:xfrm>
            <a:off x="0" y="0"/>
            <a:ext cx="12192000" cy="6858000"/>
          </a:xfrm>
          <a:prstGeom prst="rect">
            <a:avLst/>
          </a:prstGeom>
        </p:spPr>
      </p:pic>
      <p:sp>
        <p:nvSpPr>
          <p:cNvPr id="3" name="Rectangle: Single Corner Snipped 3">
            <a:extLst>
              <a:ext uri="{FF2B5EF4-FFF2-40B4-BE49-F238E27FC236}">
                <a16:creationId xmlns:a16="http://schemas.microsoft.com/office/drawing/2014/main" id="{5ED8CB06-F700-5B3C-E64A-0F8A14C7652B}"/>
              </a:ext>
            </a:extLst>
          </p:cNvPr>
          <p:cNvSpPr/>
          <p:nvPr userDrawn="1"/>
        </p:nvSpPr>
        <p:spPr>
          <a:xfrm flipH="1">
            <a:off x="-5824" y="0"/>
            <a:ext cx="12197822" cy="6858000"/>
          </a:xfrm>
          <a:custGeom>
            <a:avLst/>
            <a:gdLst>
              <a:gd name="connsiteX0" fmla="*/ 0 w 12191998"/>
              <a:gd name="connsiteY0" fmla="*/ 0 h 6857999"/>
              <a:gd name="connsiteX1" fmla="*/ 8762999 w 12191998"/>
              <a:gd name="connsiteY1" fmla="*/ 0 h 6857999"/>
              <a:gd name="connsiteX2" fmla="*/ 12191998 w 12191998"/>
              <a:gd name="connsiteY2" fmla="*/ 3429000 h 6857999"/>
              <a:gd name="connsiteX3" fmla="*/ 12191998 w 12191998"/>
              <a:gd name="connsiteY3" fmla="*/ 6857999 h 6857999"/>
              <a:gd name="connsiteX4" fmla="*/ 0 w 12191998"/>
              <a:gd name="connsiteY4" fmla="*/ 6857999 h 6857999"/>
              <a:gd name="connsiteX5" fmla="*/ 0 w 12191998"/>
              <a:gd name="connsiteY5" fmla="*/ 0 h 6857999"/>
              <a:gd name="connsiteX0" fmla="*/ 0 w 12191998"/>
              <a:gd name="connsiteY0" fmla="*/ 0 h 6857999"/>
              <a:gd name="connsiteX1" fmla="*/ 5635402 w 12191998"/>
              <a:gd name="connsiteY1" fmla="*/ 634838 h 6857999"/>
              <a:gd name="connsiteX2" fmla="*/ 12191998 w 12191998"/>
              <a:gd name="connsiteY2" fmla="*/ 3429000 h 6857999"/>
              <a:gd name="connsiteX3" fmla="*/ 12191998 w 12191998"/>
              <a:gd name="connsiteY3" fmla="*/ 6857999 h 6857999"/>
              <a:gd name="connsiteX4" fmla="*/ 0 w 12191998"/>
              <a:gd name="connsiteY4" fmla="*/ 6857999 h 6857999"/>
              <a:gd name="connsiteX5" fmla="*/ 0 w 12191998"/>
              <a:gd name="connsiteY5" fmla="*/ 0 h 6857999"/>
              <a:gd name="connsiteX0" fmla="*/ 0 w 12191998"/>
              <a:gd name="connsiteY0" fmla="*/ 0 h 6857999"/>
              <a:gd name="connsiteX1" fmla="*/ 7079804 w 12191998"/>
              <a:gd name="connsiteY1" fmla="*/ 1228907 h 6857999"/>
              <a:gd name="connsiteX2" fmla="*/ 12191998 w 12191998"/>
              <a:gd name="connsiteY2" fmla="*/ 3429000 h 6857999"/>
              <a:gd name="connsiteX3" fmla="*/ 12191998 w 12191998"/>
              <a:gd name="connsiteY3" fmla="*/ 6857999 h 6857999"/>
              <a:gd name="connsiteX4" fmla="*/ 0 w 12191998"/>
              <a:gd name="connsiteY4" fmla="*/ 6857999 h 6857999"/>
              <a:gd name="connsiteX5" fmla="*/ 0 w 12191998"/>
              <a:gd name="connsiteY5" fmla="*/ 0 h 6857999"/>
              <a:gd name="connsiteX0" fmla="*/ 0 w 12191998"/>
              <a:gd name="connsiteY0" fmla="*/ 0 h 6857999"/>
              <a:gd name="connsiteX1" fmla="*/ 7079804 w 12191998"/>
              <a:gd name="connsiteY1" fmla="*/ 1228907 h 6857999"/>
              <a:gd name="connsiteX2" fmla="*/ 11720237 w 12191998"/>
              <a:gd name="connsiteY2" fmla="*/ 5205382 h 6857999"/>
              <a:gd name="connsiteX3" fmla="*/ 12191998 w 12191998"/>
              <a:gd name="connsiteY3" fmla="*/ 6857999 h 6857999"/>
              <a:gd name="connsiteX4" fmla="*/ 0 w 12191998"/>
              <a:gd name="connsiteY4" fmla="*/ 6857999 h 6857999"/>
              <a:gd name="connsiteX5" fmla="*/ 0 w 12191998"/>
              <a:gd name="connsiteY5" fmla="*/ 0 h 6857999"/>
              <a:gd name="connsiteX0" fmla="*/ 0 w 12197822"/>
              <a:gd name="connsiteY0" fmla="*/ 0 h 6857999"/>
              <a:gd name="connsiteX1" fmla="*/ 7079804 w 12197822"/>
              <a:gd name="connsiteY1" fmla="*/ 1228907 h 6857999"/>
              <a:gd name="connsiteX2" fmla="*/ 12197822 w 12197822"/>
              <a:gd name="connsiteY2" fmla="*/ 5240327 h 6857999"/>
              <a:gd name="connsiteX3" fmla="*/ 12191998 w 12197822"/>
              <a:gd name="connsiteY3" fmla="*/ 6857999 h 6857999"/>
              <a:gd name="connsiteX4" fmla="*/ 0 w 12197822"/>
              <a:gd name="connsiteY4" fmla="*/ 6857999 h 6857999"/>
              <a:gd name="connsiteX5" fmla="*/ 0 w 12197822"/>
              <a:gd name="connsiteY5" fmla="*/ 0 h 6857999"/>
              <a:gd name="connsiteX0" fmla="*/ 0 w 12197822"/>
              <a:gd name="connsiteY0" fmla="*/ 17473 h 6875472"/>
              <a:gd name="connsiteX1" fmla="*/ 6928375 w 12197822"/>
              <a:gd name="connsiteY1" fmla="*/ 0 h 6875472"/>
              <a:gd name="connsiteX2" fmla="*/ 12197822 w 12197822"/>
              <a:gd name="connsiteY2" fmla="*/ 5257800 h 6875472"/>
              <a:gd name="connsiteX3" fmla="*/ 12191998 w 12197822"/>
              <a:gd name="connsiteY3" fmla="*/ 6875472 h 6875472"/>
              <a:gd name="connsiteX4" fmla="*/ 0 w 12197822"/>
              <a:gd name="connsiteY4" fmla="*/ 6875472 h 6875472"/>
              <a:gd name="connsiteX5" fmla="*/ 0 w 12197822"/>
              <a:gd name="connsiteY5" fmla="*/ 17473 h 687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7822" h="6875472">
                <a:moveTo>
                  <a:pt x="0" y="17473"/>
                </a:moveTo>
                <a:lnTo>
                  <a:pt x="6928375" y="0"/>
                </a:lnTo>
                <a:lnTo>
                  <a:pt x="12197822" y="5257800"/>
                </a:lnTo>
                <a:cubicBezTo>
                  <a:pt x="12195881" y="5797024"/>
                  <a:pt x="12193939" y="6336248"/>
                  <a:pt x="12191998" y="6875472"/>
                </a:cubicBezTo>
                <a:lnTo>
                  <a:pt x="0" y="6875472"/>
                </a:lnTo>
                <a:lnTo>
                  <a:pt x="0" y="17473"/>
                </a:lnTo>
                <a:close/>
              </a:path>
            </a:pathLst>
          </a:custGeom>
          <a:solidFill>
            <a:srgbClr val="0F20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
          </a:p>
        </p:txBody>
      </p:sp>
      <p:pic>
        <p:nvPicPr>
          <p:cNvPr id="6" name="Picture 5" descr="A black and white logo&#10;&#10;Description automatically generated">
            <a:extLst>
              <a:ext uri="{FF2B5EF4-FFF2-40B4-BE49-F238E27FC236}">
                <a16:creationId xmlns:a16="http://schemas.microsoft.com/office/drawing/2014/main" id="{03EA0D8B-492B-123C-FD7F-48B91276BDFF}"/>
              </a:ext>
            </a:extLst>
          </p:cNvPr>
          <p:cNvPicPr>
            <a:picLocks noChangeAspect="1"/>
          </p:cNvPicPr>
          <p:nvPr userDrawn="1"/>
        </p:nvPicPr>
        <p:blipFill>
          <a:blip r:embed="rId4"/>
          <a:stretch>
            <a:fillRect/>
          </a:stretch>
        </p:blipFill>
        <p:spPr>
          <a:xfrm>
            <a:off x="651680" y="5542129"/>
            <a:ext cx="2219652" cy="856152"/>
          </a:xfrm>
          <a:prstGeom prst="rect">
            <a:avLst/>
          </a:prstGeom>
        </p:spPr>
      </p:pic>
      <p:sp>
        <p:nvSpPr>
          <p:cNvPr id="11" name="Picture Placeholder 10">
            <a:extLst>
              <a:ext uri="{FF2B5EF4-FFF2-40B4-BE49-F238E27FC236}">
                <a16:creationId xmlns:a16="http://schemas.microsoft.com/office/drawing/2014/main" id="{788D68B6-D8EE-3F25-AFE0-D59DA2FDB8C7}"/>
              </a:ext>
            </a:extLst>
          </p:cNvPr>
          <p:cNvSpPr>
            <a:spLocks noGrp="1"/>
          </p:cNvSpPr>
          <p:nvPr>
            <p:ph type="pic" sz="quarter" idx="10"/>
          </p:nvPr>
        </p:nvSpPr>
        <p:spPr>
          <a:xfrm>
            <a:off x="5195886" y="0"/>
            <a:ext cx="6996112" cy="6858000"/>
          </a:xfrm>
        </p:spPr>
        <p:txBody>
          <a:bodyPr/>
          <a:lstStyle>
            <a:lvl1pPr>
              <a:defRPr>
                <a:solidFill>
                  <a:schemeClr val="bg1"/>
                </a:solidFill>
              </a:defRPr>
            </a:lvl1pPr>
          </a:lstStyle>
          <a:p>
            <a:endParaRPr lang="en-US"/>
          </a:p>
        </p:txBody>
      </p:sp>
    </p:spTree>
    <p:custDataLst>
      <p:tags r:id="rId1"/>
    </p:custDataLst>
    <p:extLst>
      <p:ext uri="{BB962C8B-B14F-4D97-AF65-F5344CB8AC3E}">
        <p14:creationId xmlns:p14="http://schemas.microsoft.com/office/powerpoint/2010/main" val="2542676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15648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F204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93EB0E-291B-20B8-BC63-29421750DB91}"/>
              </a:ext>
            </a:extLst>
          </p:cNvPr>
          <p:cNvSpPr>
            <a:spLocks noGrp="1"/>
          </p:cNvSpPr>
          <p:nvPr>
            <p:ph type="dt" sz="half" idx="10"/>
          </p:nvPr>
        </p:nvSpPr>
        <p:spPr/>
        <p:txBody>
          <a:bodyPr/>
          <a:lstStyle/>
          <a:p>
            <a:fld id="{603909A9-9121-4E48-A01C-A201F7931490}" type="datetimeFigureOut">
              <a:rPr lang="en-US" smtClean="0"/>
              <a:t>2/6/2026</a:t>
            </a:fld>
            <a:endParaRPr lang="en-US"/>
          </a:p>
        </p:txBody>
      </p:sp>
      <p:sp>
        <p:nvSpPr>
          <p:cNvPr id="5" name="Footer Placeholder 4">
            <a:extLst>
              <a:ext uri="{FF2B5EF4-FFF2-40B4-BE49-F238E27FC236}">
                <a16:creationId xmlns:a16="http://schemas.microsoft.com/office/drawing/2014/main" id="{B2747F7F-8B5B-73A2-6DC9-B02D9F887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B654A-A67C-1318-70EB-0829CD6C9020}"/>
              </a:ext>
            </a:extLst>
          </p:cNvPr>
          <p:cNvSpPr>
            <a:spLocks noGrp="1"/>
          </p:cNvSpPr>
          <p:nvPr>
            <p:ph type="sldNum" sz="quarter" idx="12"/>
          </p:nvPr>
        </p:nvSpPr>
        <p:spPr/>
        <p:txBody>
          <a:bodyPr/>
          <a:lstStyle/>
          <a:p>
            <a:fld id="{44B307E2-B4E2-FD4A-899C-6C82503D11B7}" type="slidenum">
              <a:rPr lang="en-US" smtClean="0"/>
              <a:t>‹#›</a:t>
            </a:fld>
            <a:endParaRPr lang="en-US"/>
          </a:p>
        </p:txBody>
      </p:sp>
      <p:grpSp>
        <p:nvGrpSpPr>
          <p:cNvPr id="7" name="Group 6">
            <a:extLst>
              <a:ext uri="{FF2B5EF4-FFF2-40B4-BE49-F238E27FC236}">
                <a16:creationId xmlns:a16="http://schemas.microsoft.com/office/drawing/2014/main" id="{DA0E98AF-BE7D-1AA9-2A81-C048DEF65D77}"/>
              </a:ext>
            </a:extLst>
          </p:cNvPr>
          <p:cNvGrpSpPr/>
          <p:nvPr userDrawn="1"/>
        </p:nvGrpSpPr>
        <p:grpSpPr>
          <a:xfrm>
            <a:off x="0" y="2458"/>
            <a:ext cx="12192000" cy="1176354"/>
            <a:chOff x="0" y="2458"/>
            <a:chExt cx="12192000" cy="1176354"/>
          </a:xfrm>
        </p:grpSpPr>
        <p:pic>
          <p:nvPicPr>
            <p:cNvPr id="8" name="Picture 7">
              <a:extLst>
                <a:ext uri="{FF2B5EF4-FFF2-40B4-BE49-F238E27FC236}">
                  <a16:creationId xmlns:a16="http://schemas.microsoft.com/office/drawing/2014/main" id="{04EE79B2-BCDB-4370-DEBA-70CD81AF74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58"/>
              <a:ext cx="12192000" cy="1166001"/>
            </a:xfrm>
            <a:prstGeom prst="rect">
              <a:avLst/>
            </a:prstGeom>
          </p:spPr>
        </p:pic>
        <p:cxnSp>
          <p:nvCxnSpPr>
            <p:cNvPr id="9" name="Straight Connector 8">
              <a:extLst>
                <a:ext uri="{FF2B5EF4-FFF2-40B4-BE49-F238E27FC236}">
                  <a16:creationId xmlns:a16="http://schemas.microsoft.com/office/drawing/2014/main" id="{3A86DF19-A4D6-DE1A-2CEA-3C47FCA5EAE8}"/>
                </a:ext>
              </a:extLst>
            </p:cNvPr>
            <p:cNvCxnSpPr>
              <a:cxnSpLocks/>
            </p:cNvCxnSpPr>
            <p:nvPr/>
          </p:nvCxnSpPr>
          <p:spPr>
            <a:xfrm>
              <a:off x="0" y="1178812"/>
              <a:ext cx="12192000" cy="0"/>
            </a:xfrm>
            <a:prstGeom prst="line">
              <a:avLst/>
            </a:prstGeom>
            <a:ln w="12700">
              <a:solidFill>
                <a:srgbClr val="FFB71B"/>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901954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ver-Projection Nav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B5AD03-B42C-4DB9-8C91-43F2E8818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3151" y="2119314"/>
            <a:ext cx="7505700" cy="2619375"/>
          </a:xfrm>
          <a:prstGeom prst="rect">
            <a:avLst/>
          </a:prstGeom>
        </p:spPr>
      </p:pic>
    </p:spTree>
    <p:extLst>
      <p:ext uri="{BB962C8B-B14F-4D97-AF65-F5344CB8AC3E}">
        <p14:creationId xmlns:p14="http://schemas.microsoft.com/office/powerpoint/2010/main" val="346054551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ver-Projection Whit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403744-4138-4379-923C-15CBE3F8C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489" y="2195514"/>
            <a:ext cx="7439025" cy="2466975"/>
          </a:xfrm>
          <a:prstGeom prst="rect">
            <a:avLst/>
          </a:prstGeom>
        </p:spPr>
      </p:pic>
    </p:spTree>
    <p:extLst>
      <p:ext uri="{BB962C8B-B14F-4D97-AF65-F5344CB8AC3E}">
        <p14:creationId xmlns:p14="http://schemas.microsoft.com/office/powerpoint/2010/main" val="348032393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Navy Cover-Title with Logo ">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158FA55D-D9DC-48FB-82F3-1C17E255BA3F}"/>
              </a:ext>
            </a:extLst>
          </p:cNvPr>
          <p:cNvSpPr>
            <a:spLocks noGrp="1"/>
          </p:cNvSpPr>
          <p:nvPr>
            <p:ph type="subTitle" idx="1" hasCustomPrompt="1"/>
          </p:nvPr>
        </p:nvSpPr>
        <p:spPr>
          <a:xfrm>
            <a:off x="1524000" y="4484906"/>
            <a:ext cx="9144000" cy="1075065"/>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subtitle</a:t>
            </a:r>
          </a:p>
        </p:txBody>
      </p:sp>
      <p:pic>
        <p:nvPicPr>
          <p:cNvPr id="8" name="Picture 7">
            <a:extLst>
              <a:ext uri="{FF2B5EF4-FFF2-40B4-BE49-F238E27FC236}">
                <a16:creationId xmlns:a16="http://schemas.microsoft.com/office/drawing/2014/main" id="{45331EA5-905A-4462-9029-7FACA0785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363" y="1153741"/>
            <a:ext cx="5629275" cy="1964531"/>
          </a:xfrm>
          <a:prstGeom prst="rect">
            <a:avLst/>
          </a:prstGeom>
        </p:spPr>
      </p:pic>
      <p:sp>
        <p:nvSpPr>
          <p:cNvPr id="3" name="Text Placeholder 2">
            <a:extLst>
              <a:ext uri="{FF2B5EF4-FFF2-40B4-BE49-F238E27FC236}">
                <a16:creationId xmlns:a16="http://schemas.microsoft.com/office/drawing/2014/main" id="{F71C041B-78A7-4A9D-BA4C-4B5A3E377E06}"/>
              </a:ext>
            </a:extLst>
          </p:cNvPr>
          <p:cNvSpPr>
            <a:spLocks noGrp="1"/>
          </p:cNvSpPr>
          <p:nvPr>
            <p:ph type="body" sz="quarter" idx="10" hasCustomPrompt="1"/>
          </p:nvPr>
        </p:nvSpPr>
        <p:spPr>
          <a:xfrm>
            <a:off x="1524002" y="3031067"/>
            <a:ext cx="9143999" cy="1337733"/>
          </a:xfrm>
          <a:prstGeom prst="rect">
            <a:avLst/>
          </a:prstGeom>
        </p:spPr>
        <p:txBody>
          <a:bodyPr anchor="b"/>
          <a:lstStyle>
            <a:lvl1pPr marL="0" indent="0" algn="ctr">
              <a:buNone/>
              <a:defRPr sz="4400">
                <a:solidFill>
                  <a:schemeClr val="accent1"/>
                </a:solidFill>
                <a:latin typeface="+mj-lt"/>
              </a:defRPr>
            </a:lvl1pPr>
          </a:lstStyle>
          <a:p>
            <a:pPr lvl="0"/>
            <a:r>
              <a:rPr lang="en-US"/>
              <a:t>Click to edit title</a:t>
            </a:r>
          </a:p>
        </p:txBody>
      </p:sp>
    </p:spTree>
    <p:extLst>
      <p:ext uri="{BB962C8B-B14F-4D97-AF65-F5344CB8AC3E}">
        <p14:creationId xmlns:p14="http://schemas.microsoft.com/office/powerpoint/2010/main" val="78328507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White Cover-Title with Logo">
    <p:bg>
      <p:bgPr>
        <a:solidFill>
          <a:schemeClr val="bg1"/>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158FA55D-D9DC-48FB-82F3-1C17E255BA3F}"/>
              </a:ext>
            </a:extLst>
          </p:cNvPr>
          <p:cNvSpPr>
            <a:spLocks noGrp="1"/>
          </p:cNvSpPr>
          <p:nvPr>
            <p:ph type="subTitle" idx="1" hasCustomPrompt="1"/>
          </p:nvPr>
        </p:nvSpPr>
        <p:spPr>
          <a:xfrm>
            <a:off x="1524000" y="4484906"/>
            <a:ext cx="9144000" cy="1075065"/>
          </a:xfrm>
          <a:prstGeom prst="rect">
            <a:avLst/>
          </a:prstGeom>
        </p:spPr>
        <p:txBody>
          <a:bodyPr/>
          <a:lstStyle>
            <a:lvl1pPr marL="0" indent="0" algn="ctr">
              <a:buNone/>
              <a:defRPr sz="2400">
                <a:solidFill>
                  <a:schemeClr val="tx1">
                    <a:lumMod val="65000"/>
                    <a:lumOff val="3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subtitle</a:t>
            </a:r>
          </a:p>
        </p:txBody>
      </p:sp>
      <p:pic>
        <p:nvPicPr>
          <p:cNvPr id="3" name="Picture 2">
            <a:extLst>
              <a:ext uri="{FF2B5EF4-FFF2-40B4-BE49-F238E27FC236}">
                <a16:creationId xmlns:a16="http://schemas.microsoft.com/office/drawing/2014/main" id="{FA6219AF-AFB4-474E-8683-80F64125A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4919" y="1201979"/>
            <a:ext cx="5629275" cy="1866815"/>
          </a:xfrm>
          <a:prstGeom prst="rect">
            <a:avLst/>
          </a:prstGeom>
        </p:spPr>
      </p:pic>
      <p:sp>
        <p:nvSpPr>
          <p:cNvPr id="8" name="Text Placeholder 7">
            <a:extLst>
              <a:ext uri="{FF2B5EF4-FFF2-40B4-BE49-F238E27FC236}">
                <a16:creationId xmlns:a16="http://schemas.microsoft.com/office/drawing/2014/main" id="{44801865-D825-4376-B108-4B402E1A05CD}"/>
              </a:ext>
            </a:extLst>
          </p:cNvPr>
          <p:cNvSpPr>
            <a:spLocks noGrp="1"/>
          </p:cNvSpPr>
          <p:nvPr>
            <p:ph type="body" sz="quarter" idx="10" hasCustomPrompt="1"/>
          </p:nvPr>
        </p:nvSpPr>
        <p:spPr>
          <a:xfrm>
            <a:off x="1524000" y="3141133"/>
            <a:ext cx="9144000" cy="1227139"/>
          </a:xfrm>
          <a:prstGeom prst="rect">
            <a:avLst/>
          </a:prstGeom>
        </p:spPr>
        <p:txBody>
          <a:bodyPr anchor="b"/>
          <a:lstStyle>
            <a:lvl1pPr marL="0" indent="0" algn="ctr">
              <a:buNone/>
              <a:defRPr sz="4400">
                <a:solidFill>
                  <a:schemeClr val="tx2"/>
                </a:solidFill>
                <a:latin typeface="+mj-lt"/>
              </a:defRPr>
            </a:lvl1pPr>
          </a:lstStyle>
          <a:p>
            <a:pPr lvl="0"/>
            <a:r>
              <a:rPr lang="en-US"/>
              <a:t>Click to edit title</a:t>
            </a:r>
          </a:p>
        </p:txBody>
      </p:sp>
    </p:spTree>
    <p:extLst>
      <p:ext uri="{BB962C8B-B14F-4D97-AF65-F5344CB8AC3E}">
        <p14:creationId xmlns:p14="http://schemas.microsoft.com/office/powerpoint/2010/main" val="2978900383"/>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4E9DB-D92D-4BBA-9A65-F47D644A89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4B184-4E86-475C-9FE7-8779B1F6E4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FD736-89CD-4100-BE55-21BCE5B67AB5}"/>
              </a:ext>
            </a:extLst>
          </p:cNvPr>
          <p:cNvSpPr>
            <a:spLocks noGrp="1"/>
          </p:cNvSpPr>
          <p:nvPr>
            <p:ph type="dt" sz="half" idx="10"/>
          </p:nvPr>
        </p:nvSpPr>
        <p:spPr/>
        <p:txBody>
          <a:bodyPr/>
          <a:lstStyle/>
          <a:p>
            <a:fld id="{D6530D2C-0031-476A-95BD-456F210E52F6}" type="datetimeFigureOut">
              <a:rPr lang="en-US" smtClean="0"/>
              <a:t>2/6/2026</a:t>
            </a:fld>
            <a:endParaRPr lang="en-US"/>
          </a:p>
        </p:txBody>
      </p:sp>
      <p:sp>
        <p:nvSpPr>
          <p:cNvPr id="5" name="Footer Placeholder 4">
            <a:extLst>
              <a:ext uri="{FF2B5EF4-FFF2-40B4-BE49-F238E27FC236}">
                <a16:creationId xmlns:a16="http://schemas.microsoft.com/office/drawing/2014/main" id="{0AC4B9FD-88D7-4A35-9303-88A01F3FB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BEC32-E2E6-4010-AF65-1A7F60B4ECEE}"/>
              </a:ext>
            </a:extLst>
          </p:cNvPr>
          <p:cNvSpPr>
            <a:spLocks noGrp="1"/>
          </p:cNvSpPr>
          <p:nvPr>
            <p:ph type="sldNum" sz="quarter" idx="12"/>
          </p:nvPr>
        </p:nvSpPr>
        <p:spPr/>
        <p:txBody>
          <a:bodyPr/>
          <a:lstStyle/>
          <a:p>
            <a:fld id="{CB430943-6243-4373-A8D1-08DAD5A6FCFC}" type="slidenum">
              <a:rPr lang="en-US" smtClean="0"/>
              <a:t>‹#›</a:t>
            </a:fld>
            <a:endParaRPr lang="en-US"/>
          </a:p>
        </p:txBody>
      </p:sp>
    </p:spTree>
    <p:extLst>
      <p:ext uri="{BB962C8B-B14F-4D97-AF65-F5344CB8AC3E}">
        <p14:creationId xmlns:p14="http://schemas.microsoft.com/office/powerpoint/2010/main" val="578021272"/>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58A96-757C-45BA-8466-3E81A5DEA1EF}"/>
              </a:ext>
            </a:extLst>
          </p:cNvPr>
          <p:cNvSpPr>
            <a:spLocks noGrp="1"/>
          </p:cNvSpPr>
          <p:nvPr>
            <p:ph type="ctrTitle"/>
          </p:nvPr>
        </p:nvSpPr>
        <p:spPr>
          <a:xfrm>
            <a:off x="1524000" y="112236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CBCDFFC2-39D8-4B3A-83DC-7743C009788E}"/>
              </a:ext>
            </a:extLst>
          </p:cNvPr>
          <p:cNvSpPr>
            <a:spLocks noGrp="1"/>
          </p:cNvSpPr>
          <p:nvPr>
            <p:ph type="subTitle" idx="1"/>
          </p:nvPr>
        </p:nvSpPr>
        <p:spPr>
          <a:xfrm>
            <a:off x="1524000" y="3602037"/>
            <a:ext cx="9144000" cy="1655763"/>
          </a:xfrm>
        </p:spPr>
        <p:txBody>
          <a:bodyPr/>
          <a:lstStyle>
            <a:lvl1pPr marL="0" indent="0" algn="ctr">
              <a:buNone/>
              <a:defRPr sz="3200">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31C5A1C6-D69A-4F94-BEF6-A92CFD4E05F6}"/>
              </a:ext>
            </a:extLst>
          </p:cNvPr>
          <p:cNvSpPr>
            <a:spLocks noGrp="1"/>
          </p:cNvSpPr>
          <p:nvPr>
            <p:ph type="dt" sz="half" idx="10"/>
          </p:nvPr>
        </p:nvSpPr>
        <p:spPr/>
        <p:txBody>
          <a:bodyPr/>
          <a:lstStyle/>
          <a:p>
            <a:fld id="{D6530D2C-0031-476A-95BD-456F210E52F6}" type="datetimeFigureOut">
              <a:rPr lang="en-US" smtClean="0"/>
              <a:t>2/6/2026</a:t>
            </a:fld>
            <a:endParaRPr lang="en-US"/>
          </a:p>
        </p:txBody>
      </p:sp>
      <p:sp>
        <p:nvSpPr>
          <p:cNvPr id="5" name="Footer Placeholder 4">
            <a:extLst>
              <a:ext uri="{FF2B5EF4-FFF2-40B4-BE49-F238E27FC236}">
                <a16:creationId xmlns:a16="http://schemas.microsoft.com/office/drawing/2014/main" id="{E4473A5A-084D-47AD-990E-256D10C17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67E3C-6F83-4698-B7F8-0B6B78C5FB3B}"/>
              </a:ext>
            </a:extLst>
          </p:cNvPr>
          <p:cNvSpPr>
            <a:spLocks noGrp="1"/>
          </p:cNvSpPr>
          <p:nvPr>
            <p:ph type="sldNum" sz="quarter" idx="12"/>
          </p:nvPr>
        </p:nvSpPr>
        <p:spPr/>
        <p:txBody>
          <a:bodyPr/>
          <a:lstStyle/>
          <a:p>
            <a:fld id="{CB430943-6243-4373-A8D1-08DAD5A6FCFC}" type="slidenum">
              <a:rPr lang="en-US" smtClean="0"/>
              <a:t>‹#›</a:t>
            </a:fld>
            <a:endParaRPr lang="en-US"/>
          </a:p>
        </p:txBody>
      </p:sp>
    </p:spTree>
    <p:extLst>
      <p:ext uri="{BB962C8B-B14F-4D97-AF65-F5344CB8AC3E}">
        <p14:creationId xmlns:p14="http://schemas.microsoft.com/office/powerpoint/2010/main" val="3445143218"/>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603253"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594" algn="ctr">
              <a:lnSpc>
                <a:spcPct val="80000"/>
              </a:lnSpc>
              <a:spcBef>
                <a:spcPts val="0"/>
              </a:spcBef>
              <a:buSzTx/>
              <a:buNone/>
              <a:defRPr sz="12500" b="1" spc="-125"/>
            </a:lvl2pPr>
            <a:lvl3pPr marL="0" indent="457189" algn="ctr">
              <a:lnSpc>
                <a:spcPct val="80000"/>
              </a:lnSpc>
              <a:spcBef>
                <a:spcPts val="0"/>
              </a:spcBef>
              <a:buSzTx/>
              <a:buNone/>
              <a:defRPr sz="12500" b="1" spc="-125"/>
            </a:lvl3pPr>
            <a:lvl4pPr marL="0" indent="685783" algn="ctr">
              <a:lnSpc>
                <a:spcPct val="80000"/>
              </a:lnSpc>
              <a:spcBef>
                <a:spcPts val="0"/>
              </a:spcBef>
              <a:buSzTx/>
              <a:buNone/>
              <a:defRPr sz="12500" b="1" spc="-125"/>
            </a:lvl4pPr>
            <a:lvl5pPr marL="0" indent="914377"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603253" y="4131090"/>
            <a:ext cx="10985500" cy="467391"/>
          </a:xfrm>
          <a:prstGeom prst="rect">
            <a:avLst/>
          </a:prstGeom>
        </p:spPr>
        <p:txBody>
          <a:bodyPr lIns="45719" tIns="45719" rIns="45719" bIns="45719"/>
          <a:lstStyle>
            <a:lvl1pPr marL="0" indent="0" algn="ctr" defTabSz="412740">
              <a:lnSpc>
                <a:spcPct val="100000"/>
              </a:lnSpc>
              <a:spcBef>
                <a:spcPts val="0"/>
              </a:spcBef>
              <a:buSzTx/>
              <a:buNone/>
              <a:defRPr sz="2751" b="1"/>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7811484"/>
      </p:ext>
    </p:extLst>
  </p:cSld>
  <p:clrMapOvr>
    <a:masterClrMapping/>
  </p:clrMapOvr>
  <p:transition spd="med"/>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city with trees and buildings&#10;&#10;AI-generated content may be incorrect.">
            <a:extLst>
              <a:ext uri="{FF2B5EF4-FFF2-40B4-BE49-F238E27FC236}">
                <a16:creationId xmlns:a16="http://schemas.microsoft.com/office/drawing/2014/main" id="{B655F9AF-C4EA-69D4-D6EF-D745E0B7E2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370667" y="2211605"/>
            <a:ext cx="9347200" cy="2067446"/>
          </a:xfrm>
          <a:solidFill>
            <a:srgbClr val="595959">
              <a:alpha val="70000"/>
            </a:srgbClr>
          </a:solidFill>
          <a:ln>
            <a:noFill/>
          </a:ln>
        </p:spPr>
        <p:txBody>
          <a:bodyPr anchor="ctr" anchorCtr="0">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2543536" y="4372207"/>
            <a:ext cx="9001462" cy="123149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530D2C-0031-476A-95BD-456F210E52F6}" type="datetimeFigureOut">
              <a:rPr lang="en-US" smtClean="0"/>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30943-6243-4373-A8D1-08DAD5A6FCFC}" type="slidenum">
              <a:rPr lang="en-US" smtClean="0"/>
              <a:t>‹#›</a:t>
            </a:fld>
            <a:endParaRPr lang="en-US"/>
          </a:p>
        </p:txBody>
      </p:sp>
      <p:pic>
        <p:nvPicPr>
          <p:cNvPr id="10" name="Picture 9">
            <a:extLst>
              <a:ext uri="{FF2B5EF4-FFF2-40B4-BE49-F238E27FC236}">
                <a16:creationId xmlns:a16="http://schemas.microsoft.com/office/drawing/2014/main" id="{24CE1487-E89B-D4D7-63CD-F16CA3D11D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5474" y="79357"/>
            <a:ext cx="5511059" cy="2039091"/>
          </a:xfrm>
          <a:prstGeom prst="rect">
            <a:avLst/>
          </a:prstGeom>
        </p:spPr>
      </p:pic>
    </p:spTree>
    <p:extLst>
      <p:ext uri="{BB962C8B-B14F-4D97-AF65-F5344CB8AC3E}">
        <p14:creationId xmlns:p14="http://schemas.microsoft.com/office/powerpoint/2010/main" val="1231377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city with snow on the ground&#10;&#10;AI-generated content may be incorrect.">
            <a:extLst>
              <a:ext uri="{FF2B5EF4-FFF2-40B4-BE49-F238E27FC236}">
                <a16:creationId xmlns:a16="http://schemas.microsoft.com/office/drawing/2014/main" id="{F000F99C-2A73-D171-E684-C6024A562645}"/>
              </a:ext>
            </a:extLst>
          </p:cNvPr>
          <p:cNvPicPr>
            <a:picLocks noChangeAspect="1"/>
          </p:cNvPicPr>
          <p:nvPr/>
        </p:nvPicPr>
        <p:blipFill>
          <a:blip r:embed="rId2">
            <a:extLst>
              <a:ext uri="{28A0092B-C50C-407E-A947-70E740481C1C}">
                <a14:useLocalDpi xmlns:a14="http://schemas.microsoft.com/office/drawing/2010/main" val="0"/>
              </a:ext>
            </a:extLst>
          </a:blip>
          <a:srcRect l="23162" r="1516"/>
          <a:stretch/>
        </p:blipFill>
        <p:spPr>
          <a:xfrm>
            <a:off x="0" y="0"/>
            <a:ext cx="12192000" cy="686030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530D2C-0031-476A-95BD-456F210E52F6}" type="datetimeFigureOut">
              <a:rPr lang="en-US" smtClean="0"/>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30943-6243-4373-A8D1-08DAD5A6FCFC}" type="slidenum">
              <a:rPr lang="en-US" smtClean="0"/>
              <a:t>‹#›</a:t>
            </a:fld>
            <a:endParaRPr lang="en-US"/>
          </a:p>
        </p:txBody>
      </p:sp>
      <p:pic>
        <p:nvPicPr>
          <p:cNvPr id="10" name="Picture 9">
            <a:extLst>
              <a:ext uri="{FF2B5EF4-FFF2-40B4-BE49-F238E27FC236}">
                <a16:creationId xmlns:a16="http://schemas.microsoft.com/office/drawing/2014/main" id="{D5991AF5-B342-63F1-57F3-3E90FB3EC5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0406" y="437298"/>
            <a:ext cx="4478929" cy="1657204"/>
          </a:xfrm>
          <a:prstGeom prst="rect">
            <a:avLst/>
          </a:prstGeom>
        </p:spPr>
      </p:pic>
    </p:spTree>
    <p:extLst>
      <p:ext uri="{BB962C8B-B14F-4D97-AF65-F5344CB8AC3E}">
        <p14:creationId xmlns:p14="http://schemas.microsoft.com/office/powerpoint/2010/main" val="2794474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94231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blipFill dpi="0" rotWithShape="1">
          <a:blip r:embed="rId2">
            <a:duotone>
              <a:schemeClr val="bg2">
                <a:shade val="18000"/>
                <a:satMod val="160000"/>
                <a:lumMod val="28000"/>
              </a:schemeClr>
              <a:schemeClr val="bg2">
                <a:tint val="95000"/>
                <a:satMod val="160000"/>
                <a:lumMod val="116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93187" y="0"/>
            <a:ext cx="7353836" cy="2357610"/>
          </a:xfrm>
        </p:spPr>
        <p:txBody>
          <a:bodyPr/>
          <a:lstStyle/>
          <a:p>
            <a:r>
              <a:rPr lang="en-US"/>
              <a:t>Click to edit Master title style</a:t>
            </a:r>
          </a:p>
        </p:txBody>
      </p:sp>
      <p:sp>
        <p:nvSpPr>
          <p:cNvPr id="3" name="Content Placeholder 2"/>
          <p:cNvSpPr>
            <a:spLocks noGrp="1"/>
          </p:cNvSpPr>
          <p:nvPr>
            <p:ph idx="1"/>
          </p:nvPr>
        </p:nvSpPr>
        <p:spPr>
          <a:xfrm>
            <a:off x="495759" y="2531798"/>
            <a:ext cx="5600241" cy="3994449"/>
          </a:xfrm>
        </p:spPr>
        <p:txBody>
          <a:bodyPr>
            <a:normAutofit/>
          </a:bodyPr>
          <a:lstStyle>
            <a:lvl1pPr>
              <a:defRPr sz="2800"/>
            </a:lvl1pPr>
            <a:lvl2pPr>
              <a:defRPr sz="24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D7846BB8-3667-1777-6D08-6715858F94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 y="331752"/>
            <a:ext cx="4693186" cy="1736478"/>
          </a:xfrm>
          <a:prstGeom prst="rect">
            <a:avLst/>
          </a:prstGeom>
        </p:spPr>
      </p:pic>
    </p:spTree>
    <p:extLst>
      <p:ext uri="{BB962C8B-B14F-4D97-AF65-F5344CB8AC3E}">
        <p14:creationId xmlns:p14="http://schemas.microsoft.com/office/powerpoint/2010/main" val="36463531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90532" y="132971"/>
            <a:ext cx="7298267" cy="1650338"/>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D6530D2C-0031-476A-95BD-456F210E52F6}" type="datetimeFigureOut">
              <a:rPr lang="en-US" smtClean="0"/>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30943-6243-4373-A8D1-08DAD5A6FCFC}" type="slidenum">
              <a:rPr lang="en-US" smtClean="0"/>
              <a:t>‹#›</a:t>
            </a:fld>
            <a:endParaRPr lang="en-US"/>
          </a:p>
        </p:txBody>
      </p:sp>
      <p:pic>
        <p:nvPicPr>
          <p:cNvPr id="8" name="Picture 7" descr="A green triangle with white text&#10;&#10;AI-generated content may be incorrect.">
            <a:extLst>
              <a:ext uri="{FF2B5EF4-FFF2-40B4-BE49-F238E27FC236}">
                <a16:creationId xmlns:a16="http://schemas.microsoft.com/office/drawing/2014/main" id="{EE59E915-C32B-CC56-056E-0251684232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8736" y="1783309"/>
            <a:ext cx="4436533" cy="4436533"/>
          </a:xfrm>
          <a:prstGeom prst="rect">
            <a:avLst/>
          </a:prstGeom>
        </p:spPr>
      </p:pic>
      <p:sp>
        <p:nvSpPr>
          <p:cNvPr id="7" name="Content Placeholder 2">
            <a:extLst>
              <a:ext uri="{FF2B5EF4-FFF2-40B4-BE49-F238E27FC236}">
                <a16:creationId xmlns:a16="http://schemas.microsoft.com/office/drawing/2014/main" id="{FF2C67E6-B833-D566-EB9F-C2933F4D6579}"/>
              </a:ext>
            </a:extLst>
          </p:cNvPr>
          <p:cNvSpPr>
            <a:spLocks noGrp="1"/>
          </p:cNvSpPr>
          <p:nvPr>
            <p:ph idx="1"/>
          </p:nvPr>
        </p:nvSpPr>
        <p:spPr>
          <a:xfrm>
            <a:off x="386367" y="2235201"/>
            <a:ext cx="7200294" cy="3810000"/>
          </a:xfrm>
        </p:spPr>
        <p:txBody>
          <a:bodyPr>
            <a:normAutofit/>
          </a:bodyPr>
          <a:lstStyle>
            <a:lvl1pPr>
              <a:defRPr sz="2800"/>
            </a:lvl1pPr>
            <a:lvl2pPr>
              <a:defRPr sz="24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97449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530D2C-0031-476A-95BD-456F210E52F6}" type="datetimeFigureOut">
              <a:rPr lang="en-US" smtClean="0"/>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30943-6243-4373-A8D1-08DAD5A6FCFC}" type="slidenum">
              <a:rPr lang="en-US" smtClean="0"/>
              <a:t>‹#›</a:t>
            </a:fld>
            <a:endParaRPr lang="en-US"/>
          </a:p>
        </p:txBody>
      </p:sp>
    </p:spTree>
    <p:extLst>
      <p:ext uri="{BB962C8B-B14F-4D97-AF65-F5344CB8AC3E}">
        <p14:creationId xmlns:p14="http://schemas.microsoft.com/office/powerpoint/2010/main" val="12882705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530D2C-0031-476A-95BD-456F210E52F6}" type="datetimeFigureOut">
              <a:rPr lang="en-US" smtClean="0"/>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30943-6243-4373-A8D1-08DAD5A6FCFC}" type="slidenum">
              <a:rPr lang="en-US" smtClean="0"/>
              <a:t>‹#›</a:t>
            </a:fld>
            <a:endParaRPr lang="en-US"/>
          </a:p>
        </p:txBody>
      </p:sp>
    </p:spTree>
    <p:extLst>
      <p:ext uri="{BB962C8B-B14F-4D97-AF65-F5344CB8AC3E}">
        <p14:creationId xmlns:p14="http://schemas.microsoft.com/office/powerpoint/2010/main" val="35939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530D2C-0031-476A-95BD-456F210E52F6}" type="datetimeFigureOut">
              <a:rPr lang="en-US" smtClean="0"/>
              <a:t>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30943-6243-4373-A8D1-08DAD5A6FCFC}" type="slidenum">
              <a:rPr lang="en-US" smtClean="0"/>
              <a:t>‹#›</a:t>
            </a:fld>
            <a:endParaRPr lang="en-US"/>
          </a:p>
        </p:txBody>
      </p:sp>
    </p:spTree>
    <p:extLst>
      <p:ext uri="{BB962C8B-B14F-4D97-AF65-F5344CB8AC3E}">
        <p14:creationId xmlns:p14="http://schemas.microsoft.com/office/powerpoint/2010/main" val="20656547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530D2C-0031-476A-95BD-456F210E52F6}" type="datetimeFigureOut">
              <a:rPr lang="en-US" smtClean="0"/>
              <a:t>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30943-6243-4373-A8D1-08DAD5A6FCFC}" type="slidenum">
              <a:rPr lang="en-US" smtClean="0"/>
              <a:t>‹#›</a:t>
            </a:fld>
            <a:endParaRPr lang="en-US"/>
          </a:p>
        </p:txBody>
      </p:sp>
    </p:spTree>
    <p:extLst>
      <p:ext uri="{BB962C8B-B14F-4D97-AF65-F5344CB8AC3E}">
        <p14:creationId xmlns:p14="http://schemas.microsoft.com/office/powerpoint/2010/main" val="33707342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duotone>
              <a:schemeClr val="bg2">
                <a:shade val="18000"/>
                <a:satMod val="160000"/>
                <a:lumMod val="28000"/>
              </a:schemeClr>
              <a:schemeClr val="bg2">
                <a:tint val="95000"/>
                <a:satMod val="160000"/>
                <a:lumMod val="116000"/>
              </a:schemeClr>
            </a:duotone>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530D2C-0031-476A-95BD-456F210E52F6}" type="datetimeFigureOut">
              <a:rPr lang="en-US" smtClean="0"/>
              <a:t>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30943-6243-4373-A8D1-08DAD5A6FCFC}" type="slidenum">
              <a:rPr lang="en-US" smtClean="0"/>
              <a:t>‹#›</a:t>
            </a:fld>
            <a:endParaRPr lang="en-US"/>
          </a:p>
        </p:txBody>
      </p:sp>
    </p:spTree>
    <p:extLst>
      <p:ext uri="{BB962C8B-B14F-4D97-AF65-F5344CB8AC3E}">
        <p14:creationId xmlns:p14="http://schemas.microsoft.com/office/powerpoint/2010/main" val="3557804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530D2C-0031-476A-95BD-456F210E52F6}" type="datetimeFigureOut">
              <a:rPr lang="en-US" smtClean="0"/>
              <a:t>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30943-6243-4373-A8D1-08DAD5A6FCFC}" type="slidenum">
              <a:rPr lang="en-US" smtClean="0"/>
              <a:t>‹#›</a:t>
            </a:fld>
            <a:endParaRPr lang="en-US"/>
          </a:p>
        </p:txBody>
      </p:sp>
      <p:pic>
        <p:nvPicPr>
          <p:cNvPr id="5" name="Picture 4" descr="A city with snow on the ground&#10;&#10;AI-generated content may be incorrect.">
            <a:extLst>
              <a:ext uri="{FF2B5EF4-FFF2-40B4-BE49-F238E27FC236}">
                <a16:creationId xmlns:a16="http://schemas.microsoft.com/office/drawing/2014/main" id="{188C6319-0FAC-00C1-D7EC-8E233CA74030}"/>
              </a:ext>
            </a:extLst>
          </p:cNvPr>
          <p:cNvPicPr>
            <a:picLocks noChangeAspect="1"/>
          </p:cNvPicPr>
          <p:nvPr/>
        </p:nvPicPr>
        <p:blipFill>
          <a:blip r:embed="rId2">
            <a:extLst>
              <a:ext uri="{28A0092B-C50C-407E-A947-70E740481C1C}">
                <a14:useLocalDpi xmlns:a14="http://schemas.microsoft.com/office/drawing/2010/main" val="0"/>
              </a:ext>
            </a:extLst>
          </a:blip>
          <a:srcRect l="23162" r="1516"/>
          <a:stretch/>
        </p:blipFill>
        <p:spPr>
          <a:xfrm>
            <a:off x="0" y="0"/>
            <a:ext cx="12192000" cy="6860304"/>
          </a:xfrm>
          <a:prstGeom prst="rect">
            <a:avLst/>
          </a:prstGeom>
        </p:spPr>
      </p:pic>
      <p:pic>
        <p:nvPicPr>
          <p:cNvPr id="6" name="Picture 5">
            <a:extLst>
              <a:ext uri="{FF2B5EF4-FFF2-40B4-BE49-F238E27FC236}">
                <a16:creationId xmlns:a16="http://schemas.microsoft.com/office/drawing/2014/main" id="{F5DB63E6-8969-1106-A7BB-DC5C4EEDBF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9169" y="318763"/>
            <a:ext cx="10488386" cy="3880703"/>
          </a:xfrm>
          <a:prstGeom prst="rect">
            <a:avLst/>
          </a:prstGeom>
        </p:spPr>
      </p:pic>
    </p:spTree>
    <p:extLst>
      <p:ext uri="{BB962C8B-B14F-4D97-AF65-F5344CB8AC3E}">
        <p14:creationId xmlns:p14="http://schemas.microsoft.com/office/powerpoint/2010/main" val="190547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530D2C-0031-476A-95BD-456F210E52F6}" type="datetimeFigureOut">
              <a:rPr lang="en-US" smtClean="0"/>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30943-6243-4373-A8D1-08DAD5A6FCFC}" type="slidenum">
              <a:rPr lang="en-US" smtClean="0"/>
              <a:t>‹#›</a:t>
            </a:fld>
            <a:endParaRPr lang="en-US"/>
          </a:p>
        </p:txBody>
      </p:sp>
    </p:spTree>
    <p:extLst>
      <p:ext uri="{BB962C8B-B14F-4D97-AF65-F5344CB8AC3E}">
        <p14:creationId xmlns:p14="http://schemas.microsoft.com/office/powerpoint/2010/main" val="897133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530D2C-0031-476A-95BD-456F210E52F6}" type="datetimeFigureOut">
              <a:rPr lang="en-US" smtClean="0"/>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30943-6243-4373-A8D1-08DAD5A6FCFC}" type="slidenum">
              <a:rPr lang="en-US" smtClean="0"/>
              <a:t>‹#›</a:t>
            </a:fld>
            <a:endParaRPr lang="en-US"/>
          </a:p>
        </p:txBody>
      </p:sp>
    </p:spTree>
    <p:extLst>
      <p:ext uri="{BB962C8B-B14F-4D97-AF65-F5344CB8AC3E}">
        <p14:creationId xmlns:p14="http://schemas.microsoft.com/office/powerpoint/2010/main" val="486694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49823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530D2C-0031-476A-95BD-456F210E52F6}" type="datetimeFigureOut">
              <a:rPr lang="en-US" smtClean="0"/>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30943-6243-4373-A8D1-08DAD5A6FCFC}" type="slidenum">
              <a:rPr lang="en-US" smtClean="0"/>
              <a:t>‹#›</a:t>
            </a:fld>
            <a:endParaRPr lang="en-US"/>
          </a:p>
        </p:txBody>
      </p:sp>
    </p:spTree>
    <p:extLst>
      <p:ext uri="{BB962C8B-B14F-4D97-AF65-F5344CB8AC3E}">
        <p14:creationId xmlns:p14="http://schemas.microsoft.com/office/powerpoint/2010/main" val="30892358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530D2C-0031-476A-95BD-456F210E52F6}" type="datetimeFigureOut">
              <a:rPr lang="en-US" smtClean="0"/>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30943-6243-4373-A8D1-08DAD5A6FCFC}" type="slidenum">
              <a:rPr lang="en-US" smtClean="0"/>
              <a:t>‹#›</a:t>
            </a:fld>
            <a:endParaRPr lang="en-US"/>
          </a:p>
        </p:txBody>
      </p:sp>
    </p:spTree>
    <p:extLst>
      <p:ext uri="{BB962C8B-B14F-4D97-AF65-F5344CB8AC3E}">
        <p14:creationId xmlns:p14="http://schemas.microsoft.com/office/powerpoint/2010/main" val="25473523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530D2C-0031-476A-95BD-456F210E52F6}" type="datetimeFigureOut">
              <a:rPr lang="en-US" smtClean="0"/>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30943-6243-4373-A8D1-08DAD5A6FCFC}"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35215776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530D2C-0031-476A-95BD-456F210E52F6}" type="datetimeFigureOut">
              <a:rPr lang="en-US" smtClean="0"/>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30943-6243-4373-A8D1-08DAD5A6FCFC}" type="slidenum">
              <a:rPr lang="en-US" smtClean="0"/>
              <a:t>‹#›</a:t>
            </a:fld>
            <a:endParaRPr lang="en-US"/>
          </a:p>
        </p:txBody>
      </p:sp>
    </p:spTree>
    <p:extLst>
      <p:ext uri="{BB962C8B-B14F-4D97-AF65-F5344CB8AC3E}">
        <p14:creationId xmlns:p14="http://schemas.microsoft.com/office/powerpoint/2010/main" val="2113050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6530D2C-0031-476A-95BD-456F210E52F6}" type="datetimeFigureOut">
              <a:rPr lang="en-US" smtClean="0"/>
              <a:t>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30943-6243-4373-A8D1-08DAD5A6FCFC}" type="slidenum">
              <a:rPr lang="en-US" smtClean="0"/>
              <a:t>‹#›</a:t>
            </a:fld>
            <a:endParaRPr lang="en-US"/>
          </a:p>
        </p:txBody>
      </p:sp>
    </p:spTree>
    <p:extLst>
      <p:ext uri="{BB962C8B-B14F-4D97-AF65-F5344CB8AC3E}">
        <p14:creationId xmlns:p14="http://schemas.microsoft.com/office/powerpoint/2010/main" val="16978825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6530D2C-0031-476A-95BD-456F210E52F6}" type="datetimeFigureOut">
              <a:rPr lang="en-US" smtClean="0"/>
              <a:t>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30943-6243-4373-A8D1-08DAD5A6FCFC}" type="slidenum">
              <a:rPr lang="en-US" smtClean="0"/>
              <a:t>‹#›</a:t>
            </a:fld>
            <a:endParaRPr lang="en-US"/>
          </a:p>
        </p:txBody>
      </p:sp>
    </p:spTree>
    <p:extLst>
      <p:ext uri="{BB962C8B-B14F-4D97-AF65-F5344CB8AC3E}">
        <p14:creationId xmlns:p14="http://schemas.microsoft.com/office/powerpoint/2010/main" val="3776006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530D2C-0031-476A-95BD-456F210E52F6}" type="datetimeFigureOut">
              <a:rPr lang="en-US" smtClean="0"/>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30943-6243-4373-A8D1-08DAD5A6FCFC}" type="slidenum">
              <a:rPr lang="en-US" smtClean="0"/>
              <a:t>‹#›</a:t>
            </a:fld>
            <a:endParaRPr lang="en-US"/>
          </a:p>
        </p:txBody>
      </p:sp>
    </p:spTree>
    <p:extLst>
      <p:ext uri="{BB962C8B-B14F-4D97-AF65-F5344CB8AC3E}">
        <p14:creationId xmlns:p14="http://schemas.microsoft.com/office/powerpoint/2010/main" val="36963447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530D2C-0031-476A-95BD-456F210E52F6}" type="datetimeFigureOut">
              <a:rPr lang="en-US" smtClean="0"/>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30943-6243-4373-A8D1-08DAD5A6FCFC}" type="slidenum">
              <a:rPr lang="en-US" smtClean="0"/>
              <a:t>‹#›</a:t>
            </a:fld>
            <a:endParaRPr lang="en-US"/>
          </a:p>
        </p:txBody>
      </p:sp>
    </p:spTree>
    <p:extLst>
      <p:ext uri="{BB962C8B-B14F-4D97-AF65-F5344CB8AC3E}">
        <p14:creationId xmlns:p14="http://schemas.microsoft.com/office/powerpoint/2010/main" val="7229268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0F2044"/>
          </a:solidFill>
        </p:spPr>
        <p:txBody>
          <a:bodyPr wrap="square" lIns="0" tIns="0" rIns="0" bIns="0" rtlCol="0"/>
          <a:lstStyle/>
          <a:p>
            <a:endParaRPr sz="1200"/>
          </a:p>
        </p:txBody>
      </p:sp>
      <p:pic>
        <p:nvPicPr>
          <p:cNvPr id="17" name="bg object 17"/>
          <p:cNvPicPr/>
          <p:nvPr/>
        </p:nvPicPr>
        <p:blipFill>
          <a:blip r:embed="rId2" cstate="print"/>
          <a:stretch>
            <a:fillRect/>
          </a:stretch>
        </p:blipFill>
        <p:spPr>
          <a:xfrm>
            <a:off x="304595" y="5748693"/>
            <a:ext cx="761170" cy="844549"/>
          </a:xfrm>
          <a:prstGeom prst="rect">
            <a:avLst/>
          </a:prstGeom>
        </p:spPr>
      </p:pic>
      <p:sp>
        <p:nvSpPr>
          <p:cNvPr id="18" name="bg object 18"/>
          <p:cNvSpPr/>
          <p:nvPr/>
        </p:nvSpPr>
        <p:spPr>
          <a:xfrm>
            <a:off x="8275346" y="3429000"/>
            <a:ext cx="3230880" cy="0"/>
          </a:xfrm>
          <a:custGeom>
            <a:avLst/>
            <a:gdLst/>
            <a:ahLst/>
            <a:cxnLst/>
            <a:rect l="l" t="t" r="r" b="b"/>
            <a:pathLst>
              <a:path w="4846319">
                <a:moveTo>
                  <a:pt x="0" y="0"/>
                </a:moveTo>
                <a:lnTo>
                  <a:pt x="4846281" y="0"/>
                </a:lnTo>
              </a:path>
            </a:pathLst>
          </a:custGeom>
          <a:ln w="38100">
            <a:solidFill>
              <a:srgbClr val="FFB71B"/>
            </a:solidFill>
          </a:ln>
        </p:spPr>
        <p:txBody>
          <a:bodyPr wrap="square" lIns="0" tIns="0" rIns="0" bIns="0" rtlCol="0"/>
          <a:lstStyle/>
          <a:p>
            <a:endParaRPr sz="1200"/>
          </a:p>
        </p:txBody>
      </p:sp>
      <p:sp>
        <p:nvSpPr>
          <p:cNvPr id="2" name="Holder 2"/>
          <p:cNvSpPr>
            <a:spLocks noGrp="1"/>
          </p:cNvSpPr>
          <p:nvPr>
            <p:ph type="ctrTitle"/>
          </p:nvPr>
        </p:nvSpPr>
        <p:spPr>
          <a:xfrm>
            <a:off x="4136457" y="3000354"/>
            <a:ext cx="3919086" cy="574644"/>
          </a:xfrm>
          <a:prstGeom prst="rect">
            <a:avLst/>
          </a:prstGeom>
        </p:spPr>
        <p:txBody>
          <a:bodyPr wrap="square" lIns="0" tIns="0" rIns="0" bIns="0">
            <a:spAutoFit/>
          </a:bodyPr>
          <a:lstStyle>
            <a:lvl1pPr>
              <a:defRPr sz="3734" b="1" i="0">
                <a:solidFill>
                  <a:schemeClr val="bg1"/>
                </a:solidFill>
                <a:latin typeface="Calibri"/>
                <a:cs typeface="Calibri"/>
              </a:defRPr>
            </a:lvl1pPr>
          </a:lstStyle>
          <a:p>
            <a:endParaRPr/>
          </a:p>
        </p:txBody>
      </p:sp>
      <p:sp>
        <p:nvSpPr>
          <p:cNvPr id="3" name="Holder 3"/>
          <p:cNvSpPr>
            <a:spLocks noGrp="1"/>
          </p:cNvSpPr>
          <p:nvPr>
            <p:ph type="subTitle" idx="4"/>
          </p:nvPr>
        </p:nvSpPr>
        <p:spPr>
          <a:xfrm>
            <a:off x="1704323" y="4705663"/>
            <a:ext cx="8783355" cy="456600"/>
          </a:xfrm>
          <a:prstGeom prst="rect">
            <a:avLst/>
          </a:prstGeom>
        </p:spPr>
        <p:txBody>
          <a:bodyPr wrap="square" lIns="0" tIns="0" rIns="0" bIns="0">
            <a:spAutoFit/>
          </a:bodyPr>
          <a:lstStyle>
            <a:lvl1pPr>
              <a:defRPr sz="2967" b="1" i="0">
                <a:solidFill>
                  <a:srgbClr val="91D1B3"/>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913005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664409" y="780861"/>
            <a:ext cx="4863180" cy="574644"/>
          </a:xfrm>
        </p:spPr>
        <p:txBody>
          <a:bodyPr lIns="0" tIns="0" rIns="0" bIns="0"/>
          <a:lstStyle>
            <a:lvl1pPr>
              <a:defRPr sz="3734" b="1" i="0">
                <a:solidFill>
                  <a:schemeClr val="bg1"/>
                </a:solidFill>
                <a:latin typeface="Calibri"/>
                <a:cs typeface="Calibri"/>
              </a:defRPr>
            </a:lvl1pPr>
          </a:lstStyle>
          <a:p>
            <a:endParaRPr/>
          </a:p>
        </p:txBody>
      </p:sp>
      <p:sp>
        <p:nvSpPr>
          <p:cNvPr id="3" name="Holder 3"/>
          <p:cNvSpPr>
            <a:spLocks noGrp="1"/>
          </p:cNvSpPr>
          <p:nvPr>
            <p:ph type="body" idx="1"/>
          </p:nvPr>
        </p:nvSpPr>
        <p:spPr>
          <a:xfrm>
            <a:off x="677349" y="2010422"/>
            <a:ext cx="10789496" cy="456600"/>
          </a:xfrm>
        </p:spPr>
        <p:txBody>
          <a:bodyPr lIns="0" tIns="0" rIns="0" bIns="0"/>
          <a:lstStyle>
            <a:lvl1pPr>
              <a:defRPr sz="2967" b="1" i="0">
                <a:solidFill>
                  <a:srgbClr val="91D1B3"/>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5004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89386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664409" y="780861"/>
            <a:ext cx="4863180" cy="574644"/>
          </a:xfrm>
        </p:spPr>
        <p:txBody>
          <a:bodyPr lIns="0" tIns="0" rIns="0" bIns="0"/>
          <a:lstStyle>
            <a:lvl1pPr>
              <a:defRPr sz="3734"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68480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8480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70495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0F2044"/>
          </a:solidFill>
        </p:spPr>
        <p:txBody>
          <a:bodyPr wrap="square" lIns="0" tIns="0" rIns="0" bIns="0" rtlCol="0"/>
          <a:lstStyle/>
          <a:p>
            <a:endParaRPr sz="1200"/>
          </a:p>
        </p:txBody>
      </p:sp>
      <p:pic>
        <p:nvPicPr>
          <p:cNvPr id="17" name="bg object 17"/>
          <p:cNvPicPr/>
          <p:nvPr/>
        </p:nvPicPr>
        <p:blipFill>
          <a:blip r:embed="rId2" cstate="print"/>
          <a:stretch>
            <a:fillRect/>
          </a:stretch>
        </p:blipFill>
        <p:spPr>
          <a:xfrm>
            <a:off x="685800" y="685801"/>
            <a:ext cx="4935497" cy="5486399"/>
          </a:xfrm>
          <a:prstGeom prst="rect">
            <a:avLst/>
          </a:prstGeom>
        </p:spPr>
      </p:pic>
      <p:sp>
        <p:nvSpPr>
          <p:cNvPr id="2" name="Holder 2"/>
          <p:cNvSpPr>
            <a:spLocks noGrp="1"/>
          </p:cNvSpPr>
          <p:nvPr>
            <p:ph type="title"/>
          </p:nvPr>
        </p:nvSpPr>
        <p:spPr>
          <a:xfrm>
            <a:off x="3664409" y="780861"/>
            <a:ext cx="4863180" cy="574644"/>
          </a:xfrm>
        </p:spPr>
        <p:txBody>
          <a:bodyPr lIns="0" tIns="0" rIns="0" bIns="0"/>
          <a:lstStyle>
            <a:lvl1pPr>
              <a:defRPr sz="3734"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57467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33233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33931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63627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8605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21496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theme" Target="../theme/theme4.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image" Target="../media/image9.png"/><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5.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3" name="Picture 2" descr="A black and white logo">
            <a:extLst>
              <a:ext uri="{FF2B5EF4-FFF2-40B4-BE49-F238E27FC236}">
                <a16:creationId xmlns:a16="http://schemas.microsoft.com/office/drawing/2014/main" id="{964901EA-33AB-29CA-5C06-39157B7EE700}"/>
              </a:ext>
            </a:extLst>
          </p:cNvPr>
          <p:cNvPicPr>
            <a:picLocks noChangeAspect="1"/>
          </p:cNvPicPr>
          <p:nvPr userDrawn="1"/>
        </p:nvPicPr>
        <p:blipFill>
          <a:blip r:embed="rId11"/>
          <a:stretch>
            <a:fillRect/>
          </a:stretch>
        </p:blipFill>
        <p:spPr>
          <a:xfrm>
            <a:off x="149761" y="132064"/>
            <a:ext cx="3754143" cy="1264237"/>
          </a:xfrm>
          <a:prstGeom prst="rect">
            <a:avLst/>
          </a:prstGeom>
        </p:spPr>
      </p:pic>
    </p:spTree>
    <p:extLst>
      <p:ext uri="{BB962C8B-B14F-4D97-AF65-F5344CB8AC3E}">
        <p14:creationId xmlns:p14="http://schemas.microsoft.com/office/powerpoint/2010/main" val="3292678433"/>
      </p:ext>
    </p:extLst>
  </p:cSld>
  <p:clrMap bg1="lt1" tx1="dk1" bg2="dk2" tx2="lt2" accent1="accent1" accent2="accent2" accent3="accent3" accent4="accent4" accent5="accent5" accent6="accent6" hlink="hlink" folHlink="folHlink"/>
  <p:sldLayoutIdLst>
    <p:sldLayoutId id="2147483673"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8" name="Google Shape;58;p1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pic>
        <p:nvPicPr>
          <p:cNvPr id="2" name="Picture 1" descr="A black and white logo">
            <a:extLst>
              <a:ext uri="{FF2B5EF4-FFF2-40B4-BE49-F238E27FC236}">
                <a16:creationId xmlns:a16="http://schemas.microsoft.com/office/drawing/2014/main" id="{71DACCE8-D277-0909-289A-C4DC5245486D}"/>
              </a:ext>
            </a:extLst>
          </p:cNvPr>
          <p:cNvPicPr>
            <a:picLocks noChangeAspect="1"/>
          </p:cNvPicPr>
          <p:nvPr userDrawn="1"/>
        </p:nvPicPr>
        <p:blipFill>
          <a:blip r:embed="rId13"/>
          <a:stretch>
            <a:fillRect/>
          </a:stretch>
        </p:blipFill>
        <p:spPr>
          <a:xfrm>
            <a:off x="149761" y="132064"/>
            <a:ext cx="3754143" cy="1264237"/>
          </a:xfrm>
          <a:prstGeom prst="rect">
            <a:avLst/>
          </a:prstGeom>
        </p:spPr>
      </p:pic>
    </p:spTree>
    <p:extLst>
      <p:ext uri="{BB962C8B-B14F-4D97-AF65-F5344CB8AC3E}">
        <p14:creationId xmlns:p14="http://schemas.microsoft.com/office/powerpoint/2010/main" val="576786536"/>
      </p:ext>
    </p:extLst>
  </p:cSld>
  <p:clrMap bg1="lt1" tx1="dk1" bg2="dk2" tx2="lt2" accent1="accent1" accent2="accent2" accent3="accent3" accent4="accent4" accent5="accent5" accent6="accent6" hlink="hlink" folHlink="folHlink"/>
  <p:sldLayoutIdLst>
    <p:sldLayoutId id="2147483685"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5857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Lst>
  <p:hf hdr="0" ftr="0" dt="0"/>
  <p:txStyles>
    <p:titleStyle>
      <a:lvl1pPr algn="l" defTabSz="685800" rtl="0" eaLnBrk="1" latinLnBrk="0" hangingPunct="1">
        <a:lnSpc>
          <a:spcPct val="90000"/>
        </a:lnSpc>
        <a:spcBef>
          <a:spcPct val="0"/>
        </a:spcBef>
        <a:buNone/>
        <a:defRPr sz="3300" kern="1200">
          <a:solidFill>
            <a:schemeClr val="accent1"/>
          </a:solidFill>
          <a:latin typeface="Georgia" panose="02040502050405020303"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CECD88A-03BA-DEFC-C463-C24F20BDBC9D}"/>
              </a:ext>
            </a:extLst>
          </p:cNvPr>
          <p:cNvPicPr>
            <a:picLocks noChangeAspect="1" noChangeArrowheads="1"/>
          </p:cNvPicPr>
          <p:nvPr/>
        </p:nvPicPr>
        <p:blipFill>
          <a:blip r:embed="rId22">
            <a:alphaModFix amt="70000"/>
            <a:extLst>
              <a:ext uri="{28A0092B-C50C-407E-A947-70E740481C1C}">
                <a14:useLocalDpi xmlns:a14="http://schemas.microsoft.com/office/drawing/2010/main" val="0"/>
              </a:ext>
            </a:extLst>
          </a:blip>
          <a:srcRect/>
          <a:stretch/>
        </p:blipFill>
        <p:spPr bwMode="auto">
          <a:xfrm>
            <a:off x="-5325"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4597758" y="113223"/>
            <a:ext cx="7353836" cy="2265859"/>
          </a:xfrm>
          <a:prstGeom prst="rect">
            <a:avLst/>
          </a:prstGeom>
          <a:solidFill>
            <a:schemeClr val="bg1">
              <a:alpha val="29000"/>
            </a:schemeClr>
          </a:solid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86366" y="2531799"/>
            <a:ext cx="11565227" cy="3695136"/>
          </a:xfrm>
          <a:prstGeom prst="rect">
            <a:avLst/>
          </a:prstGeom>
          <a:solidFill>
            <a:schemeClr val="bg1">
              <a:alpha val="40000"/>
            </a:schemeClr>
          </a:solid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6370637"/>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D6530D2C-0031-476A-95BD-456F210E52F6}" type="datetimeFigureOut">
              <a:rPr lang="en-US" smtClean="0"/>
              <a:t>2/6/2026</a:t>
            </a:fld>
            <a:endParaRPr lang="en-US"/>
          </a:p>
        </p:txBody>
      </p:sp>
      <p:sp>
        <p:nvSpPr>
          <p:cNvPr id="5" name="Footer Placeholder 4"/>
          <p:cNvSpPr>
            <a:spLocks noGrp="1"/>
          </p:cNvSpPr>
          <p:nvPr>
            <p:ph type="ftr" sz="quarter" idx="3"/>
          </p:nvPr>
        </p:nvSpPr>
        <p:spPr>
          <a:xfrm>
            <a:off x="913795" y="6379652"/>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635990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B430943-6243-4373-A8D1-08DAD5A6FCFC}" type="slidenum">
              <a:rPr lang="en-US" smtClean="0"/>
              <a:t>‹#›</a:t>
            </a:fld>
            <a:endParaRPr lang="en-US"/>
          </a:p>
        </p:txBody>
      </p:sp>
      <p:pic>
        <p:nvPicPr>
          <p:cNvPr id="8" name="Picture 7">
            <a:extLst>
              <a:ext uri="{FF2B5EF4-FFF2-40B4-BE49-F238E27FC236}">
                <a16:creationId xmlns:a16="http://schemas.microsoft.com/office/drawing/2014/main" id="{0137D3FD-A623-588F-002F-36744005A2DD}"/>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240406" y="261499"/>
            <a:ext cx="4383992" cy="1622076"/>
          </a:xfrm>
          <a:prstGeom prst="rect">
            <a:avLst/>
          </a:prstGeom>
        </p:spPr>
      </p:pic>
    </p:spTree>
    <p:extLst>
      <p:ext uri="{BB962C8B-B14F-4D97-AF65-F5344CB8AC3E}">
        <p14:creationId xmlns:p14="http://schemas.microsoft.com/office/powerpoint/2010/main" val="2939800921"/>
      </p:ext>
    </p:extLst>
  </p:cSld>
  <p:clrMap bg1="dk1" tx1="lt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0F2044"/>
          </a:solidFill>
        </p:spPr>
        <p:txBody>
          <a:bodyPr wrap="square" lIns="0" tIns="0" rIns="0" bIns="0" rtlCol="0"/>
          <a:lstStyle/>
          <a:p>
            <a:endParaRPr sz="1200"/>
          </a:p>
        </p:txBody>
      </p:sp>
      <p:sp>
        <p:nvSpPr>
          <p:cNvPr id="2" name="Holder 2"/>
          <p:cNvSpPr>
            <a:spLocks noGrp="1"/>
          </p:cNvSpPr>
          <p:nvPr>
            <p:ph type="title"/>
          </p:nvPr>
        </p:nvSpPr>
        <p:spPr>
          <a:xfrm>
            <a:off x="3664409" y="780861"/>
            <a:ext cx="4863180" cy="861774"/>
          </a:xfrm>
          <a:prstGeom prst="rect">
            <a:avLst/>
          </a:prstGeom>
        </p:spPr>
        <p:txBody>
          <a:bodyPr wrap="square" lIns="0" tIns="0" rIns="0" bIns="0">
            <a:spAutoFit/>
          </a:bodyPr>
          <a:lstStyle>
            <a:lvl1pPr>
              <a:defRPr sz="5600" b="1" i="0">
                <a:solidFill>
                  <a:schemeClr val="bg1"/>
                </a:solidFill>
                <a:latin typeface="Calibri"/>
                <a:cs typeface="Calibri"/>
              </a:defRPr>
            </a:lvl1pPr>
          </a:lstStyle>
          <a:p>
            <a:endParaRPr/>
          </a:p>
        </p:txBody>
      </p:sp>
      <p:sp>
        <p:nvSpPr>
          <p:cNvPr id="3" name="Holder 3"/>
          <p:cNvSpPr>
            <a:spLocks noGrp="1"/>
          </p:cNvSpPr>
          <p:nvPr>
            <p:ph type="body" idx="1"/>
          </p:nvPr>
        </p:nvSpPr>
        <p:spPr>
          <a:xfrm>
            <a:off x="677349" y="2010422"/>
            <a:ext cx="10789496" cy="684803"/>
          </a:xfrm>
          <a:prstGeom prst="rect">
            <a:avLst/>
          </a:prstGeom>
        </p:spPr>
        <p:txBody>
          <a:bodyPr wrap="square" lIns="0" tIns="0" rIns="0" bIns="0">
            <a:spAutoFit/>
          </a:bodyPr>
          <a:lstStyle>
            <a:lvl1pPr>
              <a:defRPr sz="4450" b="1" i="0">
                <a:solidFill>
                  <a:srgbClr val="91D1B3"/>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2/6/2026</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2374459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s://technologyinitiatives.uncg.edu/"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hyperlink" Target="https://workshops.uncg.edu/"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technologyinitiatives.uncg.edu/"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24.jpeg"/><Relationship Id="rId4" Type="http://schemas.openxmlformats.org/officeDocument/2006/relationships/hyperlink" Target="https://workshops.uncg.ed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hyperlink" Target="https://hrs.uncg.edu/"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hyperlink" Target="https://fix.uncg.edu/forms/" TargetMode="External"/><Relationship Id="rId3" Type="http://schemas.openxmlformats.org/officeDocument/2006/relationships/hyperlink" Target="https://fac.uncg.edu/fm/wo/" TargetMode="External"/><Relationship Id="rId7" Type="http://schemas.openxmlformats.org/officeDocument/2006/relationships/hyperlink" Target="https://uncg.service-now.com/support?id=sc_cat_item&amp;sys_id=35f313791bc45550e6eacb72604bcb16" TargetMode="External"/><Relationship Id="rId2" Type="http://schemas.openxmlformats.org/officeDocument/2006/relationships/hyperlink" Target="mailto:fowork@uncg.edu" TargetMode="External"/><Relationship Id="rId1" Type="http://schemas.openxmlformats.org/officeDocument/2006/relationships/slideLayout" Target="../slideLayouts/slideLayout30.xml"/><Relationship Id="rId6" Type="http://schemas.openxmlformats.org/officeDocument/2006/relationships/hyperlink" Target="https://uncg.service-now.com/kb?id=kb_article_view&amp;sysparm_article=KB0012005" TargetMode="External"/><Relationship Id="rId5" Type="http://schemas.openxmlformats.org/officeDocument/2006/relationships/hyperlink" Target="https://fac.uncg.edu/wp-content/uploads/2023/09/Office-Furniture-Moving-SOP-D-27-02.pdf" TargetMode="External"/><Relationship Id="rId10" Type="http://schemas.openxmlformats.org/officeDocument/2006/relationships/hyperlink" Target="https://www.ncleg.gov/EnactedLegislation/Statutes/HTML/ByArticle/Chapter_143/Article_3A.html" TargetMode="External"/><Relationship Id="rId4" Type="http://schemas.openxmlformats.org/officeDocument/2006/relationships/hyperlink" Target="https://fac.uncg.edu/wp-content/uploads/2023/07/Surplus-Compliance-SOP-D-26-01.pdf" TargetMode="External"/><Relationship Id="rId9" Type="http://schemas.openxmlformats.org/officeDocument/2006/relationships/hyperlink" Target="https://www.doa.nc.gov/divisions/state-surplus-property"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hyperlink" Target="https://facultysenate.uncg.edu/"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8.png"/><Relationship Id="rId7" Type="http://schemas.openxmlformats.org/officeDocument/2006/relationships/diagramColors" Target="../diagrams/colors1.xml"/><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5.png"/><Relationship Id="rId7" Type="http://schemas.openxmlformats.org/officeDocument/2006/relationships/diagramQuickStyle" Target="../diagrams/quickStyle2.xml"/><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6.png"/><Relationship Id="rId9" Type="http://schemas.microsoft.com/office/2007/relationships/diagramDrawing" Target="../diagrams/drawing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49.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hyperlink" Target="mailto:swlogan2@uncg.edu" TargetMode="Externa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2044"/>
        </a:solidFill>
        <a:effectLst/>
      </p:bgPr>
    </p:bg>
    <p:spTree>
      <p:nvGrpSpPr>
        <p:cNvPr id="1" name="Shape 134"/>
        <p:cNvGrpSpPr/>
        <p:nvPr/>
      </p:nvGrpSpPr>
      <p:grpSpPr>
        <a:xfrm>
          <a:off x="0" y="0"/>
          <a:ext cx="0" cy="0"/>
          <a:chOff x="0" y="0"/>
          <a:chExt cx="0" cy="0"/>
        </a:xfrm>
      </p:grpSpPr>
      <p:sp>
        <p:nvSpPr>
          <p:cNvPr id="2" name="Rectangle 1">
            <a:extLst>
              <a:ext uri="{FF2B5EF4-FFF2-40B4-BE49-F238E27FC236}">
                <a16:creationId xmlns:a16="http://schemas.microsoft.com/office/drawing/2014/main" id="{DD847575-5317-0D13-4998-82DB5C125D65}"/>
              </a:ext>
            </a:extLst>
          </p:cNvPr>
          <p:cNvSpPr/>
          <p:nvPr/>
        </p:nvSpPr>
        <p:spPr>
          <a:xfrm>
            <a:off x="0" y="0"/>
            <a:ext cx="12192000" cy="6858000"/>
          </a:xfrm>
          <a:prstGeom prst="rect">
            <a:avLst/>
          </a:prstGeom>
          <a:solidFill>
            <a:srgbClr val="0F20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Google Shape;135;p26"/>
          <p:cNvSpPr txBox="1">
            <a:spLocks noGrp="1"/>
          </p:cNvSpPr>
          <p:nvPr>
            <p:ph type="ctrTitle"/>
          </p:nvPr>
        </p:nvSpPr>
        <p:spPr>
          <a:xfrm>
            <a:off x="2549609" y="1840933"/>
            <a:ext cx="7175200" cy="2972000"/>
          </a:xfrm>
          <a:prstGeom prst="rect">
            <a:avLst/>
          </a:prstGeom>
          <a:noFill/>
          <a:ln>
            <a:noFill/>
          </a:ln>
        </p:spPr>
        <p:txBody>
          <a:bodyPr spcFirstLastPara="1" wrap="square" lIns="91433" tIns="45700" rIns="91433" bIns="45700" anchor="b" anchorCtr="0">
            <a:noAutofit/>
          </a:bodyPr>
          <a:lstStyle/>
          <a:p>
            <a:pPr algn="l">
              <a:lnSpc>
                <a:spcPct val="90000"/>
              </a:lnSpc>
              <a:buClr>
                <a:srgbClr val="FDB71A"/>
              </a:buClr>
              <a:buSzPts val="13100"/>
            </a:pPr>
            <a:r>
              <a:rPr lang="en" sz="17466" b="1">
                <a:solidFill>
                  <a:srgbClr val="FDB71A"/>
                </a:solidFill>
                <a:latin typeface="Pluto Sans Heavy" panose="02000000000000000000" pitchFamily="50" charset="0"/>
              </a:rPr>
              <a:t>UNC</a:t>
            </a:r>
            <a:r>
              <a:rPr lang="en" sz="17466" b="1">
                <a:solidFill>
                  <a:schemeClr val="lt1"/>
                </a:solidFill>
                <a:latin typeface="Pluto Sans Heavy" panose="02000000000000000000" pitchFamily="50" charset="0"/>
              </a:rPr>
              <a:t>G</a:t>
            </a:r>
            <a:endParaRPr>
              <a:latin typeface="Pluto Sans Heavy" panose="02000000000000000000" pitchFamily="50" charset="0"/>
            </a:endParaRPr>
          </a:p>
        </p:txBody>
      </p:sp>
      <p:sp>
        <p:nvSpPr>
          <p:cNvPr id="136" name="Google Shape;136;p26"/>
          <p:cNvSpPr txBox="1">
            <a:spLocks noGrp="1"/>
          </p:cNvSpPr>
          <p:nvPr>
            <p:ph type="subTitle" idx="1"/>
          </p:nvPr>
        </p:nvSpPr>
        <p:spPr>
          <a:xfrm>
            <a:off x="4945844" y="4360969"/>
            <a:ext cx="4560705" cy="1864340"/>
          </a:xfrm>
          <a:prstGeom prst="rect">
            <a:avLst/>
          </a:prstGeom>
          <a:noFill/>
          <a:ln>
            <a:noFill/>
          </a:ln>
        </p:spPr>
        <p:txBody>
          <a:bodyPr spcFirstLastPara="1" wrap="square" lIns="91433" tIns="45700" rIns="91433" bIns="45700" anchor="t" anchorCtr="0">
            <a:normAutofit/>
          </a:bodyPr>
          <a:lstStyle/>
          <a:p>
            <a:pPr marL="0" indent="0" algn="r">
              <a:lnSpc>
                <a:spcPct val="120000"/>
              </a:lnSpc>
              <a:buClr>
                <a:schemeClr val="lt1"/>
              </a:buClr>
              <a:buSzPct val="100000"/>
            </a:pPr>
            <a:r>
              <a:rPr lang="en" sz="3200">
                <a:solidFill>
                  <a:schemeClr val="lt1"/>
                </a:solidFill>
                <a:latin typeface="Pluto Sans Heavy"/>
                <a:ea typeface="Georgia"/>
                <a:cs typeface="Georgia"/>
                <a:sym typeface="Georgia"/>
              </a:rPr>
              <a:t>STAFF SENATE</a:t>
            </a:r>
          </a:p>
          <a:p>
            <a:pPr marL="0" indent="0" algn="r">
              <a:lnSpc>
                <a:spcPct val="120000"/>
              </a:lnSpc>
              <a:buClr>
                <a:schemeClr val="lt1"/>
              </a:buClr>
              <a:buSzPct val="100000"/>
            </a:pPr>
            <a:r>
              <a:rPr lang="en" sz="3200">
                <a:solidFill>
                  <a:schemeClr val="lt1"/>
                </a:solidFill>
                <a:latin typeface="Pluto Sans Heavy"/>
                <a:ea typeface="Georgia"/>
                <a:cs typeface="Georgia"/>
                <a:sym typeface="Georgia"/>
              </a:rPr>
              <a:t>Full Body Meeting </a:t>
            </a:r>
            <a:endParaRPr lang="en" sz="3200">
              <a:solidFill>
                <a:schemeClr val="lt1"/>
              </a:solidFill>
              <a:latin typeface="Pluto Sans Heavy" panose="02000000000000000000" pitchFamily="50" charset="0"/>
              <a:ea typeface="Georgia"/>
              <a:cs typeface="Georgia"/>
            </a:endParaRPr>
          </a:p>
          <a:p>
            <a:pPr marL="0" indent="0" algn="r">
              <a:lnSpc>
                <a:spcPct val="120000"/>
              </a:lnSpc>
              <a:buClr>
                <a:schemeClr val="lt1"/>
              </a:buClr>
              <a:buSzPct val="100000"/>
            </a:pPr>
            <a:r>
              <a:rPr lang="en" sz="3200">
                <a:solidFill>
                  <a:schemeClr val="lt1"/>
                </a:solidFill>
                <a:latin typeface="Pluto Sans Heavy"/>
                <a:ea typeface="Georgia"/>
                <a:cs typeface="Georgia"/>
                <a:sym typeface="Georgia"/>
              </a:rPr>
              <a:t>February 5, 2026</a:t>
            </a:r>
            <a:endParaRPr sz="3200">
              <a:solidFill>
                <a:schemeClr val="lt1"/>
              </a:solidFill>
              <a:latin typeface="Pluto Sans Heavy"/>
              <a:ea typeface="Georgia"/>
              <a:cs typeface="Georgia"/>
              <a:sym typeface="Georgia"/>
            </a:endParaRPr>
          </a:p>
        </p:txBody>
      </p:sp>
      <p:sp>
        <p:nvSpPr>
          <p:cNvPr id="137" name="Google Shape;137;p26"/>
          <p:cNvSpPr txBox="1"/>
          <p:nvPr/>
        </p:nvSpPr>
        <p:spPr>
          <a:xfrm>
            <a:off x="2677301" y="1756675"/>
            <a:ext cx="4060000" cy="646290"/>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 sz="3600" kern="0">
                <a:solidFill>
                  <a:srgbClr val="FFFFFF"/>
                </a:solidFill>
                <a:latin typeface="Pluto Sans Heavy"/>
                <a:ea typeface="Georgia"/>
                <a:cs typeface="Georgia"/>
                <a:sym typeface="Georgia"/>
              </a:rPr>
              <a:t>2025-2026</a:t>
            </a:r>
            <a:endParaRPr sz="1467" kern="0">
              <a:solidFill>
                <a:srgbClr val="000000"/>
              </a:solidFill>
              <a:latin typeface="Pluto Sans Heavy" panose="02000000000000000000" pitchFamily="50" charset="0"/>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8024385" y="5098138"/>
            <a:ext cx="3655400" cy="1389820"/>
          </a:xfrm>
          <a:prstGeom prst="rect">
            <a:avLst/>
          </a:prstGeom>
          <a:noFill/>
          <a:ln>
            <a:noFill/>
          </a:ln>
        </p:spPr>
        <p:txBody>
          <a:bodyPr spcFirstLastPara="1" wrap="square" lIns="91433" tIns="45700" rIns="91433" bIns="45700" anchor="ctr" anchorCtr="0">
            <a:noAutofit/>
          </a:bodyPr>
          <a:lstStyle/>
          <a:p>
            <a:pPr>
              <a:lnSpc>
                <a:spcPct val="100000"/>
              </a:lnSpc>
            </a:pPr>
            <a:r>
              <a:rPr lang="en" sz="2400" b="1">
                <a:solidFill>
                  <a:schemeClr val="lt1"/>
                </a:solidFill>
                <a:latin typeface="Pluto Sans Heavy"/>
                <a:ea typeface="Georgia"/>
                <a:cs typeface="Georgia"/>
                <a:sym typeface="Georgia"/>
              </a:rPr>
              <a:t>Scott Wilkens</a:t>
            </a:r>
            <a:r>
              <a:rPr lang="en" sz="2400" b="1">
                <a:latin typeface="Pluto Sans Heavy"/>
                <a:ea typeface="Georgia"/>
                <a:cs typeface="Georgia"/>
                <a:sym typeface="Georgia"/>
              </a:rPr>
              <a:t> </a:t>
            </a:r>
            <a:br>
              <a:rPr lang="en" sz="2400" b="1">
                <a:latin typeface="Pluto Sans Heavy"/>
                <a:ea typeface="Georgia"/>
                <a:cs typeface="Georgia"/>
              </a:rPr>
            </a:br>
            <a:r>
              <a:rPr lang="en" sz="2400" b="1">
                <a:solidFill>
                  <a:srgbClr val="FDB71A"/>
                </a:solidFill>
                <a:latin typeface="Pluto Sans Heavy"/>
                <a:ea typeface="Georgia"/>
                <a:cs typeface="Georgia"/>
              </a:rPr>
              <a:t>Secretary</a:t>
            </a:r>
          </a:p>
        </p:txBody>
      </p:sp>
      <p:sp>
        <p:nvSpPr>
          <p:cNvPr id="2" name="Text Placeholder 1">
            <a:extLst>
              <a:ext uri="{FF2B5EF4-FFF2-40B4-BE49-F238E27FC236}">
                <a16:creationId xmlns:a16="http://schemas.microsoft.com/office/drawing/2014/main" id="{82136ECC-CF60-B357-CC42-09CF3D3D2984}"/>
              </a:ext>
            </a:extLst>
          </p:cNvPr>
          <p:cNvSpPr>
            <a:spLocks noGrp="1"/>
          </p:cNvSpPr>
          <p:nvPr>
            <p:ph type="body" idx="1"/>
          </p:nvPr>
        </p:nvSpPr>
        <p:spPr>
          <a:xfrm>
            <a:off x="729438" y="1899688"/>
            <a:ext cx="6038323" cy="3058625"/>
          </a:xfrm>
        </p:spPr>
        <p:txBody>
          <a:bodyPr spcFirstLastPara="1" wrap="square" lIns="68575" tIns="34275" rIns="68575" bIns="34275" anchor="ctr" anchorCtr="0">
            <a:normAutofit/>
          </a:bodyPr>
          <a:lstStyle/>
          <a:p>
            <a:pPr marL="186055" indent="0">
              <a:lnSpc>
                <a:spcPct val="100000"/>
              </a:lnSpc>
              <a:buClr>
                <a:schemeClr val="bg1"/>
              </a:buClr>
              <a:buNone/>
            </a:pPr>
            <a:r>
              <a:rPr lang="en-US" sz="2800">
                <a:solidFill>
                  <a:schemeClr val="lt1"/>
                </a:solidFill>
                <a:latin typeface="Pluto Sans Heavy"/>
                <a:ea typeface="Georgia"/>
                <a:cs typeface="Georgia"/>
                <a:sym typeface="Georgia"/>
              </a:rPr>
              <a:t>Senators please let us know your attendance through the Q&amp;A chat.</a:t>
            </a:r>
            <a:endParaRPr lang="en-US" sz="3200" b="1">
              <a:solidFill>
                <a:schemeClr val="lt1"/>
              </a:solidFill>
              <a:latin typeface="Pluto Sans Heavy"/>
              <a:ea typeface="Georgia"/>
              <a:cs typeface="Georgia"/>
            </a:endParaRPr>
          </a:p>
          <a:p>
            <a:pPr marL="186055" indent="0">
              <a:lnSpc>
                <a:spcPct val="100000"/>
              </a:lnSpc>
              <a:buClr>
                <a:schemeClr val="bg1"/>
              </a:buClr>
              <a:buNone/>
            </a:pPr>
            <a:endParaRPr lang="en-US" sz="2133">
              <a:solidFill>
                <a:schemeClr val="bg1"/>
              </a:solidFill>
              <a:latin typeface="Sofia Pro Regular"/>
              <a:ea typeface="Georgia"/>
              <a:cs typeface="Georgia"/>
            </a:endParaRPr>
          </a:p>
        </p:txBody>
      </p:sp>
      <p:pic>
        <p:nvPicPr>
          <p:cNvPr id="3" name="Picture 2">
            <a:extLst>
              <a:ext uri="{FF2B5EF4-FFF2-40B4-BE49-F238E27FC236}">
                <a16:creationId xmlns:a16="http://schemas.microsoft.com/office/drawing/2014/main" id="{729C333C-03F9-5380-CD05-D33BB58D26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57379" y="1897782"/>
            <a:ext cx="2390775" cy="3187700"/>
          </a:xfrm>
          <a:prstGeom prst="rect">
            <a:avLst/>
          </a:prstGeom>
        </p:spPr>
      </p:pic>
      <p:sp>
        <p:nvSpPr>
          <p:cNvPr id="6" name="TextBox 5">
            <a:extLst>
              <a:ext uri="{FF2B5EF4-FFF2-40B4-BE49-F238E27FC236}">
                <a16:creationId xmlns:a16="http://schemas.microsoft.com/office/drawing/2014/main" id="{373DCFEB-1D98-1F39-6396-50524EDA43FD}"/>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Roll Call</a:t>
            </a:r>
            <a:endParaRPr lang="en-US" sz="5400">
              <a:cs typeface="Arial"/>
            </a:endParaRPr>
          </a:p>
        </p:txBody>
      </p:sp>
    </p:spTree>
    <p:extLst>
      <p:ext uri="{BB962C8B-B14F-4D97-AF65-F5344CB8AC3E}">
        <p14:creationId xmlns:p14="http://schemas.microsoft.com/office/powerpoint/2010/main" val="830305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EBCFEE72-6DD3-DED4-EEA2-082C9D0AA06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58F52F6-190A-E824-0A4B-9CC978EFE5C2}"/>
              </a:ext>
            </a:extLst>
          </p:cNvPr>
          <p:cNvSpPr>
            <a:spLocks noGrp="1"/>
          </p:cNvSpPr>
          <p:nvPr>
            <p:ph type="body" idx="1"/>
          </p:nvPr>
        </p:nvSpPr>
        <p:spPr>
          <a:xfrm>
            <a:off x="729438" y="1899688"/>
            <a:ext cx="10624362" cy="3058625"/>
          </a:xfrm>
        </p:spPr>
        <p:txBody>
          <a:bodyPr spcFirstLastPara="1" wrap="square" lIns="68575" tIns="34275" rIns="68575" bIns="34275" anchor="ctr" anchorCtr="0">
            <a:normAutofit/>
          </a:bodyPr>
          <a:lstStyle/>
          <a:p>
            <a:pPr marL="186055" indent="0" algn="ctr">
              <a:lnSpc>
                <a:spcPct val="100000"/>
              </a:lnSpc>
              <a:buClr>
                <a:schemeClr val="bg1"/>
              </a:buClr>
              <a:buNone/>
            </a:pPr>
            <a:r>
              <a:rPr lang="en-US" sz="2800">
                <a:solidFill>
                  <a:schemeClr val="lt1"/>
                </a:solidFill>
                <a:latin typeface="Pluto Sans Heavy"/>
                <a:ea typeface="Georgia"/>
                <a:cs typeface="Georgia"/>
                <a:sym typeface="Georgia"/>
              </a:rPr>
              <a:t>We will pull the attendance report from today’s virtual meeting to mark Senators present.</a:t>
            </a:r>
            <a:endParaRPr lang="en-US" sz="3200" b="1">
              <a:solidFill>
                <a:schemeClr val="lt1"/>
              </a:solidFill>
              <a:latin typeface="Pluto Sans Heavy"/>
              <a:ea typeface="Georgia"/>
              <a:cs typeface="Georgia"/>
            </a:endParaRPr>
          </a:p>
          <a:p>
            <a:pPr marL="186055" indent="0">
              <a:lnSpc>
                <a:spcPct val="100000"/>
              </a:lnSpc>
              <a:buClr>
                <a:schemeClr val="bg1"/>
              </a:buClr>
              <a:buNone/>
            </a:pPr>
            <a:endParaRPr lang="en-US" sz="2133">
              <a:solidFill>
                <a:schemeClr val="bg1"/>
              </a:solidFill>
              <a:latin typeface="Sofia Pro Regular"/>
              <a:ea typeface="Georgia"/>
              <a:cs typeface="Georgia"/>
            </a:endParaRPr>
          </a:p>
        </p:txBody>
      </p:sp>
      <p:sp>
        <p:nvSpPr>
          <p:cNvPr id="6" name="TextBox 5">
            <a:extLst>
              <a:ext uri="{FF2B5EF4-FFF2-40B4-BE49-F238E27FC236}">
                <a16:creationId xmlns:a16="http://schemas.microsoft.com/office/drawing/2014/main" id="{5074AC28-1843-700E-99DE-BE087F7BCB18}"/>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Roll Call</a:t>
            </a:r>
            <a:endParaRPr lang="en-US" sz="5400">
              <a:cs typeface="Arial"/>
            </a:endParaRPr>
          </a:p>
        </p:txBody>
      </p:sp>
      <p:sp>
        <p:nvSpPr>
          <p:cNvPr id="5" name="Title 4">
            <a:extLst>
              <a:ext uri="{FF2B5EF4-FFF2-40B4-BE49-F238E27FC236}">
                <a16:creationId xmlns:a16="http://schemas.microsoft.com/office/drawing/2014/main" id="{654C77F6-1F3D-0831-9D08-18F629A763F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62585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2" name="Text Placeholder 1">
            <a:extLst>
              <a:ext uri="{FF2B5EF4-FFF2-40B4-BE49-F238E27FC236}">
                <a16:creationId xmlns:a16="http://schemas.microsoft.com/office/drawing/2014/main" id="{82136ECC-CF60-B357-CC42-09CF3D3D2984}"/>
              </a:ext>
            </a:extLst>
          </p:cNvPr>
          <p:cNvSpPr>
            <a:spLocks noGrp="1"/>
          </p:cNvSpPr>
          <p:nvPr>
            <p:ph type="body" idx="1"/>
          </p:nvPr>
        </p:nvSpPr>
        <p:spPr>
          <a:xfrm>
            <a:off x="729438" y="1899688"/>
            <a:ext cx="6700388" cy="3058625"/>
          </a:xfrm>
        </p:spPr>
        <p:txBody>
          <a:bodyPr>
            <a:normAutofit/>
          </a:bodyPr>
          <a:lstStyle/>
          <a:p>
            <a:pPr marL="608965" indent="-422910">
              <a:lnSpc>
                <a:spcPct val="100000"/>
              </a:lnSpc>
              <a:buClr>
                <a:schemeClr val="bg1"/>
              </a:buClr>
            </a:pPr>
            <a:r>
              <a:rPr lang="en-US" sz="2400">
                <a:solidFill>
                  <a:schemeClr val="bg1"/>
                </a:solidFill>
                <a:latin typeface="Sofia Pro Regular"/>
                <a:ea typeface="Georgia"/>
                <a:cs typeface="Georgia"/>
              </a:rPr>
              <a:t>January 2026</a:t>
            </a:r>
          </a:p>
        </p:txBody>
      </p:sp>
      <p:sp>
        <p:nvSpPr>
          <p:cNvPr id="4" name="TextBox 3">
            <a:extLst>
              <a:ext uri="{FF2B5EF4-FFF2-40B4-BE49-F238E27FC236}">
                <a16:creationId xmlns:a16="http://schemas.microsoft.com/office/drawing/2014/main" id="{AB1BF24F-DAD5-022E-17F9-9EFCB31FD8F8}"/>
              </a:ext>
            </a:extLst>
          </p:cNvPr>
          <p:cNvSpPr txBox="1"/>
          <p:nvPr/>
        </p:nvSpPr>
        <p:spPr>
          <a:xfrm>
            <a:off x="4075289" y="368771"/>
            <a:ext cx="78796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B71B"/>
                </a:solidFill>
                <a:effectLst/>
                <a:uLnTx/>
                <a:uFillTx/>
                <a:latin typeface="Calibri"/>
                <a:ea typeface="+mn-ea"/>
                <a:cs typeface="Calibri"/>
              </a:rPr>
              <a:t>Approval of Meeting Minutes</a:t>
            </a:r>
            <a:endParaRPr kumimoji="0" lang="en-US" sz="4800" b="0" i="0" u="none" strike="noStrike" kern="1200" cap="none" spc="0" normalizeH="0" baseline="0" noProof="0">
              <a:ln>
                <a:noFill/>
              </a:ln>
              <a:solidFill>
                <a:srgbClr val="000000"/>
              </a:solidFill>
              <a:effectLst/>
              <a:uLnTx/>
              <a:uFillTx/>
              <a:latin typeface="Arial"/>
              <a:ea typeface="+mn-ea"/>
              <a:cs typeface="Arial"/>
            </a:endParaRPr>
          </a:p>
        </p:txBody>
      </p:sp>
      <p:sp>
        <p:nvSpPr>
          <p:cNvPr id="11" name="Google Shape;148;p28">
            <a:extLst>
              <a:ext uri="{FF2B5EF4-FFF2-40B4-BE49-F238E27FC236}">
                <a16:creationId xmlns:a16="http://schemas.microsoft.com/office/drawing/2014/main" id="{C8730730-A1F8-AD3E-46C2-38CD3BBF66EC}"/>
              </a:ext>
            </a:extLst>
          </p:cNvPr>
          <p:cNvSpPr txBox="1">
            <a:spLocks noGrp="1"/>
          </p:cNvSpPr>
          <p:nvPr>
            <p:ph type="title"/>
          </p:nvPr>
        </p:nvSpPr>
        <p:spPr>
          <a:xfrm>
            <a:off x="8033792" y="5098138"/>
            <a:ext cx="3861323" cy="1380413"/>
          </a:xfrm>
          <a:prstGeom prst="rect">
            <a:avLst/>
          </a:prstGeom>
          <a:noFill/>
          <a:ln>
            <a:noFill/>
          </a:ln>
        </p:spPr>
        <p:txBody>
          <a:bodyPr spcFirstLastPara="1" wrap="square" lIns="91433" tIns="45700" rIns="91433" bIns="45700" anchor="ctr" anchorCtr="0">
            <a:noAutofit/>
          </a:bodyPr>
          <a:lstStyle/>
          <a:p>
            <a:pPr>
              <a:lnSpc>
                <a:spcPct val="100000"/>
              </a:lnSpc>
            </a:pPr>
            <a:r>
              <a:rPr lang="en" sz="2400" b="1">
                <a:solidFill>
                  <a:schemeClr val="lt1"/>
                </a:solidFill>
                <a:latin typeface="Pluto Sans Heavy"/>
                <a:ea typeface="Georgia"/>
                <a:cs typeface="Georgia"/>
                <a:sym typeface="Georgia"/>
              </a:rPr>
              <a:t>Kimberly Mozingo</a:t>
            </a:r>
            <a:br>
              <a:rPr lang="en" sz="2400" b="1">
                <a:latin typeface="Pluto Sans Heavy" panose="02000000000000000000" pitchFamily="50" charset="0"/>
                <a:ea typeface="Georgia"/>
                <a:cs typeface="Georgia"/>
              </a:rPr>
            </a:br>
            <a:r>
              <a:rPr lang="en" sz="2400" b="1">
                <a:solidFill>
                  <a:srgbClr val="FDB71A"/>
                </a:solidFill>
                <a:latin typeface="Pluto Sans Heavy"/>
                <a:ea typeface="Georgia"/>
                <a:cs typeface="Georgia"/>
                <a:sym typeface="Georgia"/>
              </a:rPr>
              <a:t>Past Co-Chair</a:t>
            </a:r>
            <a:endParaRPr lang="en-US" sz="2400">
              <a:solidFill>
                <a:schemeClr val="lt1"/>
              </a:solidFill>
              <a:latin typeface="Pluto Sans Heavy"/>
              <a:ea typeface="Georgia"/>
              <a:cs typeface="Georgia"/>
            </a:endParaRPr>
          </a:p>
        </p:txBody>
      </p:sp>
      <p:pic>
        <p:nvPicPr>
          <p:cNvPr id="13" name="Picture 12" descr="A person wearing a black jacket and a pearl necklace&#10;&#10;AI-generated content may be incorrect.">
            <a:extLst>
              <a:ext uri="{FF2B5EF4-FFF2-40B4-BE49-F238E27FC236}">
                <a16:creationId xmlns:a16="http://schemas.microsoft.com/office/drawing/2014/main" id="{1A6F7817-DC0E-8C7F-8CA3-B1C017749216}"/>
              </a:ext>
            </a:extLst>
          </p:cNvPr>
          <p:cNvPicPr>
            <a:picLocks noChangeAspect="1"/>
          </p:cNvPicPr>
          <p:nvPr/>
        </p:nvPicPr>
        <p:blipFill>
          <a:blip r:embed="rId3"/>
          <a:srcRect/>
          <a:stretch/>
        </p:blipFill>
        <p:spPr>
          <a:xfrm>
            <a:off x="8047388" y="2273813"/>
            <a:ext cx="2890486" cy="2841326"/>
          </a:xfrm>
          <a:prstGeom prst="rect">
            <a:avLst/>
          </a:prstGeom>
        </p:spPr>
      </p:pic>
    </p:spTree>
    <p:extLst>
      <p:ext uri="{BB962C8B-B14F-4D97-AF65-F5344CB8AC3E}">
        <p14:creationId xmlns:p14="http://schemas.microsoft.com/office/powerpoint/2010/main" val="2314758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53987435-9411-AEF1-6749-7F33308DE1C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807021-E1E0-4DEC-8E2D-F99F76C66D57}"/>
              </a:ext>
            </a:extLst>
          </p:cNvPr>
          <p:cNvSpPr>
            <a:spLocks noGrp="1"/>
          </p:cNvSpPr>
          <p:nvPr>
            <p:ph type="body" idx="1"/>
          </p:nvPr>
        </p:nvSpPr>
        <p:spPr>
          <a:xfrm>
            <a:off x="729438" y="1899688"/>
            <a:ext cx="6700388" cy="3058625"/>
          </a:xfrm>
        </p:spPr>
        <p:txBody>
          <a:bodyPr>
            <a:normAutofit/>
          </a:bodyPr>
          <a:lstStyle/>
          <a:p>
            <a:pPr marL="608965" indent="-422910">
              <a:lnSpc>
                <a:spcPct val="100000"/>
              </a:lnSpc>
              <a:buClr>
                <a:schemeClr val="bg1"/>
              </a:buClr>
            </a:pPr>
            <a:r>
              <a:rPr lang="en-US" sz="2400">
                <a:solidFill>
                  <a:schemeClr val="bg1"/>
                </a:solidFill>
                <a:latin typeface="Sofia Pro Regular"/>
                <a:ea typeface="Georgia"/>
                <a:cs typeface="Georgia"/>
              </a:rPr>
              <a:t>November 2025</a:t>
            </a:r>
          </a:p>
        </p:txBody>
      </p:sp>
      <p:sp>
        <p:nvSpPr>
          <p:cNvPr id="4" name="TextBox 3">
            <a:extLst>
              <a:ext uri="{FF2B5EF4-FFF2-40B4-BE49-F238E27FC236}">
                <a16:creationId xmlns:a16="http://schemas.microsoft.com/office/drawing/2014/main" id="{A6BDC187-3695-FE46-87D3-F5CD99D0D98D}"/>
              </a:ext>
            </a:extLst>
          </p:cNvPr>
          <p:cNvSpPr txBox="1"/>
          <p:nvPr/>
        </p:nvSpPr>
        <p:spPr>
          <a:xfrm>
            <a:off x="4075289" y="368771"/>
            <a:ext cx="78796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rgbClr val="FFB71B"/>
                </a:solidFill>
                <a:latin typeface="Calibri"/>
                <a:cs typeface="Calibri"/>
              </a:rPr>
              <a:t>Approval of Meeting Minutes</a:t>
            </a:r>
            <a:endParaRPr lang="en-US" sz="4800">
              <a:cs typeface="Arial"/>
            </a:endParaRPr>
          </a:p>
        </p:txBody>
      </p:sp>
      <p:sp>
        <p:nvSpPr>
          <p:cNvPr id="11" name="Google Shape;148;p28">
            <a:extLst>
              <a:ext uri="{FF2B5EF4-FFF2-40B4-BE49-F238E27FC236}">
                <a16:creationId xmlns:a16="http://schemas.microsoft.com/office/drawing/2014/main" id="{61EF2F2F-13B9-EEA8-F93C-272E7E161DBE}"/>
              </a:ext>
            </a:extLst>
          </p:cNvPr>
          <p:cNvSpPr txBox="1">
            <a:spLocks noGrp="1"/>
          </p:cNvSpPr>
          <p:nvPr>
            <p:ph type="title"/>
          </p:nvPr>
        </p:nvSpPr>
        <p:spPr>
          <a:xfrm>
            <a:off x="8033792" y="5098138"/>
            <a:ext cx="3861323" cy="1380413"/>
          </a:xfrm>
          <a:prstGeom prst="rect">
            <a:avLst/>
          </a:prstGeom>
          <a:noFill/>
          <a:ln>
            <a:noFill/>
          </a:ln>
        </p:spPr>
        <p:txBody>
          <a:bodyPr spcFirstLastPara="1" wrap="square" lIns="91433" tIns="45700" rIns="91433" bIns="45700" anchor="ctr" anchorCtr="0">
            <a:noAutofit/>
          </a:bodyPr>
          <a:lstStyle/>
          <a:p>
            <a:pPr>
              <a:lnSpc>
                <a:spcPct val="100000"/>
              </a:lnSpc>
            </a:pPr>
            <a:r>
              <a:rPr lang="en" sz="2400" b="1">
                <a:solidFill>
                  <a:schemeClr val="lt1"/>
                </a:solidFill>
                <a:latin typeface="Pluto Sans Heavy"/>
                <a:ea typeface="Georgia"/>
                <a:cs typeface="Georgia"/>
                <a:sym typeface="Georgia"/>
              </a:rPr>
              <a:t>Brynne Pulver</a:t>
            </a:r>
            <a:br>
              <a:rPr lang="en" sz="2400" b="1">
                <a:solidFill>
                  <a:schemeClr val="lt1"/>
                </a:solidFill>
                <a:latin typeface="Pluto Sans Heavy"/>
                <a:ea typeface="Georgia"/>
                <a:cs typeface="Georgia"/>
                <a:sym typeface="Georgia"/>
              </a:rPr>
            </a:br>
            <a:r>
              <a:rPr lang="en" sz="2400" b="1">
                <a:solidFill>
                  <a:srgbClr val="FDB71A"/>
                </a:solidFill>
                <a:latin typeface="Pluto Sans Heavy"/>
                <a:ea typeface="Georgia"/>
                <a:cs typeface="Georgia"/>
                <a:sym typeface="Georgia"/>
              </a:rPr>
              <a:t>Vice  Chair</a:t>
            </a:r>
            <a:endParaRPr lang="en-US" sz="2400">
              <a:solidFill>
                <a:schemeClr val="lt1"/>
              </a:solidFill>
              <a:latin typeface="Pluto Sans Heavy"/>
              <a:ea typeface="Georgia"/>
              <a:cs typeface="Georgia"/>
            </a:endParaRPr>
          </a:p>
        </p:txBody>
      </p:sp>
      <p:pic>
        <p:nvPicPr>
          <p:cNvPr id="3" name="Picture 2" descr="A person with brown hair and a black jacket&#10;&#10;AI-generated content may be incorrect.">
            <a:extLst>
              <a:ext uri="{FF2B5EF4-FFF2-40B4-BE49-F238E27FC236}">
                <a16:creationId xmlns:a16="http://schemas.microsoft.com/office/drawing/2014/main" id="{37200B31-8A4F-1E24-A8EE-87D0B12C30D7}"/>
              </a:ext>
            </a:extLst>
          </p:cNvPr>
          <p:cNvPicPr>
            <a:picLocks noChangeAspect="1"/>
          </p:cNvPicPr>
          <p:nvPr/>
        </p:nvPicPr>
        <p:blipFill>
          <a:blip r:embed="rId3" cstate="print">
            <a:extLst>
              <a:ext uri="{28A0092B-C50C-407E-A947-70E740481C1C}">
                <a14:useLocalDpi xmlns:a14="http://schemas.microsoft.com/office/drawing/2010/main" val="0"/>
              </a:ext>
            </a:extLst>
          </a:blip>
          <a:srcRect l="13147" r="7634"/>
          <a:stretch/>
        </p:blipFill>
        <p:spPr>
          <a:xfrm>
            <a:off x="7503474" y="2052088"/>
            <a:ext cx="3800702" cy="3198450"/>
          </a:xfrm>
          <a:prstGeom prst="rect">
            <a:avLst/>
          </a:prstGeom>
          <a:ln>
            <a:noFill/>
          </a:ln>
          <a:effectLst>
            <a:softEdge rad="112500"/>
          </a:effectLst>
        </p:spPr>
      </p:pic>
    </p:spTree>
    <p:extLst>
      <p:ext uri="{BB962C8B-B14F-4D97-AF65-F5344CB8AC3E}">
        <p14:creationId xmlns:p14="http://schemas.microsoft.com/office/powerpoint/2010/main" val="1642176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EB190271-B465-E6E0-B9B7-50AFDE14CF8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8A7DE8B-8014-FE65-09F3-606911690B31}"/>
              </a:ext>
            </a:extLst>
          </p:cNvPr>
          <p:cNvSpPr txBox="1"/>
          <p:nvPr/>
        </p:nvSpPr>
        <p:spPr>
          <a:xfrm>
            <a:off x="4075289" y="368771"/>
            <a:ext cx="78796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B71B"/>
                </a:solidFill>
                <a:effectLst/>
                <a:uLnTx/>
                <a:uFillTx/>
                <a:latin typeface="Calibri"/>
                <a:ea typeface="+mn-ea"/>
                <a:cs typeface="Calibri"/>
              </a:rPr>
              <a:t>Approval of Meeting Minutes</a:t>
            </a:r>
            <a:endParaRPr kumimoji="0" lang="en-US" sz="4800" b="0" i="0" u="none" strike="noStrike" kern="1200" cap="none" spc="0" normalizeH="0" baseline="0" noProof="0">
              <a:ln>
                <a:noFill/>
              </a:ln>
              <a:solidFill>
                <a:srgbClr val="000000"/>
              </a:solidFill>
              <a:effectLst/>
              <a:uLnTx/>
              <a:uFillTx/>
              <a:latin typeface="Arial"/>
              <a:ea typeface="+mn-ea"/>
              <a:cs typeface="Arial"/>
            </a:endParaRPr>
          </a:p>
        </p:txBody>
      </p:sp>
      <p:sp>
        <p:nvSpPr>
          <p:cNvPr id="11" name="Google Shape;148;p28">
            <a:extLst>
              <a:ext uri="{FF2B5EF4-FFF2-40B4-BE49-F238E27FC236}">
                <a16:creationId xmlns:a16="http://schemas.microsoft.com/office/drawing/2014/main" id="{8F8C5765-6F82-DDD3-2DD7-0C6DF3C8AD1A}"/>
              </a:ext>
            </a:extLst>
          </p:cNvPr>
          <p:cNvSpPr txBox="1">
            <a:spLocks noGrp="1"/>
          </p:cNvSpPr>
          <p:nvPr>
            <p:ph type="title"/>
          </p:nvPr>
        </p:nvSpPr>
        <p:spPr>
          <a:xfrm>
            <a:off x="8033792" y="5098138"/>
            <a:ext cx="3861323" cy="1380413"/>
          </a:xfrm>
          <a:prstGeom prst="rect">
            <a:avLst/>
          </a:prstGeom>
          <a:noFill/>
          <a:ln>
            <a:noFill/>
          </a:ln>
        </p:spPr>
        <p:txBody>
          <a:bodyPr spcFirstLastPara="1" wrap="square" lIns="91433" tIns="45700" rIns="91433" bIns="45700" anchor="ctr" anchorCtr="0">
            <a:noAutofit/>
          </a:bodyPr>
          <a:lstStyle/>
          <a:p>
            <a:pPr>
              <a:lnSpc>
                <a:spcPct val="100000"/>
              </a:lnSpc>
            </a:pPr>
            <a:r>
              <a:rPr lang="en" sz="2400" b="1">
                <a:solidFill>
                  <a:schemeClr val="lt1"/>
                </a:solidFill>
                <a:latin typeface="Pluto Sans Heavy"/>
                <a:ea typeface="Georgia"/>
                <a:cs typeface="Georgia"/>
                <a:sym typeface="Georgia"/>
              </a:rPr>
              <a:t>Carla Wilson</a:t>
            </a:r>
            <a:br>
              <a:rPr lang="en" sz="2400" b="1">
                <a:solidFill>
                  <a:schemeClr val="lt1"/>
                </a:solidFill>
                <a:latin typeface="Pluto Sans Heavy"/>
                <a:ea typeface="Georgia"/>
                <a:cs typeface="Georgia"/>
                <a:sym typeface="Georgia"/>
              </a:rPr>
            </a:br>
            <a:r>
              <a:rPr lang="en" sz="2400" b="1">
                <a:solidFill>
                  <a:srgbClr val="FDB71A"/>
                </a:solidFill>
                <a:latin typeface="Pluto Sans Heavy"/>
                <a:ea typeface="Georgia"/>
                <a:cs typeface="Georgia"/>
                <a:sym typeface="Georgia"/>
              </a:rPr>
              <a:t>Chair</a:t>
            </a:r>
            <a:endParaRPr lang="en-US" sz="2400">
              <a:solidFill>
                <a:schemeClr val="lt1"/>
              </a:solidFill>
              <a:latin typeface="Pluto Sans Heavy"/>
              <a:ea typeface="Georgia"/>
              <a:cs typeface="Georgia"/>
            </a:endParaRPr>
          </a:p>
        </p:txBody>
      </p:sp>
      <p:pic>
        <p:nvPicPr>
          <p:cNvPr id="3" name="Picture 2" descr="A person in a suit&#10;&#10;AI-generated content may be incorrect.">
            <a:extLst>
              <a:ext uri="{FF2B5EF4-FFF2-40B4-BE49-F238E27FC236}">
                <a16:creationId xmlns:a16="http://schemas.microsoft.com/office/drawing/2014/main" id="{A4B24192-7FF3-E6FA-5241-A54275CF24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2655" y="1907835"/>
            <a:ext cx="3803904" cy="3042329"/>
          </a:xfrm>
          <a:prstGeom prst="rect">
            <a:avLst/>
          </a:prstGeom>
          <a:ln>
            <a:noFill/>
          </a:ln>
          <a:effectLst>
            <a:softEdge rad="112500"/>
          </a:effectLst>
        </p:spPr>
      </p:pic>
    </p:spTree>
    <p:extLst>
      <p:ext uri="{BB962C8B-B14F-4D97-AF65-F5344CB8AC3E}">
        <p14:creationId xmlns:p14="http://schemas.microsoft.com/office/powerpoint/2010/main" val="2139826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B31198EE-54D4-9F9E-6C65-87A9A1B7F3CF}"/>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9AE70AF6-D280-CE88-EC85-D312E5AF371A}"/>
              </a:ext>
            </a:extLst>
          </p:cNvPr>
          <p:cNvSpPr txBox="1">
            <a:spLocks noGrp="1"/>
          </p:cNvSpPr>
          <p:nvPr>
            <p:ph type="title"/>
          </p:nvPr>
        </p:nvSpPr>
        <p:spPr>
          <a:xfrm>
            <a:off x="517093" y="2103400"/>
            <a:ext cx="10901641" cy="2488761"/>
          </a:xfrm>
          <a:prstGeom prst="rect">
            <a:avLst/>
          </a:prstGeom>
          <a:noFill/>
          <a:ln>
            <a:noFill/>
          </a:ln>
        </p:spPr>
        <p:txBody>
          <a:bodyPr spcFirstLastPara="1" wrap="square" lIns="91433" tIns="45700" rIns="91433" bIns="45700" anchor="ctr" anchorCtr="0">
            <a:normAutofit/>
          </a:bodyPr>
          <a:lstStyle/>
          <a:p>
            <a:pPr algn="ctr">
              <a:buClr>
                <a:srgbClr val="FDB71A"/>
              </a:buClr>
              <a:buSzPts val="3300"/>
            </a:pPr>
            <a:r>
              <a:rPr lang="en" sz="6400" b="1">
                <a:solidFill>
                  <a:srgbClr val="FDB71A"/>
                </a:solidFill>
                <a:latin typeface="Pluto Sans Heavy"/>
                <a:ea typeface="Georgia"/>
                <a:cs typeface="Georgia"/>
                <a:sym typeface="Georgia"/>
              </a:rPr>
              <a:t>Ex Officio Reports/Updates</a:t>
            </a:r>
            <a:endParaRPr lang="en" sz="6400" b="1">
              <a:solidFill>
                <a:srgbClr val="FDB71A"/>
              </a:solidFill>
              <a:latin typeface="Pluto Sans Heavy" panose="02000000000000000000" pitchFamily="50" charset="0"/>
              <a:ea typeface="Georgia"/>
              <a:cs typeface="Georgia"/>
            </a:endParaRPr>
          </a:p>
        </p:txBody>
      </p:sp>
    </p:spTree>
    <p:extLst>
      <p:ext uri="{BB962C8B-B14F-4D97-AF65-F5344CB8AC3E}">
        <p14:creationId xmlns:p14="http://schemas.microsoft.com/office/powerpoint/2010/main" val="2753168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6" name="Google Shape;148;p28">
            <a:extLst>
              <a:ext uri="{FF2B5EF4-FFF2-40B4-BE49-F238E27FC236}">
                <a16:creationId xmlns:a16="http://schemas.microsoft.com/office/drawing/2014/main" id="{A4A52E5E-250B-055D-5265-1EB4F36A6E64}"/>
              </a:ext>
            </a:extLst>
          </p:cNvPr>
          <p:cNvSpPr txBox="1">
            <a:spLocks noGrp="1"/>
          </p:cNvSpPr>
          <p:nvPr>
            <p:ph type="title"/>
          </p:nvPr>
        </p:nvSpPr>
        <p:spPr>
          <a:xfrm>
            <a:off x="6994584" y="5447066"/>
            <a:ext cx="4772966" cy="1250634"/>
          </a:xfrm>
          <a:prstGeom prst="rect">
            <a:avLst/>
          </a:prstGeom>
          <a:noFill/>
          <a:ln>
            <a:noFill/>
          </a:ln>
        </p:spPr>
        <p:txBody>
          <a:bodyPr spcFirstLastPara="1" wrap="square" lIns="91433" tIns="45700" rIns="91433" bIns="45700" anchor="ctr" anchorCtr="0">
            <a:normAutofit/>
          </a:bodyPr>
          <a:lstStyle/>
          <a:p>
            <a:pPr>
              <a:lnSpc>
                <a:spcPct val="100000"/>
              </a:lnSpc>
              <a:buClr>
                <a:srgbClr val="FDB71A"/>
              </a:buClr>
              <a:buSzPts val="3300"/>
            </a:pPr>
            <a:r>
              <a:rPr lang="de-DE" sz="2400" b="1">
                <a:solidFill>
                  <a:schemeClr val="lt1"/>
                </a:solidFill>
                <a:latin typeface="Pluto Sans Heavy"/>
                <a:ea typeface="Georgia"/>
                <a:cs typeface="Georgia"/>
                <a:sym typeface="Georgia"/>
              </a:rPr>
              <a:t>Dr. Franklin D. Gilliam, Jr.</a:t>
            </a:r>
            <a:br>
              <a:rPr lang="de-DE" sz="2400" b="1">
                <a:solidFill>
                  <a:schemeClr val="lt1"/>
                </a:solidFill>
                <a:latin typeface="Pluto Sans Heavy"/>
                <a:ea typeface="Georgia"/>
                <a:cs typeface="Georgia"/>
                <a:sym typeface="Georgia"/>
              </a:rPr>
            </a:br>
            <a:r>
              <a:rPr lang="en-US" sz="2400" b="1">
                <a:solidFill>
                  <a:srgbClr val="FDB71A"/>
                </a:solidFill>
                <a:latin typeface="Pluto Sans Heavy"/>
                <a:ea typeface="Georgia"/>
                <a:cs typeface="Georgia"/>
                <a:sym typeface="Georgia"/>
              </a:rPr>
              <a:t>Chancellor</a:t>
            </a:r>
            <a:endParaRPr lang="en-US" sz="2400">
              <a:solidFill>
                <a:schemeClr val="lt1"/>
              </a:solidFill>
              <a:latin typeface="Pluto Sans Heavy"/>
              <a:ea typeface="Georgia"/>
              <a:cs typeface="Georgia"/>
            </a:endParaRPr>
          </a:p>
        </p:txBody>
      </p:sp>
      <p:sp>
        <p:nvSpPr>
          <p:cNvPr id="7" name="Text Placeholder 1">
            <a:extLst>
              <a:ext uri="{FF2B5EF4-FFF2-40B4-BE49-F238E27FC236}">
                <a16:creationId xmlns:a16="http://schemas.microsoft.com/office/drawing/2014/main" id="{A6C184F1-3B77-9A78-EADA-5351300569C8}"/>
              </a:ext>
            </a:extLst>
          </p:cNvPr>
          <p:cNvSpPr>
            <a:spLocks noGrp="1"/>
          </p:cNvSpPr>
          <p:nvPr>
            <p:ph type="body" idx="1"/>
          </p:nvPr>
        </p:nvSpPr>
        <p:spPr>
          <a:xfrm>
            <a:off x="1138798" y="1825626"/>
            <a:ext cx="4738372" cy="3058625"/>
          </a:xfrm>
        </p:spPr>
        <p:txBody>
          <a:bodyPr/>
          <a:lstStyle/>
          <a:p>
            <a:pPr marL="186055" indent="0">
              <a:buClr>
                <a:schemeClr val="bg1"/>
              </a:buClr>
              <a:buNone/>
            </a:pPr>
            <a:endParaRPr lang="en-US" sz="3200" b="1">
              <a:solidFill>
                <a:schemeClr val="lt1"/>
              </a:solidFill>
              <a:latin typeface="Pluto Sans Heavy" panose="02000000000000000000" pitchFamily="50" charset="0"/>
              <a:ea typeface="Georgia"/>
              <a:cs typeface="Georgia"/>
            </a:endParaRPr>
          </a:p>
        </p:txBody>
      </p:sp>
      <p:sp>
        <p:nvSpPr>
          <p:cNvPr id="4" name="TextBox 3">
            <a:extLst>
              <a:ext uri="{FF2B5EF4-FFF2-40B4-BE49-F238E27FC236}">
                <a16:creationId xmlns:a16="http://schemas.microsoft.com/office/drawing/2014/main" id="{AE079B0B-EA0C-91D7-9848-24ABF34EF32F}"/>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Chancellor's Update</a:t>
            </a:r>
            <a:endParaRPr lang="en-US"/>
          </a:p>
        </p:txBody>
      </p:sp>
      <p:pic>
        <p:nvPicPr>
          <p:cNvPr id="1026" name="Picture 2" descr="Chancellor Franklin D. Gilliam, Jr. UNCG">
            <a:extLst>
              <a:ext uri="{FF2B5EF4-FFF2-40B4-BE49-F238E27FC236}">
                <a16:creationId xmlns:a16="http://schemas.microsoft.com/office/drawing/2014/main" id="{57AFC8B0-2AB6-8237-5F8E-EF9878BEC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522" y="1332266"/>
            <a:ext cx="27432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028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9CD01204-714B-D5F4-8025-FA4CB6ECBB35}"/>
            </a:ext>
          </a:extLst>
        </p:cNvPr>
        <p:cNvGrpSpPr/>
        <p:nvPr/>
      </p:nvGrpSpPr>
      <p:grpSpPr>
        <a:xfrm>
          <a:off x="0" y="0"/>
          <a:ext cx="0" cy="0"/>
          <a:chOff x="0" y="0"/>
          <a:chExt cx="0" cy="0"/>
        </a:xfrm>
      </p:grpSpPr>
      <p:sp>
        <p:nvSpPr>
          <p:cNvPr id="6" name="Google Shape;148;p28">
            <a:extLst>
              <a:ext uri="{FF2B5EF4-FFF2-40B4-BE49-F238E27FC236}">
                <a16:creationId xmlns:a16="http://schemas.microsoft.com/office/drawing/2014/main" id="{457965AA-C5F3-3040-F8A2-22745A7D824B}"/>
              </a:ext>
            </a:extLst>
          </p:cNvPr>
          <p:cNvSpPr txBox="1">
            <a:spLocks noGrp="1"/>
          </p:cNvSpPr>
          <p:nvPr>
            <p:ph type="title"/>
          </p:nvPr>
        </p:nvSpPr>
        <p:spPr>
          <a:xfrm>
            <a:off x="6994584" y="5447066"/>
            <a:ext cx="4772966" cy="1250634"/>
          </a:xfrm>
          <a:prstGeom prst="rect">
            <a:avLst/>
          </a:prstGeom>
          <a:noFill/>
          <a:ln>
            <a:noFill/>
          </a:ln>
        </p:spPr>
        <p:txBody>
          <a:bodyPr spcFirstLastPara="1" wrap="square" lIns="91433" tIns="45700" rIns="91433" bIns="45700" anchor="ctr" anchorCtr="0">
            <a:normAutofit/>
          </a:bodyPr>
          <a:lstStyle/>
          <a:p>
            <a:pPr>
              <a:lnSpc>
                <a:spcPct val="100000"/>
              </a:lnSpc>
              <a:buClr>
                <a:srgbClr val="FDB71A"/>
              </a:buClr>
              <a:buSzPts val="3300"/>
            </a:pPr>
            <a:r>
              <a:rPr lang="en" sz="2400" b="1" err="1">
                <a:solidFill>
                  <a:schemeClr val="lt1"/>
                </a:solidFill>
                <a:latin typeface="Pluto Sans Heavy"/>
                <a:ea typeface="Georgia"/>
                <a:cs typeface="Georgia"/>
                <a:sym typeface="Georgia"/>
              </a:rPr>
              <a:t>Waiyi</a:t>
            </a:r>
            <a:r>
              <a:rPr lang="en" sz="2400" b="1">
                <a:solidFill>
                  <a:schemeClr val="lt1"/>
                </a:solidFill>
                <a:latin typeface="Pluto Sans Heavy"/>
                <a:ea typeface="Georgia"/>
                <a:cs typeface="Georgia"/>
                <a:sym typeface="Georgia"/>
              </a:rPr>
              <a:t> Tse</a:t>
            </a:r>
            <a:br>
              <a:rPr lang="en" sz="2400" b="1">
                <a:latin typeface="Pluto Sans Heavy" panose="02000000000000000000" pitchFamily="50" charset="0"/>
                <a:ea typeface="Georgia"/>
                <a:cs typeface="Georgia"/>
              </a:rPr>
            </a:br>
            <a:r>
              <a:rPr lang="en" sz="2400" b="1">
                <a:solidFill>
                  <a:srgbClr val="FDB71A"/>
                </a:solidFill>
                <a:latin typeface="Pluto Sans Heavy"/>
                <a:ea typeface="Georgia"/>
                <a:cs typeface="Georgia"/>
                <a:sym typeface="Georgia"/>
              </a:rPr>
              <a:t>C</a:t>
            </a:r>
            <a:r>
              <a:rPr lang="en-US" sz="2400" b="1">
                <a:solidFill>
                  <a:srgbClr val="FDB71A"/>
                </a:solidFill>
                <a:latin typeface="Pluto Sans Heavy"/>
                <a:ea typeface="Georgia"/>
                <a:cs typeface="Georgia"/>
                <a:sym typeface="Georgia"/>
              </a:rPr>
              <a:t>h</a:t>
            </a:r>
            <a:r>
              <a:rPr lang="en" sz="2400" b="1" err="1">
                <a:solidFill>
                  <a:srgbClr val="FDB71A"/>
                </a:solidFill>
                <a:latin typeface="Pluto Sans Heavy"/>
                <a:ea typeface="Georgia"/>
                <a:cs typeface="Georgia"/>
                <a:sym typeface="Georgia"/>
              </a:rPr>
              <a:t>ief</a:t>
            </a:r>
            <a:r>
              <a:rPr lang="en" sz="2400" b="1">
                <a:solidFill>
                  <a:srgbClr val="FDB71A"/>
                </a:solidFill>
                <a:latin typeface="Pluto Sans Heavy"/>
                <a:ea typeface="Georgia"/>
                <a:cs typeface="Georgia"/>
                <a:sym typeface="Georgia"/>
              </a:rPr>
              <a:t> of Staff, </a:t>
            </a:r>
            <a:br>
              <a:rPr lang="en" sz="2400" b="1">
                <a:solidFill>
                  <a:srgbClr val="FDB71A"/>
                </a:solidFill>
                <a:latin typeface="Pluto Sans Heavy"/>
                <a:ea typeface="Georgia"/>
                <a:cs typeface="Georgia"/>
                <a:sym typeface="Georgia"/>
              </a:rPr>
            </a:br>
            <a:r>
              <a:rPr lang="en" sz="2400" b="1">
                <a:solidFill>
                  <a:srgbClr val="FDB71A"/>
                </a:solidFill>
                <a:latin typeface="Pluto Sans Heavy"/>
                <a:ea typeface="Georgia"/>
                <a:cs typeface="Georgia"/>
                <a:sym typeface="Georgia"/>
              </a:rPr>
              <a:t>Office of the Chancellor</a:t>
            </a:r>
            <a:endParaRPr lang="en-US" sz="2400">
              <a:solidFill>
                <a:schemeClr val="lt1"/>
              </a:solidFill>
              <a:latin typeface="Pluto Sans Heavy"/>
              <a:ea typeface="Georgia"/>
              <a:cs typeface="Georgia"/>
            </a:endParaRPr>
          </a:p>
        </p:txBody>
      </p:sp>
      <p:sp>
        <p:nvSpPr>
          <p:cNvPr id="7" name="Text Placeholder 1">
            <a:extLst>
              <a:ext uri="{FF2B5EF4-FFF2-40B4-BE49-F238E27FC236}">
                <a16:creationId xmlns:a16="http://schemas.microsoft.com/office/drawing/2014/main" id="{0F8A4797-A555-ED99-0E92-31736AF178E0}"/>
              </a:ext>
            </a:extLst>
          </p:cNvPr>
          <p:cNvSpPr>
            <a:spLocks noGrp="1"/>
          </p:cNvSpPr>
          <p:nvPr>
            <p:ph type="body" idx="1"/>
          </p:nvPr>
        </p:nvSpPr>
        <p:spPr>
          <a:xfrm>
            <a:off x="1138798" y="1825626"/>
            <a:ext cx="4738372" cy="3058625"/>
          </a:xfrm>
        </p:spPr>
        <p:txBody>
          <a:bodyPr/>
          <a:lstStyle/>
          <a:p>
            <a:pPr marL="186055" indent="0">
              <a:buClr>
                <a:schemeClr val="bg1"/>
              </a:buClr>
              <a:buNone/>
            </a:pPr>
            <a:endParaRPr lang="en-US" sz="3200" b="1">
              <a:solidFill>
                <a:schemeClr val="lt1"/>
              </a:solidFill>
              <a:latin typeface="Pluto Sans Heavy" panose="02000000000000000000" pitchFamily="50" charset="0"/>
              <a:ea typeface="Georgia"/>
              <a:cs typeface="Georgia"/>
            </a:endParaRPr>
          </a:p>
        </p:txBody>
      </p:sp>
      <p:pic>
        <p:nvPicPr>
          <p:cNvPr id="3" name="Picture 2" descr="A person in a black jacket&#10;&#10;Description automatically generated">
            <a:extLst>
              <a:ext uri="{FF2B5EF4-FFF2-40B4-BE49-F238E27FC236}">
                <a16:creationId xmlns:a16="http://schemas.microsoft.com/office/drawing/2014/main" id="{376A375D-875B-C035-E364-AB48C4952DFA}"/>
              </a:ext>
            </a:extLst>
          </p:cNvPr>
          <p:cNvPicPr>
            <a:picLocks noChangeAspect="1"/>
          </p:cNvPicPr>
          <p:nvPr/>
        </p:nvPicPr>
        <p:blipFill>
          <a:blip r:embed="rId3"/>
          <a:stretch>
            <a:fillRect/>
          </a:stretch>
        </p:blipFill>
        <p:spPr>
          <a:xfrm>
            <a:off x="7007813" y="1367739"/>
            <a:ext cx="2705100" cy="4076700"/>
          </a:xfrm>
          <a:prstGeom prst="rect">
            <a:avLst/>
          </a:prstGeom>
        </p:spPr>
      </p:pic>
      <p:sp>
        <p:nvSpPr>
          <p:cNvPr id="4" name="TextBox 3">
            <a:extLst>
              <a:ext uri="{FF2B5EF4-FFF2-40B4-BE49-F238E27FC236}">
                <a16:creationId xmlns:a16="http://schemas.microsoft.com/office/drawing/2014/main" id="{80E88D50-86FA-6387-2B96-EB4F22154775}"/>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Chancellor's Update</a:t>
            </a:r>
            <a:endParaRPr lang="en-US"/>
          </a:p>
        </p:txBody>
      </p:sp>
    </p:spTree>
    <p:extLst>
      <p:ext uri="{BB962C8B-B14F-4D97-AF65-F5344CB8AC3E}">
        <p14:creationId xmlns:p14="http://schemas.microsoft.com/office/powerpoint/2010/main" val="2989422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4" name="Google Shape;148;p28">
            <a:extLst>
              <a:ext uri="{FF2B5EF4-FFF2-40B4-BE49-F238E27FC236}">
                <a16:creationId xmlns:a16="http://schemas.microsoft.com/office/drawing/2014/main" id="{2213DB69-1B8E-9990-68A8-E1409EE94306}"/>
              </a:ext>
            </a:extLst>
          </p:cNvPr>
          <p:cNvSpPr txBox="1">
            <a:spLocks/>
          </p:cNvSpPr>
          <p:nvPr/>
        </p:nvSpPr>
        <p:spPr>
          <a:xfrm>
            <a:off x="7049198" y="4884251"/>
            <a:ext cx="5066602" cy="1803213"/>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defTabSz="1219170">
              <a:lnSpc>
                <a:spcPct val="100000"/>
              </a:lnSpc>
              <a:buClr>
                <a:srgbClr val="000000"/>
              </a:buClr>
              <a:defRPr/>
            </a:pPr>
            <a:r>
              <a:rPr lang="en-US" sz="2400" b="1" kern="0">
                <a:solidFill>
                  <a:srgbClr val="FFFFFF"/>
                </a:solidFill>
                <a:latin typeface="Pluto Sans Heavy"/>
                <a:ea typeface="Georgia"/>
                <a:cs typeface="Georgia"/>
                <a:sym typeface="Georgia"/>
              </a:rPr>
              <a:t>Donna Heath</a:t>
            </a:r>
            <a:endParaRPr lang="en-US" sz="2400" kern="0">
              <a:solidFill>
                <a:srgbClr val="FFFFFF"/>
              </a:solidFill>
              <a:latin typeface="Pluto Sans Heavy"/>
              <a:ea typeface="Georgia"/>
              <a:cs typeface="Georgia"/>
            </a:endParaRPr>
          </a:p>
          <a:p>
            <a:pPr defTabSz="1219170">
              <a:lnSpc>
                <a:spcPct val="100000"/>
              </a:lnSpc>
              <a:buClr>
                <a:srgbClr val="000000"/>
              </a:buClr>
              <a:defRPr/>
            </a:pPr>
            <a:r>
              <a:rPr lang="en-US" sz="2400" b="1" kern="0">
                <a:solidFill>
                  <a:srgbClr val="FDB71A"/>
                </a:solidFill>
                <a:latin typeface="Pluto Sans Heavy"/>
                <a:ea typeface="Georgia"/>
                <a:cs typeface="Georgia"/>
                <a:sym typeface="Georgia"/>
              </a:rPr>
              <a:t>Vice Chancellor, Information Technology Services</a:t>
            </a:r>
            <a:endParaRPr lang="en-US" sz="2400" b="1" kern="0">
              <a:solidFill>
                <a:srgbClr val="FDB71A"/>
              </a:solidFill>
              <a:latin typeface="Pluto Sans Heavy"/>
              <a:ea typeface="Georgia"/>
              <a:cs typeface="Georgia"/>
            </a:endParaRPr>
          </a:p>
        </p:txBody>
      </p:sp>
      <p:sp>
        <p:nvSpPr>
          <p:cNvPr id="7" name="Text Placeholder 1">
            <a:extLst>
              <a:ext uri="{FF2B5EF4-FFF2-40B4-BE49-F238E27FC236}">
                <a16:creationId xmlns:a16="http://schemas.microsoft.com/office/drawing/2014/main" id="{D4EC56EC-A247-1CD1-BA1A-29402F073179}"/>
              </a:ext>
            </a:extLst>
          </p:cNvPr>
          <p:cNvSpPr>
            <a:spLocks noGrp="1"/>
          </p:cNvSpPr>
          <p:nvPr>
            <p:ph type="body" idx="1"/>
          </p:nvPr>
        </p:nvSpPr>
        <p:spPr>
          <a:xfrm>
            <a:off x="899130" y="1701052"/>
            <a:ext cx="5609381" cy="3183200"/>
          </a:xfrm>
        </p:spPr>
        <p:txBody>
          <a:bodyPr spcFirstLastPara="1" wrap="square" lIns="68575" tIns="34275" rIns="68575" bIns="34275" anchor="ctr" anchorCtr="0">
            <a:normAutofit/>
          </a:bodyPr>
          <a:lstStyle/>
          <a:p>
            <a:pPr marL="643255" indent="-457200">
              <a:lnSpc>
                <a:spcPct val="100000"/>
              </a:lnSpc>
              <a:buClr>
                <a:srgbClr val="FFFFFF"/>
              </a:buClr>
            </a:pPr>
            <a:r>
              <a:rPr lang="en-US" sz="2800">
                <a:solidFill>
                  <a:schemeClr val="lt1"/>
                </a:solidFill>
                <a:latin typeface="Sofia Pro Regular"/>
                <a:hlinkClick r:id="rId3">
                  <a:extLst>
                    <a:ext uri="{A12FA001-AC4F-418D-AE19-62706E023703}">
                      <ahyp:hlinkClr xmlns:ahyp="http://schemas.microsoft.com/office/drawing/2018/hyperlinkcolor" val="tx"/>
                    </a:ext>
                  </a:extLst>
                </a:hlinkClick>
              </a:rPr>
              <a:t>Technology Initiatives</a:t>
            </a:r>
            <a:r>
              <a:rPr lang="en-US" sz="2800">
                <a:solidFill>
                  <a:schemeClr val="lt1"/>
                </a:solidFill>
                <a:latin typeface="Sofia Pro Regular"/>
              </a:rPr>
              <a:t>  </a:t>
            </a:r>
          </a:p>
          <a:p>
            <a:pPr marL="643255" indent="-457200">
              <a:lnSpc>
                <a:spcPct val="100000"/>
              </a:lnSpc>
              <a:buClr>
                <a:srgbClr val="FFFFFF"/>
              </a:buClr>
            </a:pPr>
            <a:endParaRPr lang="en-US" sz="2800">
              <a:solidFill>
                <a:schemeClr val="lt1"/>
              </a:solidFill>
              <a:latin typeface="Sofia Pro Regular"/>
            </a:endParaRPr>
          </a:p>
          <a:p>
            <a:pPr marL="643255" indent="-457200">
              <a:lnSpc>
                <a:spcPct val="100000"/>
              </a:lnSpc>
              <a:buClr>
                <a:srgbClr val="FFFFFF"/>
              </a:buClr>
            </a:pPr>
            <a:r>
              <a:rPr lang="en-US" sz="2800">
                <a:solidFill>
                  <a:schemeClr val="bg1"/>
                </a:solidFill>
                <a:latin typeface="Sofia Pro Regular"/>
                <a:hlinkClick r:id="rId4">
                  <a:extLst>
                    <a:ext uri="{A12FA001-AC4F-418D-AE19-62706E023703}">
                      <ahyp:hlinkClr xmlns:ahyp="http://schemas.microsoft.com/office/drawing/2018/hyperlinkcolor" val="tx"/>
                    </a:ext>
                  </a:extLst>
                </a:hlinkClick>
              </a:rPr>
              <a:t>Workshops </a:t>
            </a:r>
            <a:endParaRPr lang="en-US" sz="2800">
              <a:solidFill>
                <a:schemeClr val="bg1"/>
              </a:solidFill>
              <a:latin typeface="Pluto Sans Heavy"/>
            </a:endParaRPr>
          </a:p>
          <a:p>
            <a:pPr marL="608965" indent="-422910">
              <a:lnSpc>
                <a:spcPct val="100000"/>
              </a:lnSpc>
            </a:pPr>
            <a:endParaRPr lang="en-US" sz="4000" b="1">
              <a:solidFill>
                <a:schemeClr val="lt1"/>
              </a:solidFill>
              <a:latin typeface="Pluto Sans Heavy" panose="02000000000000000000" pitchFamily="50" charset="0"/>
              <a:ea typeface="Georgia"/>
            </a:endParaRPr>
          </a:p>
        </p:txBody>
      </p:sp>
      <p:sp>
        <p:nvSpPr>
          <p:cNvPr id="5" name="Title 4">
            <a:extLst>
              <a:ext uri="{FF2B5EF4-FFF2-40B4-BE49-F238E27FC236}">
                <a16:creationId xmlns:a16="http://schemas.microsoft.com/office/drawing/2014/main" id="{C1E3693E-1F74-B04F-6B33-C7B0871961D6}"/>
              </a:ext>
            </a:extLst>
          </p:cNvPr>
          <p:cNvSpPr txBox="1">
            <a:spLocks noGrp="1"/>
          </p:cNvSpPr>
          <p:nvPr>
            <p:ph type="title" idx="4294967295"/>
          </p:nvPr>
        </p:nvSpPr>
        <p:spPr>
          <a:xfrm>
            <a:off x="4075289" y="368771"/>
            <a:ext cx="7879644"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B71B"/>
                </a:solidFill>
                <a:effectLst/>
                <a:uLnTx/>
                <a:uFillTx/>
                <a:latin typeface="Calibri"/>
                <a:ea typeface="+mn-ea"/>
                <a:cs typeface="Calibri"/>
              </a:rPr>
              <a:t>Information Technology Service Update</a:t>
            </a:r>
            <a:endParaRPr kumimoji="0" lang="en-US" sz="3600" b="0" i="0" u="none" strike="noStrike" kern="1200" cap="none" spc="0" normalizeH="0" baseline="0" noProof="0">
              <a:ln>
                <a:noFill/>
              </a:ln>
              <a:solidFill>
                <a:schemeClr val="tx1"/>
              </a:solidFill>
              <a:effectLst/>
              <a:uLnTx/>
              <a:uFillTx/>
              <a:latin typeface="+mn-lt"/>
              <a:ea typeface="+mn-ea"/>
              <a:cs typeface="Arial"/>
            </a:endParaRPr>
          </a:p>
        </p:txBody>
      </p:sp>
      <p:pic>
        <p:nvPicPr>
          <p:cNvPr id="1026" name="Picture 2" descr="Donna Heath, CIO UNCG">
            <a:extLst>
              <a:ext uri="{FF2B5EF4-FFF2-40B4-BE49-F238E27FC236}">
                <a16:creationId xmlns:a16="http://schemas.microsoft.com/office/drawing/2014/main" id="{2A361E4D-73BF-74A2-9EB9-942733DA17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3543" y="1555835"/>
            <a:ext cx="3328416" cy="3328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509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B0FA2453-EDC3-24D3-30DA-CAF1C6E9DE04}"/>
            </a:ext>
          </a:extLst>
        </p:cNvPr>
        <p:cNvGrpSpPr/>
        <p:nvPr/>
      </p:nvGrpSpPr>
      <p:grpSpPr>
        <a:xfrm>
          <a:off x="0" y="0"/>
          <a:ext cx="0" cy="0"/>
          <a:chOff x="0" y="0"/>
          <a:chExt cx="0" cy="0"/>
        </a:xfrm>
      </p:grpSpPr>
      <p:sp>
        <p:nvSpPr>
          <p:cNvPr id="4" name="Google Shape;148;p28">
            <a:extLst>
              <a:ext uri="{FF2B5EF4-FFF2-40B4-BE49-F238E27FC236}">
                <a16:creationId xmlns:a16="http://schemas.microsoft.com/office/drawing/2014/main" id="{D50F8266-344F-77AC-1ECE-D00A36E7A8F9}"/>
              </a:ext>
            </a:extLst>
          </p:cNvPr>
          <p:cNvSpPr txBox="1">
            <a:spLocks/>
          </p:cNvSpPr>
          <p:nvPr/>
        </p:nvSpPr>
        <p:spPr>
          <a:xfrm>
            <a:off x="7049198" y="4884251"/>
            <a:ext cx="4711178" cy="1803213"/>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defTabSz="1219170">
              <a:lnSpc>
                <a:spcPct val="100000"/>
              </a:lnSpc>
              <a:buClr>
                <a:srgbClr val="000000"/>
              </a:buClr>
              <a:defRPr/>
            </a:pPr>
            <a:r>
              <a:rPr lang="en-US" sz="2400" b="1" kern="0">
                <a:solidFill>
                  <a:srgbClr val="FFFFFF"/>
                </a:solidFill>
                <a:latin typeface="Pluto Sans Heavy"/>
                <a:ea typeface="Georgia"/>
                <a:cs typeface="Georgia"/>
                <a:sym typeface="Georgia"/>
              </a:rPr>
              <a:t>Todd Sutton</a:t>
            </a:r>
            <a:endParaRPr lang="en-US" sz="2400" kern="0">
              <a:solidFill>
                <a:srgbClr val="FFFFFF"/>
              </a:solidFill>
              <a:latin typeface="Pluto Sans Heavy"/>
              <a:ea typeface="Georgia"/>
              <a:cs typeface="Georgia"/>
            </a:endParaRPr>
          </a:p>
          <a:p>
            <a:pPr defTabSz="1219170">
              <a:lnSpc>
                <a:spcPct val="100000"/>
              </a:lnSpc>
              <a:buClr>
                <a:srgbClr val="000000"/>
              </a:buClr>
              <a:defRPr/>
            </a:pPr>
            <a:r>
              <a:rPr lang="en-US" sz="2400" b="1" kern="0">
                <a:solidFill>
                  <a:srgbClr val="FDB71A"/>
                </a:solidFill>
                <a:latin typeface="Pluto Sans Heavy"/>
                <a:ea typeface="Georgia"/>
                <a:cs typeface="Georgia"/>
                <a:sym typeface="Georgia"/>
              </a:rPr>
              <a:t>Associate Vice Chancellor for Learning Technology and Customer Success</a:t>
            </a:r>
            <a:endParaRPr lang="en-US" sz="2400" b="1" kern="0">
              <a:solidFill>
                <a:srgbClr val="FDB71A"/>
              </a:solidFill>
              <a:latin typeface="Pluto Sans Heavy"/>
              <a:ea typeface="Georgia"/>
              <a:cs typeface="Georgia"/>
            </a:endParaRPr>
          </a:p>
        </p:txBody>
      </p:sp>
      <p:sp>
        <p:nvSpPr>
          <p:cNvPr id="7" name="Text Placeholder 1">
            <a:extLst>
              <a:ext uri="{FF2B5EF4-FFF2-40B4-BE49-F238E27FC236}">
                <a16:creationId xmlns:a16="http://schemas.microsoft.com/office/drawing/2014/main" id="{9732294F-B438-3560-5B3B-3F44149F88F5}"/>
              </a:ext>
            </a:extLst>
          </p:cNvPr>
          <p:cNvSpPr>
            <a:spLocks noGrp="1"/>
          </p:cNvSpPr>
          <p:nvPr>
            <p:ph type="body" idx="1"/>
          </p:nvPr>
        </p:nvSpPr>
        <p:spPr>
          <a:xfrm>
            <a:off x="899130" y="1701052"/>
            <a:ext cx="5609381" cy="3183200"/>
          </a:xfrm>
        </p:spPr>
        <p:txBody>
          <a:bodyPr spcFirstLastPara="1" wrap="square" lIns="68575" tIns="34275" rIns="68575" bIns="34275" anchor="ctr" anchorCtr="0">
            <a:normAutofit/>
          </a:bodyPr>
          <a:lstStyle/>
          <a:p>
            <a:pPr marL="643255" indent="-457200">
              <a:lnSpc>
                <a:spcPct val="100000"/>
              </a:lnSpc>
              <a:buClr>
                <a:srgbClr val="FFFFFF"/>
              </a:buClr>
            </a:pPr>
            <a:r>
              <a:rPr lang="en-US" sz="2800">
                <a:solidFill>
                  <a:schemeClr val="lt1"/>
                </a:solidFill>
                <a:latin typeface="Sofia Pro Regular"/>
                <a:hlinkClick r:id="rId3">
                  <a:extLst>
                    <a:ext uri="{A12FA001-AC4F-418D-AE19-62706E023703}">
                      <ahyp:hlinkClr xmlns:ahyp="http://schemas.microsoft.com/office/drawing/2018/hyperlinkcolor" val="tx"/>
                    </a:ext>
                  </a:extLst>
                </a:hlinkClick>
              </a:rPr>
              <a:t>Technology Initiatives</a:t>
            </a:r>
            <a:r>
              <a:rPr lang="en-US" sz="2800">
                <a:solidFill>
                  <a:schemeClr val="lt1"/>
                </a:solidFill>
                <a:latin typeface="Sofia Pro Regular"/>
              </a:rPr>
              <a:t>  </a:t>
            </a:r>
          </a:p>
          <a:p>
            <a:pPr marL="643255" indent="-457200">
              <a:lnSpc>
                <a:spcPct val="100000"/>
              </a:lnSpc>
              <a:buClr>
                <a:srgbClr val="FFFFFF"/>
              </a:buClr>
            </a:pPr>
            <a:endParaRPr lang="en-US" sz="2800">
              <a:solidFill>
                <a:schemeClr val="lt1"/>
              </a:solidFill>
              <a:latin typeface="Sofia Pro Regular"/>
            </a:endParaRPr>
          </a:p>
          <a:p>
            <a:pPr marL="643255" indent="-457200">
              <a:lnSpc>
                <a:spcPct val="100000"/>
              </a:lnSpc>
              <a:buClr>
                <a:srgbClr val="FFFFFF"/>
              </a:buClr>
            </a:pPr>
            <a:r>
              <a:rPr lang="en-US" sz="2800">
                <a:solidFill>
                  <a:schemeClr val="bg1"/>
                </a:solidFill>
                <a:latin typeface="Sofia Pro Regular"/>
                <a:hlinkClick r:id="rId4">
                  <a:extLst>
                    <a:ext uri="{A12FA001-AC4F-418D-AE19-62706E023703}">
                      <ahyp:hlinkClr xmlns:ahyp="http://schemas.microsoft.com/office/drawing/2018/hyperlinkcolor" val="tx"/>
                    </a:ext>
                  </a:extLst>
                </a:hlinkClick>
              </a:rPr>
              <a:t>Workshops </a:t>
            </a:r>
            <a:endParaRPr lang="en-US" sz="2800">
              <a:solidFill>
                <a:schemeClr val="bg1"/>
              </a:solidFill>
              <a:latin typeface="Pluto Sans Heavy"/>
            </a:endParaRPr>
          </a:p>
          <a:p>
            <a:pPr marL="608965" indent="-422910">
              <a:lnSpc>
                <a:spcPct val="100000"/>
              </a:lnSpc>
            </a:pPr>
            <a:endParaRPr lang="en-US" sz="4000" b="1">
              <a:solidFill>
                <a:schemeClr val="lt1"/>
              </a:solidFill>
              <a:latin typeface="Pluto Sans Heavy" panose="02000000000000000000" pitchFamily="50" charset="0"/>
              <a:ea typeface="Georgia"/>
            </a:endParaRPr>
          </a:p>
        </p:txBody>
      </p:sp>
      <p:pic>
        <p:nvPicPr>
          <p:cNvPr id="2" name="Picture 1" descr="Committee Membership | Learning Technology Advisory Committee">
            <a:extLst>
              <a:ext uri="{FF2B5EF4-FFF2-40B4-BE49-F238E27FC236}">
                <a16:creationId xmlns:a16="http://schemas.microsoft.com/office/drawing/2014/main" id="{AE60EA14-20B1-803F-D335-04C3CDE41EAA}"/>
              </a:ext>
            </a:extLst>
          </p:cNvPr>
          <p:cNvPicPr>
            <a:picLocks noChangeAspect="1"/>
          </p:cNvPicPr>
          <p:nvPr/>
        </p:nvPicPr>
        <p:blipFill>
          <a:blip r:embed="rId5"/>
          <a:stretch>
            <a:fillRect/>
          </a:stretch>
        </p:blipFill>
        <p:spPr>
          <a:xfrm>
            <a:off x="7052918" y="1554277"/>
            <a:ext cx="3324068" cy="3329975"/>
          </a:xfrm>
          <a:prstGeom prst="rect">
            <a:avLst/>
          </a:prstGeom>
        </p:spPr>
      </p:pic>
      <p:sp>
        <p:nvSpPr>
          <p:cNvPr id="5" name="Title 4">
            <a:extLst>
              <a:ext uri="{FF2B5EF4-FFF2-40B4-BE49-F238E27FC236}">
                <a16:creationId xmlns:a16="http://schemas.microsoft.com/office/drawing/2014/main" id="{9FC0537F-545C-6A5E-0A32-2462F1B3B830}"/>
              </a:ext>
            </a:extLst>
          </p:cNvPr>
          <p:cNvSpPr txBox="1">
            <a:spLocks noGrp="1"/>
          </p:cNvSpPr>
          <p:nvPr>
            <p:ph type="title" idx="4294967295"/>
          </p:nvPr>
        </p:nvSpPr>
        <p:spPr>
          <a:xfrm>
            <a:off x="4075289" y="368771"/>
            <a:ext cx="7879644"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B71B"/>
                </a:solidFill>
                <a:effectLst/>
                <a:uLnTx/>
                <a:uFillTx/>
                <a:latin typeface="Calibri"/>
                <a:ea typeface="+mn-ea"/>
                <a:cs typeface="Calibri"/>
              </a:rPr>
              <a:t>Information Technology Service Update</a:t>
            </a:r>
            <a:endParaRPr kumimoji="0" lang="en-US" sz="3600" b="0" i="0" u="none" strike="noStrike" kern="1200" cap="none" spc="0" normalizeH="0" baseline="0" noProof="0">
              <a:ln>
                <a:noFill/>
              </a:ln>
              <a:solidFill>
                <a:schemeClr val="tx1"/>
              </a:solidFill>
              <a:effectLst/>
              <a:uLnTx/>
              <a:uFillTx/>
              <a:latin typeface="+mn-lt"/>
              <a:ea typeface="+mn-ea"/>
              <a:cs typeface="Arial"/>
            </a:endParaRPr>
          </a:p>
        </p:txBody>
      </p:sp>
    </p:spTree>
    <p:extLst>
      <p:ext uri="{BB962C8B-B14F-4D97-AF65-F5344CB8AC3E}">
        <p14:creationId xmlns:p14="http://schemas.microsoft.com/office/powerpoint/2010/main" val="408224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D7ED546D-87BA-601D-0C1B-146695F12708}"/>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CA33A5C-2D92-49D4-99F4-8CA793910A46}"/>
              </a:ext>
            </a:extLst>
          </p:cNvPr>
          <p:cNvGraphicFramePr>
            <a:graphicFrameLocks noGrp="1"/>
          </p:cNvGraphicFramePr>
          <p:nvPr>
            <p:extLst>
              <p:ext uri="{D42A27DB-BD31-4B8C-83A1-F6EECF244321}">
                <p14:modId xmlns:p14="http://schemas.microsoft.com/office/powerpoint/2010/main" val="1175213830"/>
              </p:ext>
            </p:extLst>
          </p:nvPr>
        </p:nvGraphicFramePr>
        <p:xfrm>
          <a:off x="481852" y="1714500"/>
          <a:ext cx="11225625" cy="4950869"/>
        </p:xfrm>
        <a:graphic>
          <a:graphicData uri="http://schemas.openxmlformats.org/drawingml/2006/table">
            <a:tbl>
              <a:tblPr/>
              <a:tblGrid>
                <a:gridCol w="1256256">
                  <a:extLst>
                    <a:ext uri="{9D8B030D-6E8A-4147-A177-3AD203B41FA5}">
                      <a16:colId xmlns:a16="http://schemas.microsoft.com/office/drawing/2014/main" val="3981678035"/>
                    </a:ext>
                  </a:extLst>
                </a:gridCol>
                <a:gridCol w="9969369">
                  <a:extLst>
                    <a:ext uri="{9D8B030D-6E8A-4147-A177-3AD203B41FA5}">
                      <a16:colId xmlns:a16="http://schemas.microsoft.com/office/drawing/2014/main" val="1578323079"/>
                    </a:ext>
                  </a:extLst>
                </a:gridCol>
              </a:tblGrid>
              <a:tr h="615739">
                <a:tc>
                  <a:txBody>
                    <a:bodyPr/>
                    <a:lstStyle/>
                    <a:p>
                      <a:pPr algn="l" rtl="0" fontAlgn="base"/>
                      <a:r>
                        <a:rPr lang="en-US" sz="1900" b="1" i="0">
                          <a:solidFill>
                            <a:schemeClr val="bg1"/>
                          </a:solidFill>
                          <a:effectLst/>
                          <a:latin typeface="Aptos"/>
                        </a:rPr>
                        <a:t>10:00am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marL="0" marR="0" lvl="0" indent="0" algn="l" rtl="0" eaLnBrk="1" fontAlgn="base" latinLnBrk="0" hangingPunct="1">
                        <a:lnSpc>
                          <a:spcPct val="100000"/>
                        </a:lnSpc>
                        <a:spcBef>
                          <a:spcPts val="0"/>
                        </a:spcBef>
                        <a:spcAft>
                          <a:spcPts val="0"/>
                        </a:spcAft>
                        <a:buClr>
                          <a:srgbClr val="000000"/>
                        </a:buClr>
                        <a:buSzTx/>
                        <a:buFont typeface="Arial"/>
                        <a:buNone/>
                      </a:pPr>
                      <a:r>
                        <a:rPr lang="en-US" sz="1900" b="1" i="0">
                          <a:solidFill>
                            <a:schemeClr val="bg1"/>
                          </a:solidFill>
                          <a:effectLst/>
                          <a:latin typeface="Aptos"/>
                        </a:rPr>
                        <a:t>Call to Order  | Carla Wilson, Staff Senate Chair</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84585268"/>
                  </a:ext>
                </a:extLst>
              </a:tr>
              <a:tr h="615739">
                <a:tc>
                  <a:txBody>
                    <a:bodyPr/>
                    <a:lstStyle/>
                    <a:p>
                      <a:pPr algn="l" rtl="0" fontAlgn="base"/>
                      <a:r>
                        <a:rPr lang="en-US" sz="1900" b="1" i="0">
                          <a:solidFill>
                            <a:schemeClr val="bg1"/>
                          </a:solidFill>
                          <a:effectLst/>
                          <a:latin typeface="Aptos"/>
                        </a:rPr>
                        <a:t>10:05am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a:solidFill>
                            <a:schemeClr val="bg1"/>
                          </a:solidFill>
                          <a:effectLst/>
                          <a:latin typeface="Aptos"/>
                        </a:rPr>
                        <a:t>Roll Call | Scott Wilkens, Staff Senate Secretary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53062598"/>
                  </a:ext>
                </a:extLst>
              </a:tr>
              <a:tr h="615739">
                <a:tc>
                  <a:txBody>
                    <a:bodyPr/>
                    <a:lstStyle/>
                    <a:p>
                      <a:pPr algn="l" rtl="0" fontAlgn="base"/>
                      <a:r>
                        <a:rPr lang="en-US" sz="1900" b="1" i="0">
                          <a:solidFill>
                            <a:schemeClr val="bg1"/>
                          </a:solidFill>
                          <a:effectLst/>
                          <a:latin typeface="Aptos"/>
                        </a:rPr>
                        <a:t>10:10am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a:solidFill>
                            <a:schemeClr val="bg1"/>
                          </a:solidFill>
                          <a:effectLst/>
                          <a:latin typeface="Aptos"/>
                        </a:rPr>
                        <a:t>Approval of  Minutes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58156223"/>
                  </a:ext>
                </a:extLst>
              </a:tr>
              <a:tr h="615739">
                <a:tc>
                  <a:txBody>
                    <a:bodyPr/>
                    <a:lstStyle/>
                    <a:p>
                      <a:pPr algn="l" rtl="0" fontAlgn="base"/>
                      <a:r>
                        <a:rPr lang="en-US" sz="1900" b="1" i="0">
                          <a:solidFill>
                            <a:schemeClr val="bg1"/>
                          </a:solidFill>
                          <a:effectLst/>
                          <a:latin typeface="Aptos"/>
                        </a:rPr>
                        <a:t>10:15am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1900" b="1" i="0" u="none" strike="noStrike" noProof="0">
                          <a:solidFill>
                            <a:schemeClr val="bg1"/>
                          </a:solidFill>
                          <a:effectLst/>
                          <a:latin typeface="Aptos"/>
                        </a:rPr>
                        <a:t>Guest Speaker - Believe in the G (BITG) </a:t>
                      </a:r>
                      <a:endParaRPr lang="en-US" sz="1900" b="1" i="0">
                        <a:solidFill>
                          <a:schemeClr val="bg1"/>
                        </a:solidFill>
                        <a:effectLst/>
                        <a:latin typeface="Aptos"/>
                      </a:endParaRP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17597569"/>
                  </a:ext>
                </a:extLst>
              </a:tr>
              <a:tr h="615739">
                <a:tc>
                  <a:txBody>
                    <a:bodyPr/>
                    <a:lstStyle/>
                    <a:p>
                      <a:pPr lvl="0" algn="l">
                        <a:buNone/>
                      </a:pPr>
                      <a:r>
                        <a:rPr lang="en-US" sz="1900" b="1" i="0">
                          <a:solidFill>
                            <a:schemeClr val="bg1"/>
                          </a:solidFill>
                          <a:effectLst/>
                          <a:latin typeface="Aptos"/>
                        </a:rPr>
                        <a:t>10:30am</a:t>
                      </a:r>
                    </a:p>
                  </a:txBody>
                  <a:tcPr marL="61575" marR="61575" marT="30788" marB="30788">
                    <a:lnL w="9524">
                      <a:solidFill>
                        <a:schemeClr val="bg1"/>
                      </a:solidFill>
                    </a:lnL>
                    <a:lnR w="9524">
                      <a:solidFill>
                        <a:schemeClr val="bg1"/>
                      </a:solidFill>
                    </a:lnR>
                    <a:lnT w="9525" cap="flat" cmpd="sng" algn="ctr">
                      <a:solidFill>
                        <a:schemeClr val="bg1"/>
                      </a:solidFill>
                      <a:prstDash val="solid"/>
                      <a:round/>
                      <a:headEnd type="none" w="med" len="med"/>
                      <a:tailEnd type="none" w="med" len="med"/>
                    </a:lnT>
                    <a:lnB w="9524" cap="flat" cmpd="sng" algn="ctr">
                      <a:solidFill>
                        <a:schemeClr val="bg1"/>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1900" b="1" i="0" u="none" strike="noStrike" noProof="0">
                          <a:solidFill>
                            <a:schemeClr val="bg1"/>
                          </a:solidFill>
                          <a:effectLst/>
                          <a:latin typeface="Aptos"/>
                        </a:rPr>
                        <a:t>Ex-Officio Reports</a:t>
                      </a:r>
                      <a:endParaRPr lang="en-US" sz="1900" b="0" i="0" u="none" strike="noStrike" noProof="0">
                        <a:solidFill>
                          <a:srgbClr val="000000"/>
                        </a:solidFill>
                        <a:effectLst/>
                        <a:latin typeface="Aptos"/>
                      </a:endParaRPr>
                    </a:p>
                  </a:txBody>
                  <a:tcPr marL="61575" marR="61575" marT="30788" marB="30788">
                    <a:lnL w="9524">
                      <a:solidFill>
                        <a:schemeClr val="bg1"/>
                      </a:solidFill>
                    </a:lnL>
                    <a:lnR w="9524">
                      <a:solidFill>
                        <a:schemeClr val="bg1"/>
                      </a:solidFill>
                    </a:lnR>
                    <a:lnT w="9525" cap="flat" cmpd="sng" algn="ctr">
                      <a:solidFill>
                        <a:schemeClr val="bg1"/>
                      </a:solidFill>
                      <a:prstDash val="solid"/>
                      <a:round/>
                      <a:headEnd type="none" w="med" len="med"/>
                      <a:tailEnd type="none" w="med" len="med"/>
                    </a:lnT>
                    <a:lnB w="9524"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71910516"/>
                  </a:ext>
                </a:extLst>
              </a:tr>
              <a:tr h="615739">
                <a:tc>
                  <a:txBody>
                    <a:bodyPr/>
                    <a:lstStyle/>
                    <a:p>
                      <a:pPr algn="l" rtl="0" fontAlgn="base"/>
                      <a:r>
                        <a:rPr lang="en-US" sz="1900" b="1" i="0">
                          <a:solidFill>
                            <a:schemeClr val="bg1"/>
                          </a:solidFill>
                          <a:effectLst/>
                          <a:latin typeface="Aptos"/>
                        </a:rPr>
                        <a:t>10:45am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4"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1900" b="1" i="0" u="none" strike="noStrike" noProof="0">
                          <a:solidFill>
                            <a:schemeClr val="bg1"/>
                          </a:solidFill>
                          <a:effectLst/>
                          <a:latin typeface="Aptos"/>
                        </a:rPr>
                        <a:t>Guest Speaker – Surplus</a:t>
                      </a:r>
                      <a:endParaRPr lang="en-US" sz="1900" b="0" i="0" u="none" strike="noStrike" noProof="0">
                        <a:solidFill>
                          <a:srgbClr val="000000"/>
                        </a:solidFill>
                        <a:effectLst/>
                        <a:latin typeface="Aptos"/>
                      </a:endParaRPr>
                    </a:p>
                    <a:p>
                      <a:pPr lvl="0" algn="l">
                        <a:buNone/>
                      </a:pPr>
                      <a:endParaRPr lang="en-US" sz="1900" b="1" i="0" u="none" strike="noStrike" noProof="0">
                        <a:solidFill>
                          <a:schemeClr val="bg1"/>
                        </a:solidFill>
                        <a:effectLst/>
                        <a:latin typeface="Aptos"/>
                      </a:endParaRP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4"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31713266"/>
                  </a:ext>
                </a:extLst>
              </a:tr>
              <a:tr h="615739">
                <a:tc>
                  <a:txBody>
                    <a:bodyPr/>
                    <a:lstStyle/>
                    <a:p>
                      <a:pPr algn="l" rtl="0" fontAlgn="base"/>
                      <a:r>
                        <a:rPr lang="en-US" sz="1900" b="1" i="0">
                          <a:solidFill>
                            <a:schemeClr val="bg1"/>
                          </a:solidFill>
                          <a:effectLst/>
                          <a:latin typeface="Aptos"/>
                        </a:rPr>
                        <a:t>10:50am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lvl="0" algn="l">
                        <a:buNone/>
                      </a:pPr>
                      <a:r>
                        <a:rPr lang="en-US" sz="1900" b="1" i="0" u="none" strike="noStrike" noProof="0">
                          <a:solidFill>
                            <a:schemeClr val="bg1"/>
                          </a:solidFill>
                          <a:effectLst/>
                          <a:latin typeface="Aptos"/>
                        </a:rPr>
                        <a:t>Project/Committee Reports | Upcoming Reminders</a:t>
                      </a:r>
                      <a:endParaRPr lang="en-US" sz="1900" b="0" i="0" u="none" strike="noStrike" noProof="0">
                        <a:solidFill>
                          <a:srgbClr val="000000"/>
                        </a:solidFill>
                        <a:effectLst/>
                        <a:latin typeface="Aptos"/>
                      </a:endParaRP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57694246"/>
                  </a:ext>
                </a:extLst>
              </a:tr>
              <a:tr h="615739">
                <a:tc>
                  <a:txBody>
                    <a:bodyPr/>
                    <a:lstStyle/>
                    <a:p>
                      <a:pPr algn="l" rtl="0" fontAlgn="base"/>
                      <a:r>
                        <a:rPr lang="en-US" sz="1900" b="1" i="0">
                          <a:solidFill>
                            <a:schemeClr val="bg1"/>
                          </a:solidFill>
                          <a:effectLst/>
                          <a:latin typeface="Aptos"/>
                        </a:rPr>
                        <a:t>11:00am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a:solidFill>
                            <a:schemeClr val="bg1"/>
                          </a:solidFill>
                          <a:effectLst/>
                          <a:latin typeface="Aptos"/>
                        </a:rPr>
                        <a:t>Adjournment | </a:t>
                      </a:r>
                      <a:r>
                        <a:rPr lang="en-US" sz="1900" b="1" i="0" u="none" strike="noStrike" noProof="0">
                          <a:solidFill>
                            <a:schemeClr val="bg1"/>
                          </a:solidFill>
                          <a:effectLst/>
                          <a:latin typeface="Aptos"/>
                        </a:rPr>
                        <a:t>Carla Wilson, Staff Senate Chair</a:t>
                      </a:r>
                      <a:endParaRPr lang="en-US" sz="1900" b="1" i="0">
                        <a:solidFill>
                          <a:schemeClr val="bg1"/>
                        </a:solidFill>
                        <a:effectLst/>
                        <a:latin typeface="Aptos"/>
                      </a:endParaRP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93599346"/>
                  </a:ext>
                </a:extLst>
              </a:tr>
            </a:tbl>
          </a:graphicData>
        </a:graphic>
      </p:graphicFrame>
      <p:sp>
        <p:nvSpPr>
          <p:cNvPr id="9" name="Title 8">
            <a:extLst>
              <a:ext uri="{FF2B5EF4-FFF2-40B4-BE49-F238E27FC236}">
                <a16:creationId xmlns:a16="http://schemas.microsoft.com/office/drawing/2014/main" id="{0A43AF9A-9E53-12E3-230C-C1BF458E1B6E}"/>
              </a:ext>
            </a:extLst>
          </p:cNvPr>
          <p:cNvSpPr txBox="1">
            <a:spLocks noGrp="1"/>
          </p:cNvSpPr>
          <p:nvPr>
            <p:ph type="title"/>
          </p:nvPr>
        </p:nvSpPr>
        <p:spPr>
          <a:xfrm>
            <a:off x="3921614" y="365125"/>
            <a:ext cx="7432186" cy="8402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rPr>
              <a:t>Agenda</a:t>
            </a:r>
            <a:endParaRPr lang="en-US" sz="5400">
              <a:cs typeface="Arial"/>
            </a:endParaRPr>
          </a:p>
        </p:txBody>
      </p:sp>
    </p:spTree>
    <p:extLst>
      <p:ext uri="{BB962C8B-B14F-4D97-AF65-F5344CB8AC3E}">
        <p14:creationId xmlns:p14="http://schemas.microsoft.com/office/powerpoint/2010/main" val="2959673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4" name="Google Shape;148;p28">
            <a:extLst>
              <a:ext uri="{FF2B5EF4-FFF2-40B4-BE49-F238E27FC236}">
                <a16:creationId xmlns:a16="http://schemas.microsoft.com/office/drawing/2014/main" id="{511A7EE8-BF75-46F9-9958-BEEFFC0A4988}"/>
              </a:ext>
            </a:extLst>
          </p:cNvPr>
          <p:cNvSpPr txBox="1">
            <a:spLocks/>
          </p:cNvSpPr>
          <p:nvPr/>
        </p:nvSpPr>
        <p:spPr>
          <a:xfrm>
            <a:off x="7121334" y="5385078"/>
            <a:ext cx="4666248" cy="1288270"/>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Pts val="1400"/>
              <a:buFont typeface="Calibri"/>
              <a:buNone/>
              <a:tabLst/>
              <a:defRPr/>
            </a:pPr>
            <a:r>
              <a:rPr kumimoji="0" lang="en-US" sz="2100" b="1" i="0" u="none" strike="noStrike" kern="0" cap="none" spc="0" normalizeH="0" baseline="0" noProof="0">
                <a:ln>
                  <a:noFill/>
                </a:ln>
                <a:solidFill>
                  <a:srgbClr val="FFFFFF"/>
                </a:solidFill>
                <a:effectLst/>
                <a:uLnTx/>
                <a:uFillTx/>
                <a:latin typeface="Pluto Sans Heavy"/>
                <a:ea typeface="Georgia"/>
                <a:cs typeface="Georgia"/>
                <a:sym typeface="Georgia"/>
              </a:rPr>
              <a:t>Patricia Lynch</a:t>
            </a:r>
            <a:br>
              <a:rPr kumimoji="0" lang="en-US" sz="2100" b="1" i="0" u="none" strike="noStrike" kern="0" cap="none" spc="0" normalizeH="0" baseline="0" noProof="0">
                <a:ln>
                  <a:noFill/>
                </a:ln>
                <a:solidFill>
                  <a:srgbClr val="000000"/>
                </a:solidFill>
                <a:effectLst/>
                <a:uLnTx/>
                <a:uFillTx/>
                <a:latin typeface="Pluto Sans Heavy" panose="02000000000000000000" pitchFamily="50" charset="0"/>
                <a:ea typeface="Georgia"/>
                <a:cs typeface="Georgia"/>
                <a:sym typeface="Calibri"/>
              </a:rPr>
            </a:br>
            <a:r>
              <a:rPr kumimoji="0" lang="en-US" sz="2100" b="1" i="0" u="none" strike="noStrike" kern="0" cap="none" spc="0" normalizeH="0" baseline="0" noProof="0">
                <a:ln>
                  <a:noFill/>
                </a:ln>
                <a:solidFill>
                  <a:srgbClr val="FDB71A"/>
                </a:solidFill>
                <a:effectLst/>
                <a:uLnTx/>
                <a:uFillTx/>
                <a:latin typeface="Pluto Sans Heavy"/>
                <a:ea typeface="Georgia"/>
                <a:cs typeface="Georgia"/>
                <a:sym typeface="Georgia"/>
              </a:rPr>
              <a:t>Director of ER and EEO/AA</a:t>
            </a:r>
            <a:endParaRPr kumimoji="0" lang="en-US" sz="2100" b="0" i="0" u="none" strike="noStrike" kern="0" cap="none" spc="0" normalizeH="0" baseline="0" noProof="0">
              <a:ln>
                <a:noFill/>
              </a:ln>
              <a:solidFill>
                <a:srgbClr val="FDB71A"/>
              </a:solidFill>
              <a:effectLst/>
              <a:uLnTx/>
              <a:uFillTx/>
              <a:latin typeface="Pluto Sans Heavy"/>
              <a:ea typeface="Georgia"/>
              <a:cs typeface="Georgia"/>
              <a:sym typeface="Georgia"/>
            </a:endParaRPr>
          </a:p>
          <a:p>
            <a:pPr marL="0" marR="0" lvl="0" indent="0" algn="l" defTabSz="1219170" rtl="0" eaLnBrk="1" fontAlgn="auto" latinLnBrk="0" hangingPunct="1">
              <a:lnSpc>
                <a:spcPct val="100000"/>
              </a:lnSpc>
              <a:spcBef>
                <a:spcPts val="0"/>
              </a:spcBef>
              <a:spcAft>
                <a:spcPts val="0"/>
              </a:spcAft>
              <a:buClr>
                <a:srgbClr val="000000"/>
              </a:buClr>
              <a:buSzPts val="1400"/>
              <a:buFont typeface="Calibri"/>
              <a:buNone/>
              <a:tabLst/>
              <a:defRPr/>
            </a:pPr>
            <a:r>
              <a:rPr kumimoji="0" lang="en-US" sz="2100" b="1" i="0" u="none" strike="noStrike" kern="0" cap="none" spc="0" normalizeH="0" baseline="0" noProof="0">
                <a:ln>
                  <a:noFill/>
                </a:ln>
                <a:solidFill>
                  <a:srgbClr val="FDB71A"/>
                </a:solidFill>
                <a:effectLst/>
                <a:uLnTx/>
                <a:uFillTx/>
                <a:latin typeface="Pluto Sans Heavy"/>
                <a:ea typeface="Georgia"/>
                <a:cs typeface="Georgia"/>
                <a:sym typeface="Georgia"/>
              </a:rPr>
              <a:t>Human Resources Officer</a:t>
            </a:r>
            <a:endParaRPr kumimoji="0" lang="en-US" sz="2100" b="0" i="0" u="none" strike="noStrike" kern="0" cap="none" spc="0" normalizeH="0" baseline="0" noProof="0">
              <a:ln>
                <a:noFill/>
              </a:ln>
              <a:solidFill>
                <a:srgbClr val="FFFFFF"/>
              </a:solidFill>
              <a:effectLst/>
              <a:uLnTx/>
              <a:uFillTx/>
              <a:latin typeface="Pluto Sans Heavy"/>
              <a:ea typeface="Georgia"/>
              <a:cs typeface="Georgia"/>
              <a:sym typeface="Calibri"/>
            </a:endParaRPr>
          </a:p>
        </p:txBody>
      </p:sp>
      <p:sp>
        <p:nvSpPr>
          <p:cNvPr id="7" name="Text Placeholder 1">
            <a:extLst>
              <a:ext uri="{FF2B5EF4-FFF2-40B4-BE49-F238E27FC236}">
                <a16:creationId xmlns:a16="http://schemas.microsoft.com/office/drawing/2014/main" id="{114BC856-A756-9156-DD65-37068DE79616}"/>
              </a:ext>
            </a:extLst>
          </p:cNvPr>
          <p:cNvSpPr>
            <a:spLocks noGrp="1"/>
          </p:cNvSpPr>
          <p:nvPr>
            <p:ph type="body" idx="1"/>
          </p:nvPr>
        </p:nvSpPr>
        <p:spPr>
          <a:xfrm>
            <a:off x="951233" y="1701052"/>
            <a:ext cx="5955183" cy="3058625"/>
          </a:xfrm>
        </p:spPr>
        <p:txBody>
          <a:bodyPr spcFirstLastPara="1" wrap="square" lIns="68575" tIns="34275" rIns="68575" bIns="34275" anchor="ctr" anchorCtr="0">
            <a:normAutofit/>
          </a:bodyPr>
          <a:lstStyle/>
          <a:p>
            <a:pPr marL="608965" indent="-422910">
              <a:buClr>
                <a:schemeClr val="bg1"/>
              </a:buClr>
            </a:pPr>
            <a:r>
              <a:rPr lang="en-US" sz="2400">
                <a:solidFill>
                  <a:schemeClr val="bg1"/>
                </a:solidFill>
                <a:latin typeface="Sofia Pro Regular"/>
                <a:ea typeface="Georgia"/>
                <a:cs typeface="Georgia"/>
                <a:hlinkClick r:id="rId3">
                  <a:extLst>
                    <a:ext uri="{A12FA001-AC4F-418D-AE19-62706E023703}">
                      <ahyp:hlinkClr xmlns:ahyp="http://schemas.microsoft.com/office/drawing/2018/hyperlinkcolor" val="tx"/>
                    </a:ext>
                  </a:extLst>
                </a:hlinkClick>
              </a:rPr>
              <a:t>UNCG Human Resources website</a:t>
            </a:r>
          </a:p>
          <a:p>
            <a:pPr marL="608965" indent="-422910"/>
            <a:endParaRPr lang="en-US" sz="3200" b="1">
              <a:solidFill>
                <a:schemeClr val="lt1"/>
              </a:solidFill>
              <a:latin typeface="Pluto Sans Heavy" panose="02000000000000000000" pitchFamily="50" charset="0"/>
              <a:ea typeface="Georgia"/>
              <a:cs typeface="Georgia"/>
            </a:endParaRPr>
          </a:p>
        </p:txBody>
      </p:sp>
      <p:sp>
        <p:nvSpPr>
          <p:cNvPr id="5" name="Title 4">
            <a:extLst>
              <a:ext uri="{FF2B5EF4-FFF2-40B4-BE49-F238E27FC236}">
                <a16:creationId xmlns:a16="http://schemas.microsoft.com/office/drawing/2014/main" id="{B8E0B725-85DD-0897-5645-B082C0874A4F}"/>
              </a:ext>
            </a:extLst>
          </p:cNvPr>
          <p:cNvSpPr txBox="1">
            <a:spLocks noGrp="1"/>
          </p:cNvSpPr>
          <p:nvPr>
            <p:ph type="title" idx="4294967295"/>
          </p:nvPr>
        </p:nvSpPr>
        <p:spPr>
          <a:xfrm>
            <a:off x="4075289" y="368771"/>
            <a:ext cx="7879644"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B71B"/>
                </a:solidFill>
                <a:effectLst/>
                <a:uLnTx/>
                <a:uFillTx/>
                <a:latin typeface="Calibri"/>
                <a:ea typeface="+mn-ea"/>
                <a:cs typeface="Calibri"/>
              </a:rPr>
              <a:t>Human Resources Update</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3" name="Picture 2" descr="Patricia Lynch">
            <a:extLst>
              <a:ext uri="{FF2B5EF4-FFF2-40B4-BE49-F238E27FC236}">
                <a16:creationId xmlns:a16="http://schemas.microsoft.com/office/drawing/2014/main" id="{B69D3D23-30DE-DA1A-BDD8-3230D8DF65FD}"/>
              </a:ext>
            </a:extLst>
          </p:cNvPr>
          <p:cNvPicPr>
            <a:picLocks noChangeAspect="1"/>
          </p:cNvPicPr>
          <p:nvPr/>
        </p:nvPicPr>
        <p:blipFill>
          <a:blip r:embed="rId4"/>
          <a:stretch>
            <a:fillRect/>
          </a:stretch>
        </p:blipFill>
        <p:spPr>
          <a:xfrm>
            <a:off x="7124218" y="1971304"/>
            <a:ext cx="4136019" cy="2732125"/>
          </a:xfrm>
          <a:prstGeom prst="rect">
            <a:avLst/>
          </a:prstGeom>
        </p:spPr>
      </p:pic>
    </p:spTree>
    <p:extLst>
      <p:ext uri="{BB962C8B-B14F-4D97-AF65-F5344CB8AC3E}">
        <p14:creationId xmlns:p14="http://schemas.microsoft.com/office/powerpoint/2010/main" val="1141123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79D36B37-C955-6116-D735-CC42018FE766}"/>
            </a:ext>
          </a:extLst>
        </p:cNvPr>
        <p:cNvGrpSpPr/>
        <p:nvPr/>
      </p:nvGrpSpPr>
      <p:grpSpPr>
        <a:xfrm>
          <a:off x="0" y="0"/>
          <a:ext cx="0" cy="0"/>
          <a:chOff x="0" y="0"/>
          <a:chExt cx="0" cy="0"/>
        </a:xfrm>
      </p:grpSpPr>
      <p:sp>
        <p:nvSpPr>
          <p:cNvPr id="6" name="Google Shape;148;p28">
            <a:extLst>
              <a:ext uri="{FF2B5EF4-FFF2-40B4-BE49-F238E27FC236}">
                <a16:creationId xmlns:a16="http://schemas.microsoft.com/office/drawing/2014/main" id="{BCE3BBCA-9044-858E-C4C0-B418456BCFDC}"/>
              </a:ext>
            </a:extLst>
          </p:cNvPr>
          <p:cNvSpPr txBox="1">
            <a:spLocks noGrp="1"/>
          </p:cNvSpPr>
          <p:nvPr>
            <p:ph type="title"/>
          </p:nvPr>
        </p:nvSpPr>
        <p:spPr>
          <a:xfrm>
            <a:off x="6994584" y="5447066"/>
            <a:ext cx="4772966" cy="1250634"/>
          </a:xfrm>
          <a:prstGeom prst="rect">
            <a:avLst/>
          </a:prstGeom>
          <a:noFill/>
          <a:ln>
            <a:noFill/>
          </a:ln>
        </p:spPr>
        <p:txBody>
          <a:bodyPr spcFirstLastPara="1" wrap="square" lIns="91433" tIns="45700" rIns="91433" bIns="45700" anchor="ctr" anchorCtr="0">
            <a:normAutofit/>
          </a:bodyPr>
          <a:lstStyle/>
          <a:p>
            <a:pPr>
              <a:lnSpc>
                <a:spcPct val="100000"/>
              </a:lnSpc>
              <a:buClr>
                <a:srgbClr val="FDB71A"/>
              </a:buClr>
              <a:buSzPts val="3300"/>
            </a:pPr>
            <a:r>
              <a:rPr lang="en" sz="2400" b="1">
                <a:solidFill>
                  <a:schemeClr val="lt1"/>
                </a:solidFill>
                <a:latin typeface="Pluto Sans Heavy"/>
                <a:ea typeface="Georgia"/>
                <a:cs typeface="Georgia"/>
                <a:sym typeface="Georgia"/>
              </a:rPr>
              <a:t>Juan Pleitez</a:t>
            </a:r>
            <a:br>
              <a:rPr lang="en" sz="2400" b="1">
                <a:latin typeface="Pluto Sans Heavy" panose="02000000000000000000" pitchFamily="50" charset="0"/>
                <a:ea typeface="Georgia"/>
                <a:cs typeface="Georgia"/>
              </a:rPr>
            </a:br>
            <a:r>
              <a:rPr lang="en-US" sz="2400" b="1">
                <a:solidFill>
                  <a:srgbClr val="FDB71A"/>
                </a:solidFill>
                <a:latin typeface="Pluto Sans Heavy"/>
                <a:ea typeface="Georgia"/>
                <a:cs typeface="Georgia"/>
                <a:sym typeface="Georgia"/>
              </a:rPr>
              <a:t>Director of External Affairs </a:t>
            </a:r>
            <a:br>
              <a:rPr lang="en-US" sz="2400" b="1">
                <a:solidFill>
                  <a:srgbClr val="FDB71A"/>
                </a:solidFill>
                <a:latin typeface="Pluto Sans Heavy"/>
                <a:ea typeface="Georgia"/>
                <a:cs typeface="Georgia"/>
                <a:sym typeface="Georgia"/>
              </a:rPr>
            </a:br>
            <a:r>
              <a:rPr lang="en-US" sz="2400" b="1">
                <a:solidFill>
                  <a:srgbClr val="FDB71A"/>
                </a:solidFill>
                <a:latin typeface="Pluto Sans Heavy"/>
                <a:ea typeface="Georgia"/>
                <a:cs typeface="Georgia"/>
                <a:sym typeface="Georgia"/>
              </a:rPr>
              <a:t>Strategy and Policy</a:t>
            </a:r>
            <a:endParaRPr lang="en-US" sz="2400">
              <a:solidFill>
                <a:schemeClr val="lt1"/>
              </a:solidFill>
              <a:latin typeface="Pluto Sans Heavy"/>
              <a:ea typeface="Georgia"/>
              <a:cs typeface="Georgia"/>
            </a:endParaRPr>
          </a:p>
        </p:txBody>
      </p:sp>
      <p:sp>
        <p:nvSpPr>
          <p:cNvPr id="7" name="Text Placeholder 1">
            <a:extLst>
              <a:ext uri="{FF2B5EF4-FFF2-40B4-BE49-F238E27FC236}">
                <a16:creationId xmlns:a16="http://schemas.microsoft.com/office/drawing/2014/main" id="{39FDEE7F-DECC-5018-2EA2-A15C74983440}"/>
              </a:ext>
            </a:extLst>
          </p:cNvPr>
          <p:cNvSpPr>
            <a:spLocks noGrp="1"/>
          </p:cNvSpPr>
          <p:nvPr>
            <p:ph type="body" idx="1"/>
          </p:nvPr>
        </p:nvSpPr>
        <p:spPr>
          <a:xfrm>
            <a:off x="1138798" y="1825626"/>
            <a:ext cx="4738372" cy="3058625"/>
          </a:xfrm>
        </p:spPr>
        <p:txBody>
          <a:bodyPr/>
          <a:lstStyle/>
          <a:p>
            <a:pPr marL="186055" indent="0">
              <a:buClr>
                <a:schemeClr val="bg1"/>
              </a:buClr>
              <a:buNone/>
            </a:pPr>
            <a:endParaRPr lang="en-US" sz="3200" b="1">
              <a:solidFill>
                <a:schemeClr val="lt1"/>
              </a:solidFill>
              <a:latin typeface="Pluto Sans Heavy" panose="02000000000000000000" pitchFamily="50" charset="0"/>
              <a:ea typeface="Georgia"/>
              <a:cs typeface="Georgia"/>
            </a:endParaRPr>
          </a:p>
        </p:txBody>
      </p:sp>
      <p:sp>
        <p:nvSpPr>
          <p:cNvPr id="4" name="TextBox 3">
            <a:extLst>
              <a:ext uri="{FF2B5EF4-FFF2-40B4-BE49-F238E27FC236}">
                <a16:creationId xmlns:a16="http://schemas.microsoft.com/office/drawing/2014/main" id="{11DE8C12-BEF4-32EA-8297-67D7913D87EC}"/>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B71B"/>
                </a:solidFill>
                <a:effectLst/>
                <a:uLnTx/>
                <a:uFillTx/>
                <a:latin typeface="Calibri"/>
                <a:ea typeface="+mn-ea"/>
                <a:cs typeface="Calibri"/>
              </a:rPr>
              <a:t>Legislative Update</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026" name="Picture 2" descr="Juan Pleitez, Directory of External Affairs">
            <a:extLst>
              <a:ext uri="{FF2B5EF4-FFF2-40B4-BE49-F238E27FC236}">
                <a16:creationId xmlns:a16="http://schemas.microsoft.com/office/drawing/2014/main" id="{0E1AF59A-7B33-096D-523D-17A6F5253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584" y="1533819"/>
            <a:ext cx="3790361" cy="379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103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2" name="Text Placeholder 1">
            <a:extLst>
              <a:ext uri="{FF2B5EF4-FFF2-40B4-BE49-F238E27FC236}">
                <a16:creationId xmlns:a16="http://schemas.microsoft.com/office/drawing/2014/main" id="{82136ECC-CF60-B357-CC42-09CF3D3D2984}"/>
              </a:ext>
            </a:extLst>
          </p:cNvPr>
          <p:cNvSpPr>
            <a:spLocks noGrp="1"/>
          </p:cNvSpPr>
          <p:nvPr>
            <p:ph type="body" idx="1"/>
          </p:nvPr>
        </p:nvSpPr>
        <p:spPr>
          <a:xfrm>
            <a:off x="729438" y="1899688"/>
            <a:ext cx="6700388" cy="3058625"/>
          </a:xfrm>
        </p:spPr>
        <p:txBody>
          <a:bodyPr>
            <a:normAutofit/>
          </a:bodyPr>
          <a:lstStyle/>
          <a:p>
            <a:pPr marL="186055" indent="0">
              <a:lnSpc>
                <a:spcPct val="100000"/>
              </a:lnSpc>
              <a:buClr>
                <a:schemeClr val="bg1"/>
              </a:buClr>
              <a:buNone/>
            </a:pPr>
            <a:endParaRPr lang="en-US" sz="2400">
              <a:solidFill>
                <a:schemeClr val="bg1"/>
              </a:solidFill>
              <a:latin typeface="Sofia Pro Regular"/>
              <a:ea typeface="Georgia"/>
              <a:cs typeface="Georgia"/>
            </a:endParaRPr>
          </a:p>
        </p:txBody>
      </p:sp>
      <p:sp>
        <p:nvSpPr>
          <p:cNvPr id="4" name="TextBox 3">
            <a:extLst>
              <a:ext uri="{FF2B5EF4-FFF2-40B4-BE49-F238E27FC236}">
                <a16:creationId xmlns:a16="http://schemas.microsoft.com/office/drawing/2014/main" id="{AB1BF24F-DAD5-022E-17F9-9EFCB31FD8F8}"/>
              </a:ext>
            </a:extLst>
          </p:cNvPr>
          <p:cNvSpPr txBox="1"/>
          <p:nvPr/>
        </p:nvSpPr>
        <p:spPr>
          <a:xfrm>
            <a:off x="4075289" y="368771"/>
            <a:ext cx="78796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rgbClr val="FFB71B"/>
                </a:solidFill>
                <a:latin typeface="Calibri"/>
                <a:cs typeface="Calibri"/>
              </a:rPr>
              <a:t>Equality Policy</a:t>
            </a:r>
          </a:p>
        </p:txBody>
      </p:sp>
      <p:sp>
        <p:nvSpPr>
          <p:cNvPr id="11" name="Google Shape;148;p28">
            <a:extLst>
              <a:ext uri="{FF2B5EF4-FFF2-40B4-BE49-F238E27FC236}">
                <a16:creationId xmlns:a16="http://schemas.microsoft.com/office/drawing/2014/main" id="{C8730730-A1F8-AD3E-46C2-38CD3BBF66EC}"/>
              </a:ext>
            </a:extLst>
          </p:cNvPr>
          <p:cNvSpPr txBox="1">
            <a:spLocks noGrp="1"/>
          </p:cNvSpPr>
          <p:nvPr>
            <p:ph type="title"/>
          </p:nvPr>
        </p:nvSpPr>
        <p:spPr>
          <a:xfrm>
            <a:off x="8160791" y="5098138"/>
            <a:ext cx="3776657" cy="1380413"/>
          </a:xfrm>
          <a:prstGeom prst="rect">
            <a:avLst/>
          </a:prstGeom>
          <a:noFill/>
          <a:ln>
            <a:noFill/>
          </a:ln>
        </p:spPr>
        <p:txBody>
          <a:bodyPr spcFirstLastPara="1" wrap="square" lIns="91433" tIns="45700" rIns="91433" bIns="45700" anchor="ctr" anchorCtr="0">
            <a:noAutofit/>
          </a:bodyPr>
          <a:lstStyle/>
          <a:p>
            <a:pPr>
              <a:lnSpc>
                <a:spcPct val="100000"/>
              </a:lnSpc>
            </a:pPr>
            <a:r>
              <a:rPr lang="en" sz="2400" b="1">
                <a:solidFill>
                  <a:schemeClr val="lt1"/>
                </a:solidFill>
                <a:latin typeface="Pluto Sans Heavy"/>
                <a:ea typeface="Georgia"/>
                <a:cs typeface="Georgia"/>
                <a:sym typeface="Georgia"/>
              </a:rPr>
              <a:t>Jerry Blakemore</a:t>
            </a:r>
            <a:br>
              <a:rPr lang="en" sz="2400" b="1">
                <a:solidFill>
                  <a:schemeClr val="lt1"/>
                </a:solidFill>
                <a:latin typeface="Pluto Sans Heavy"/>
                <a:ea typeface="Georgia"/>
                <a:cs typeface="Georgia"/>
                <a:sym typeface="Georgia"/>
              </a:rPr>
            </a:br>
            <a:r>
              <a:rPr lang="en" sz="2100" b="1">
                <a:solidFill>
                  <a:srgbClr val="FDB71A"/>
                </a:solidFill>
                <a:latin typeface="Pluto Sans Heavy"/>
                <a:ea typeface="Georgia"/>
                <a:cs typeface="Georgia"/>
                <a:sym typeface="Georgia"/>
              </a:rPr>
              <a:t>Vice Chancellor,</a:t>
            </a:r>
            <a:br>
              <a:rPr lang="en" sz="2100" b="1">
                <a:latin typeface="Pluto Sans Heavy"/>
                <a:ea typeface="Georgia"/>
                <a:cs typeface="Georgia"/>
              </a:rPr>
            </a:br>
            <a:r>
              <a:rPr lang="en" sz="2100" b="1">
                <a:solidFill>
                  <a:srgbClr val="FDB71A"/>
                </a:solidFill>
                <a:latin typeface="Pluto Sans Heavy"/>
                <a:ea typeface="Georgia"/>
                <a:cs typeface="Georgia"/>
              </a:rPr>
              <a:t>Institutional Integrity &amp; General Counsel</a:t>
            </a:r>
            <a:endParaRPr lang="en-US" sz="2100">
              <a:solidFill>
                <a:schemeClr val="lt1"/>
              </a:solidFill>
              <a:latin typeface="Pluto Sans Heavy"/>
              <a:ea typeface="Georgia"/>
              <a:cs typeface="Georgia"/>
            </a:endParaRPr>
          </a:p>
        </p:txBody>
      </p:sp>
      <p:pic>
        <p:nvPicPr>
          <p:cNvPr id="13" name="Picture 12" descr="A person in a suit sitting in a chair&#10;&#10;Description automatically generated">
            <a:extLst>
              <a:ext uri="{FF2B5EF4-FFF2-40B4-BE49-F238E27FC236}">
                <a16:creationId xmlns:a16="http://schemas.microsoft.com/office/drawing/2014/main" id="{1A6F7817-DC0E-8C7F-8CA3-B1C017749216}"/>
              </a:ext>
            </a:extLst>
          </p:cNvPr>
          <p:cNvPicPr>
            <a:picLocks noChangeAspect="1"/>
          </p:cNvPicPr>
          <p:nvPr/>
        </p:nvPicPr>
        <p:blipFill>
          <a:blip r:embed="rId3"/>
          <a:stretch>
            <a:fillRect/>
          </a:stretch>
        </p:blipFill>
        <p:spPr>
          <a:xfrm>
            <a:off x="8201253" y="1814262"/>
            <a:ext cx="2238627" cy="3134079"/>
          </a:xfrm>
          <a:prstGeom prst="rect">
            <a:avLst/>
          </a:prstGeom>
        </p:spPr>
      </p:pic>
    </p:spTree>
    <p:extLst>
      <p:ext uri="{BB962C8B-B14F-4D97-AF65-F5344CB8AC3E}">
        <p14:creationId xmlns:p14="http://schemas.microsoft.com/office/powerpoint/2010/main" val="1415533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ity with snow on the ground&#10;&#10;AI-generated content may be incorrect.">
            <a:extLst>
              <a:ext uri="{FF2B5EF4-FFF2-40B4-BE49-F238E27FC236}">
                <a16:creationId xmlns:a16="http://schemas.microsoft.com/office/drawing/2014/main" id="{58BA92EA-C1BD-308D-F3FD-0A6698DF30CF}"/>
              </a:ext>
            </a:extLst>
          </p:cNvPr>
          <p:cNvPicPr>
            <a:picLocks noChangeAspect="1"/>
          </p:cNvPicPr>
          <p:nvPr/>
        </p:nvPicPr>
        <p:blipFill>
          <a:blip r:embed="rId2">
            <a:extLst>
              <a:ext uri="{28A0092B-C50C-407E-A947-70E740481C1C}">
                <a14:useLocalDpi xmlns:a14="http://schemas.microsoft.com/office/drawing/2010/main" val="0"/>
              </a:ext>
            </a:extLst>
          </a:blip>
          <a:srcRect l="23162" r="1516"/>
          <a:stretch/>
        </p:blipFill>
        <p:spPr>
          <a:xfrm>
            <a:off x="0" y="-2304"/>
            <a:ext cx="12192000" cy="6860304"/>
          </a:xfrm>
          <a:prstGeom prst="rect">
            <a:avLst/>
          </a:prstGeom>
        </p:spPr>
      </p:pic>
      <p:pic>
        <p:nvPicPr>
          <p:cNvPr id="5" name="Picture 4">
            <a:extLst>
              <a:ext uri="{FF2B5EF4-FFF2-40B4-BE49-F238E27FC236}">
                <a16:creationId xmlns:a16="http://schemas.microsoft.com/office/drawing/2014/main" id="{5474AAFB-678D-1693-B365-4C2CC9CC30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3773" y="341831"/>
            <a:ext cx="5782237" cy="2139428"/>
          </a:xfrm>
          <a:prstGeom prst="rect">
            <a:avLst/>
          </a:prstGeom>
        </p:spPr>
      </p:pic>
      <p:sp>
        <p:nvSpPr>
          <p:cNvPr id="3" name="Subtitle 2">
            <a:extLst>
              <a:ext uri="{FF2B5EF4-FFF2-40B4-BE49-F238E27FC236}">
                <a16:creationId xmlns:a16="http://schemas.microsoft.com/office/drawing/2014/main" id="{11204733-1C4E-461D-B80F-69BF0E891706}"/>
              </a:ext>
            </a:extLst>
          </p:cNvPr>
          <p:cNvSpPr>
            <a:spLocks noGrp="1"/>
          </p:cNvSpPr>
          <p:nvPr>
            <p:ph type="subTitle" idx="1"/>
          </p:nvPr>
        </p:nvSpPr>
        <p:spPr>
          <a:xfrm>
            <a:off x="2011998" y="3717782"/>
            <a:ext cx="8668988" cy="1969339"/>
          </a:xfrm>
          <a:solidFill>
            <a:schemeClr val="bg1">
              <a:alpha val="56078"/>
            </a:schemeClr>
          </a:solidFill>
          <a:ln w="76200">
            <a:solidFill>
              <a:schemeClr val="bg1"/>
            </a:solidFill>
            <a:miter lim="800000"/>
          </a:ln>
          <a:effectLst>
            <a:outerShdw blurRad="50800" dist="38100" dir="2700000" algn="tl" rotWithShape="0">
              <a:prstClr val="black">
                <a:alpha val="40000"/>
              </a:prstClr>
            </a:outerShdw>
          </a:effectLst>
        </p:spPr>
        <p:txBody>
          <a:bodyPr bIns="91440" anchor="b" anchorCtr="0">
            <a:noAutofit/>
          </a:bodyPr>
          <a:lstStyle/>
          <a:p>
            <a:r>
              <a:rPr lang="en-US" sz="2400"/>
              <a:t>Ross Rick, Assistant Director for Facilities Support Services </a:t>
            </a:r>
          </a:p>
          <a:p>
            <a:r>
              <a:rPr lang="en-US" sz="2400"/>
              <a:t>Erik Schuman, Warehouse Manager </a:t>
            </a:r>
          </a:p>
          <a:p>
            <a:r>
              <a:rPr lang="en-US" sz="2400"/>
              <a:t>Jeremy Murray, Warehouse Associate </a:t>
            </a:r>
          </a:p>
        </p:txBody>
      </p:sp>
      <p:sp>
        <p:nvSpPr>
          <p:cNvPr id="8" name="TextBox 7">
            <a:extLst>
              <a:ext uri="{FF2B5EF4-FFF2-40B4-BE49-F238E27FC236}">
                <a16:creationId xmlns:a16="http://schemas.microsoft.com/office/drawing/2014/main" id="{486FA9E3-BFE1-E719-2808-8658769D558A}"/>
              </a:ext>
            </a:extLst>
          </p:cNvPr>
          <p:cNvSpPr txBox="1"/>
          <p:nvPr/>
        </p:nvSpPr>
        <p:spPr>
          <a:xfrm>
            <a:off x="203200" y="2714944"/>
            <a:ext cx="11785600" cy="1002839"/>
          </a:xfrm>
          <a:prstGeom prst="rect">
            <a:avLst/>
          </a:prstGeom>
          <a:solidFill>
            <a:schemeClr val="tx2">
              <a:lumMod val="25000"/>
              <a:alpha val="86000"/>
            </a:schemeClr>
          </a:solidFill>
          <a:ln w="57150">
            <a:solidFill>
              <a:schemeClr val="tx1"/>
            </a:solidFill>
          </a:ln>
        </p:spPr>
        <p:txBody>
          <a:bodyPr wrap="square" rtlCol="0" anchor="b" anchorCtr="0">
            <a:spAutoFit/>
          </a:bodyPr>
          <a:lstStyle/>
          <a:p>
            <a:pPr marL="0" marR="0" lvl="0" indent="0" algn="ctr" defTabSz="914400" rtl="0" eaLnBrk="1" fontAlgn="auto" latinLnBrk="0" hangingPunct="1">
              <a:lnSpc>
                <a:spcPts val="7100"/>
              </a:lnSpc>
              <a:spcBef>
                <a:spcPts val="0"/>
              </a:spcBef>
              <a:spcAft>
                <a:spcPts val="0"/>
              </a:spcAft>
              <a:buClrTx/>
              <a:buSzTx/>
              <a:buFontTx/>
              <a:buNone/>
              <a:tabLst/>
              <a:defRPr/>
            </a:pPr>
            <a:r>
              <a:rPr kumimoji="0" lang="en-US" sz="66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UNCG Surplus Services</a:t>
            </a:r>
          </a:p>
        </p:txBody>
      </p:sp>
    </p:spTree>
    <p:extLst>
      <p:ext uri="{BB962C8B-B14F-4D97-AF65-F5344CB8AC3E}">
        <p14:creationId xmlns:p14="http://schemas.microsoft.com/office/powerpoint/2010/main" val="1622142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13C3-F115-D6DA-37E3-C5FDFF0EC06A}"/>
              </a:ext>
            </a:extLst>
          </p:cNvPr>
          <p:cNvSpPr>
            <a:spLocks noGrp="1"/>
          </p:cNvSpPr>
          <p:nvPr>
            <p:ph type="title"/>
          </p:nvPr>
        </p:nvSpPr>
        <p:spPr/>
        <p:txBody>
          <a:bodyPr>
            <a:normAutofit/>
          </a:bodyPr>
          <a:lstStyle/>
          <a:p>
            <a:r>
              <a:rPr lang="en-US" sz="5400"/>
              <a:t>UNCG Surplus </a:t>
            </a:r>
          </a:p>
        </p:txBody>
      </p:sp>
      <p:sp>
        <p:nvSpPr>
          <p:cNvPr id="3" name="Content Placeholder 2">
            <a:extLst>
              <a:ext uri="{FF2B5EF4-FFF2-40B4-BE49-F238E27FC236}">
                <a16:creationId xmlns:a16="http://schemas.microsoft.com/office/drawing/2014/main" id="{F7CF90F5-2F30-BA10-7C0F-A0939B7EB76B}"/>
              </a:ext>
            </a:extLst>
          </p:cNvPr>
          <p:cNvSpPr>
            <a:spLocks noGrp="1"/>
          </p:cNvSpPr>
          <p:nvPr>
            <p:ph idx="1"/>
          </p:nvPr>
        </p:nvSpPr>
        <p:spPr>
          <a:xfrm>
            <a:off x="495759" y="2531798"/>
            <a:ext cx="5600241" cy="3994449"/>
          </a:xfrm>
        </p:spPr>
        <p:txBody>
          <a:bodyPr>
            <a:normAutofit lnSpcReduction="10000"/>
          </a:bodyPr>
          <a:lstStyle/>
          <a:p>
            <a:r>
              <a:rPr lang="en-US"/>
              <a:t>UNCG Facilities Operations  </a:t>
            </a:r>
          </a:p>
          <a:p>
            <a:pPr lvl="1"/>
            <a:r>
              <a:rPr lang="en-US"/>
              <a:t>Material Disposition Experts</a:t>
            </a:r>
          </a:p>
          <a:p>
            <a:pPr lvl="2"/>
            <a:r>
              <a:rPr lang="en-US"/>
              <a:t>NC DOA-Surplus </a:t>
            </a:r>
          </a:p>
          <a:p>
            <a:pPr lvl="2"/>
            <a:r>
              <a:rPr lang="en-US"/>
              <a:t>Purchasing </a:t>
            </a:r>
          </a:p>
          <a:p>
            <a:pPr lvl="2"/>
            <a:r>
              <a:rPr lang="en-US"/>
              <a:t>Fixed Assets </a:t>
            </a:r>
          </a:p>
          <a:p>
            <a:pPr lvl="2"/>
            <a:r>
              <a:rPr lang="en-US"/>
              <a:t>ITS </a:t>
            </a:r>
          </a:p>
          <a:p>
            <a:pPr lvl="1"/>
            <a:r>
              <a:rPr lang="en-US"/>
              <a:t>Tenants of Surplus </a:t>
            </a:r>
          </a:p>
          <a:p>
            <a:pPr lvl="2"/>
            <a:r>
              <a:rPr lang="en-US"/>
              <a:t>Reduce, Reuse, Repurpose, Recycle</a:t>
            </a:r>
          </a:p>
          <a:p>
            <a:pPr lvl="2"/>
            <a:r>
              <a:rPr lang="en-US"/>
              <a:t>Diversion Rate 35% FY 25’  </a:t>
            </a:r>
          </a:p>
        </p:txBody>
      </p:sp>
      <p:pic>
        <p:nvPicPr>
          <p:cNvPr id="7" name="Picture 6" descr="A blue circle with yellow text&#10;&#10;AI-generated content may be incorrect.">
            <a:extLst>
              <a:ext uri="{FF2B5EF4-FFF2-40B4-BE49-F238E27FC236}">
                <a16:creationId xmlns:a16="http://schemas.microsoft.com/office/drawing/2014/main" id="{450D2CA8-571D-B2F3-0871-5EE0668A4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1" y="1435116"/>
            <a:ext cx="5869858" cy="53783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71158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36DEF-873E-7D3D-836C-BD490594B47C}"/>
              </a:ext>
            </a:extLst>
          </p:cNvPr>
          <p:cNvSpPr>
            <a:spLocks noGrp="1"/>
          </p:cNvSpPr>
          <p:nvPr>
            <p:ph type="title"/>
          </p:nvPr>
        </p:nvSpPr>
        <p:spPr/>
        <p:txBody>
          <a:bodyPr>
            <a:normAutofit/>
          </a:bodyPr>
          <a:lstStyle/>
          <a:p>
            <a:r>
              <a:rPr lang="en-US"/>
              <a:t>Surplus-Reducing our footprint </a:t>
            </a:r>
          </a:p>
        </p:txBody>
      </p:sp>
      <p:sp>
        <p:nvSpPr>
          <p:cNvPr id="3" name="Content Placeholder 2">
            <a:extLst>
              <a:ext uri="{FF2B5EF4-FFF2-40B4-BE49-F238E27FC236}">
                <a16:creationId xmlns:a16="http://schemas.microsoft.com/office/drawing/2014/main" id="{0D500FD5-959B-A29A-E119-6E519661FA03}"/>
              </a:ext>
            </a:extLst>
          </p:cNvPr>
          <p:cNvSpPr>
            <a:spLocks noGrp="1"/>
          </p:cNvSpPr>
          <p:nvPr>
            <p:ph idx="1"/>
          </p:nvPr>
        </p:nvSpPr>
        <p:spPr>
          <a:xfrm>
            <a:off x="1041071" y="2531797"/>
            <a:ext cx="5054930" cy="3994449"/>
          </a:xfrm>
        </p:spPr>
        <p:txBody>
          <a:bodyPr>
            <a:normAutofit fontScale="92500" lnSpcReduction="20000"/>
          </a:bodyPr>
          <a:lstStyle/>
          <a:p>
            <a:r>
              <a:rPr lang="en-US"/>
              <a:t>Reduce </a:t>
            </a:r>
          </a:p>
          <a:p>
            <a:pPr lvl="1"/>
            <a:r>
              <a:rPr lang="en-US"/>
              <a:t>Reduce campus materials </a:t>
            </a:r>
          </a:p>
          <a:p>
            <a:pPr lvl="2"/>
            <a:r>
              <a:rPr lang="en-US"/>
              <a:t>ITS Professional Services  </a:t>
            </a:r>
          </a:p>
          <a:p>
            <a:pPr lvl="3"/>
            <a:r>
              <a:rPr lang="en-US"/>
              <a:t>Service Request</a:t>
            </a:r>
          </a:p>
          <a:p>
            <a:pPr lvl="3"/>
            <a:r>
              <a:rPr lang="en-US"/>
              <a:t>Pick Up Request </a:t>
            </a:r>
          </a:p>
          <a:p>
            <a:pPr lvl="3"/>
            <a:r>
              <a:rPr lang="en-US"/>
              <a:t>Repurpose Tech Store </a:t>
            </a:r>
          </a:p>
          <a:p>
            <a:pPr lvl="2"/>
            <a:r>
              <a:rPr lang="en-US"/>
              <a:t>Office upfitting </a:t>
            </a:r>
          </a:p>
          <a:p>
            <a:pPr lvl="3"/>
            <a:r>
              <a:rPr lang="en-US"/>
              <a:t>Purchasing furniture  </a:t>
            </a:r>
          </a:p>
          <a:p>
            <a:pPr lvl="4"/>
            <a:r>
              <a:rPr lang="en-US"/>
              <a:t>Material trade-in request</a:t>
            </a:r>
          </a:p>
          <a:p>
            <a:pPr lvl="4"/>
            <a:r>
              <a:rPr lang="en-US" err="1"/>
              <a:t>Spartanmart</a:t>
            </a:r>
            <a:r>
              <a:rPr lang="en-US"/>
              <a:t>-UNCG Forms </a:t>
            </a:r>
          </a:p>
          <a:p>
            <a:pPr marL="1828800" lvl="4" indent="0">
              <a:buNone/>
            </a:pPr>
            <a:r>
              <a:rPr lang="en-US"/>
              <a:t> </a:t>
            </a:r>
          </a:p>
          <a:p>
            <a:endParaRPr lang="en-US"/>
          </a:p>
        </p:txBody>
      </p:sp>
      <p:pic>
        <p:nvPicPr>
          <p:cNvPr id="4" name="Picture 3">
            <a:extLst>
              <a:ext uri="{FF2B5EF4-FFF2-40B4-BE49-F238E27FC236}">
                <a16:creationId xmlns:a16="http://schemas.microsoft.com/office/drawing/2014/main" id="{D4003AA3-8E01-A7DA-08E9-60E1082A32BF}"/>
              </a:ext>
            </a:extLst>
          </p:cNvPr>
          <p:cNvPicPr>
            <a:picLocks noChangeAspect="1"/>
          </p:cNvPicPr>
          <p:nvPr/>
        </p:nvPicPr>
        <p:blipFill>
          <a:blip r:embed="rId2"/>
          <a:stretch>
            <a:fillRect/>
          </a:stretch>
        </p:blipFill>
        <p:spPr>
          <a:xfrm>
            <a:off x="7009089" y="2053886"/>
            <a:ext cx="4387168" cy="4472360"/>
          </a:xfrm>
          <a:prstGeom prst="rect">
            <a:avLst/>
          </a:prstGeom>
        </p:spPr>
      </p:pic>
    </p:spTree>
    <p:extLst>
      <p:ext uri="{BB962C8B-B14F-4D97-AF65-F5344CB8AC3E}">
        <p14:creationId xmlns:p14="http://schemas.microsoft.com/office/powerpoint/2010/main" val="3897183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5A54A-99EF-BADE-CD03-D8AD50842390}"/>
              </a:ext>
            </a:extLst>
          </p:cNvPr>
          <p:cNvSpPr>
            <a:spLocks noGrp="1"/>
          </p:cNvSpPr>
          <p:nvPr>
            <p:ph type="title"/>
          </p:nvPr>
        </p:nvSpPr>
        <p:spPr/>
        <p:txBody>
          <a:bodyPr/>
          <a:lstStyle/>
          <a:p>
            <a:r>
              <a:rPr lang="en-US"/>
              <a:t>Surplus-Reuse Opportunities </a:t>
            </a:r>
          </a:p>
        </p:txBody>
      </p:sp>
      <p:sp>
        <p:nvSpPr>
          <p:cNvPr id="3" name="Content Placeholder 2">
            <a:extLst>
              <a:ext uri="{FF2B5EF4-FFF2-40B4-BE49-F238E27FC236}">
                <a16:creationId xmlns:a16="http://schemas.microsoft.com/office/drawing/2014/main" id="{3D24FA13-9E0F-73A6-2BC0-8B7C20A056D4}"/>
              </a:ext>
            </a:extLst>
          </p:cNvPr>
          <p:cNvSpPr>
            <a:spLocks noGrp="1"/>
          </p:cNvSpPr>
          <p:nvPr>
            <p:ph idx="1"/>
          </p:nvPr>
        </p:nvSpPr>
        <p:spPr>
          <a:xfrm>
            <a:off x="495759" y="2531798"/>
            <a:ext cx="4879129" cy="3994449"/>
          </a:xfrm>
        </p:spPr>
        <p:txBody>
          <a:bodyPr>
            <a:normAutofit fontScale="85000" lnSpcReduction="20000"/>
          </a:bodyPr>
          <a:lstStyle/>
          <a:p>
            <a:r>
              <a:rPr lang="en-US"/>
              <a:t>Reuse</a:t>
            </a:r>
          </a:p>
          <a:p>
            <a:pPr lvl="1"/>
            <a:r>
              <a:rPr lang="en-US"/>
              <a:t>Office Upfitting </a:t>
            </a:r>
          </a:p>
          <a:p>
            <a:pPr lvl="2"/>
            <a:r>
              <a:rPr lang="en-US"/>
              <a:t>Pick-up surplus material</a:t>
            </a:r>
          </a:p>
          <a:p>
            <a:pPr lvl="2"/>
            <a:r>
              <a:rPr lang="en-US"/>
              <a:t>Material on site </a:t>
            </a:r>
          </a:p>
          <a:p>
            <a:pPr lvl="1"/>
            <a:r>
              <a:rPr lang="en-US"/>
              <a:t> Re-sale </a:t>
            </a:r>
          </a:p>
          <a:p>
            <a:pPr lvl="2"/>
            <a:r>
              <a:rPr lang="en-US"/>
              <a:t>N.C. G.S. 143.article 3A </a:t>
            </a:r>
          </a:p>
          <a:p>
            <a:pPr lvl="2"/>
            <a:r>
              <a:rPr lang="en-US"/>
              <a:t>N.C. State Surplus Web-based</a:t>
            </a:r>
          </a:p>
          <a:p>
            <a:pPr lvl="2"/>
            <a:r>
              <a:rPr lang="en-US"/>
              <a:t>Renovations, dorm upfitting </a:t>
            </a:r>
          </a:p>
          <a:p>
            <a:pPr lvl="1"/>
            <a:r>
              <a:rPr lang="en-US"/>
              <a:t>Move Request </a:t>
            </a:r>
          </a:p>
          <a:p>
            <a:pPr lvl="2"/>
            <a:r>
              <a:rPr lang="en-US"/>
              <a:t>Internal Moves &amp; External Moves </a:t>
            </a:r>
          </a:p>
          <a:p>
            <a:pPr lvl="2"/>
            <a:r>
              <a:rPr lang="en-US"/>
              <a:t>Surplus Warehouse Moving SOP </a:t>
            </a:r>
          </a:p>
        </p:txBody>
      </p:sp>
      <p:pic>
        <p:nvPicPr>
          <p:cNvPr id="4" name="Picture 3">
            <a:extLst>
              <a:ext uri="{FF2B5EF4-FFF2-40B4-BE49-F238E27FC236}">
                <a16:creationId xmlns:a16="http://schemas.microsoft.com/office/drawing/2014/main" id="{616D639B-6DC5-AECC-4CDC-34F52339827B}"/>
              </a:ext>
            </a:extLst>
          </p:cNvPr>
          <p:cNvPicPr>
            <a:picLocks noChangeAspect="1"/>
          </p:cNvPicPr>
          <p:nvPr/>
        </p:nvPicPr>
        <p:blipFill>
          <a:blip r:embed="rId2"/>
          <a:stretch>
            <a:fillRect/>
          </a:stretch>
        </p:blipFill>
        <p:spPr>
          <a:xfrm>
            <a:off x="5583762" y="2531797"/>
            <a:ext cx="6288877" cy="3802095"/>
          </a:xfrm>
          <a:prstGeom prst="rect">
            <a:avLst/>
          </a:prstGeom>
        </p:spPr>
      </p:pic>
    </p:spTree>
    <p:extLst>
      <p:ext uri="{BB962C8B-B14F-4D97-AF65-F5344CB8AC3E}">
        <p14:creationId xmlns:p14="http://schemas.microsoft.com/office/powerpoint/2010/main" val="2552564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BF6CD-7369-2D88-2112-E23059DC27C7}"/>
              </a:ext>
            </a:extLst>
          </p:cNvPr>
          <p:cNvSpPr>
            <a:spLocks noGrp="1"/>
          </p:cNvSpPr>
          <p:nvPr>
            <p:ph type="title"/>
          </p:nvPr>
        </p:nvSpPr>
        <p:spPr/>
        <p:txBody>
          <a:bodyPr/>
          <a:lstStyle/>
          <a:p>
            <a:r>
              <a:rPr lang="en-US"/>
              <a:t>Surplus-Repurpose  </a:t>
            </a:r>
          </a:p>
        </p:txBody>
      </p:sp>
      <p:sp>
        <p:nvSpPr>
          <p:cNvPr id="3" name="Content Placeholder 2">
            <a:extLst>
              <a:ext uri="{FF2B5EF4-FFF2-40B4-BE49-F238E27FC236}">
                <a16:creationId xmlns:a16="http://schemas.microsoft.com/office/drawing/2014/main" id="{77FA3C14-B657-FF97-818F-6C35E008ACA1}"/>
              </a:ext>
            </a:extLst>
          </p:cNvPr>
          <p:cNvSpPr>
            <a:spLocks noGrp="1"/>
          </p:cNvSpPr>
          <p:nvPr>
            <p:ph idx="1"/>
          </p:nvPr>
        </p:nvSpPr>
        <p:spPr>
          <a:xfrm>
            <a:off x="495759" y="2531798"/>
            <a:ext cx="5600241" cy="3994449"/>
          </a:xfrm>
        </p:spPr>
        <p:txBody>
          <a:bodyPr>
            <a:normAutofit fontScale="92500" lnSpcReduction="20000"/>
          </a:bodyPr>
          <a:lstStyle/>
          <a:p>
            <a:r>
              <a:rPr lang="en-US"/>
              <a:t>Repurpose-Upcycling </a:t>
            </a:r>
          </a:p>
          <a:p>
            <a:pPr lvl="1"/>
            <a:r>
              <a:rPr lang="en-US"/>
              <a:t>Partner with Academics </a:t>
            </a:r>
          </a:p>
          <a:p>
            <a:pPr lvl="2"/>
            <a:r>
              <a:rPr lang="en-US"/>
              <a:t>Foundry</a:t>
            </a:r>
          </a:p>
          <a:p>
            <a:pPr lvl="2"/>
            <a:r>
              <a:rPr lang="en-US"/>
              <a:t>Woodshops </a:t>
            </a:r>
          </a:p>
          <a:p>
            <a:pPr lvl="2"/>
            <a:r>
              <a:rPr lang="en-US"/>
              <a:t>Theatre </a:t>
            </a:r>
          </a:p>
          <a:p>
            <a:pPr lvl="2"/>
            <a:r>
              <a:rPr lang="en-US"/>
              <a:t>Interior Architecture </a:t>
            </a:r>
          </a:p>
          <a:p>
            <a:pPr lvl="1"/>
            <a:r>
              <a:rPr lang="en-US"/>
              <a:t>Transferring of Assets</a:t>
            </a:r>
          </a:p>
          <a:p>
            <a:pPr lvl="2"/>
            <a:r>
              <a:rPr lang="en-US"/>
              <a:t>Internally and Externally </a:t>
            </a:r>
          </a:p>
          <a:p>
            <a:pPr lvl="2"/>
            <a:r>
              <a:rPr lang="en-US"/>
              <a:t>Furniture </a:t>
            </a:r>
          </a:p>
          <a:p>
            <a:pPr lvl="2"/>
            <a:r>
              <a:rPr lang="en-US"/>
              <a:t>Kitchen Equipment  </a:t>
            </a:r>
          </a:p>
        </p:txBody>
      </p:sp>
      <p:pic>
        <p:nvPicPr>
          <p:cNvPr id="4" name="Picture 3">
            <a:extLst>
              <a:ext uri="{FF2B5EF4-FFF2-40B4-BE49-F238E27FC236}">
                <a16:creationId xmlns:a16="http://schemas.microsoft.com/office/drawing/2014/main" id="{5BF0B27E-D2C3-99C2-46ED-E9E654269A8B}"/>
              </a:ext>
            </a:extLst>
          </p:cNvPr>
          <p:cNvPicPr>
            <a:picLocks noChangeAspect="1"/>
          </p:cNvPicPr>
          <p:nvPr/>
        </p:nvPicPr>
        <p:blipFill>
          <a:blip r:embed="rId2"/>
          <a:stretch>
            <a:fillRect/>
          </a:stretch>
        </p:blipFill>
        <p:spPr>
          <a:xfrm>
            <a:off x="8995882" y="1520445"/>
            <a:ext cx="2808191" cy="3744250"/>
          </a:xfrm>
          <a:prstGeom prst="rect">
            <a:avLst/>
          </a:prstGeom>
        </p:spPr>
      </p:pic>
      <p:pic>
        <p:nvPicPr>
          <p:cNvPr id="7" name="Picture 6">
            <a:extLst>
              <a:ext uri="{FF2B5EF4-FFF2-40B4-BE49-F238E27FC236}">
                <a16:creationId xmlns:a16="http://schemas.microsoft.com/office/drawing/2014/main" id="{B8D07A9C-3CDF-111D-DE01-EEE3755F4B76}"/>
              </a:ext>
            </a:extLst>
          </p:cNvPr>
          <p:cNvPicPr>
            <a:picLocks noChangeAspect="1"/>
          </p:cNvPicPr>
          <p:nvPr/>
        </p:nvPicPr>
        <p:blipFill>
          <a:blip r:embed="rId3"/>
          <a:stretch>
            <a:fillRect/>
          </a:stretch>
        </p:blipFill>
        <p:spPr>
          <a:xfrm>
            <a:off x="6258477" y="2619409"/>
            <a:ext cx="2930128" cy="3906838"/>
          </a:xfrm>
          <a:prstGeom prst="rect">
            <a:avLst/>
          </a:prstGeom>
        </p:spPr>
      </p:pic>
    </p:spTree>
    <p:extLst>
      <p:ext uri="{BB962C8B-B14F-4D97-AF65-F5344CB8AC3E}">
        <p14:creationId xmlns:p14="http://schemas.microsoft.com/office/powerpoint/2010/main" val="1552120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9BF8-10F0-EDFD-4B52-B7AE66A4F7D9}"/>
              </a:ext>
            </a:extLst>
          </p:cNvPr>
          <p:cNvSpPr>
            <a:spLocks noGrp="1"/>
          </p:cNvSpPr>
          <p:nvPr>
            <p:ph type="title"/>
          </p:nvPr>
        </p:nvSpPr>
        <p:spPr/>
        <p:txBody>
          <a:bodyPr/>
          <a:lstStyle/>
          <a:p>
            <a:r>
              <a:rPr lang="en-US"/>
              <a:t>Surplus-Recycle 	</a:t>
            </a:r>
          </a:p>
        </p:txBody>
      </p:sp>
      <p:sp>
        <p:nvSpPr>
          <p:cNvPr id="3" name="Content Placeholder 2">
            <a:extLst>
              <a:ext uri="{FF2B5EF4-FFF2-40B4-BE49-F238E27FC236}">
                <a16:creationId xmlns:a16="http://schemas.microsoft.com/office/drawing/2014/main" id="{274C2578-7AA5-26D5-45FC-5FC9CB6C640A}"/>
              </a:ext>
            </a:extLst>
          </p:cNvPr>
          <p:cNvSpPr>
            <a:spLocks noGrp="1"/>
          </p:cNvSpPr>
          <p:nvPr>
            <p:ph idx="1"/>
          </p:nvPr>
        </p:nvSpPr>
        <p:spPr>
          <a:xfrm>
            <a:off x="495759" y="2531798"/>
            <a:ext cx="5600241" cy="3994449"/>
          </a:xfrm>
        </p:spPr>
        <p:txBody>
          <a:bodyPr>
            <a:normAutofit fontScale="92500" lnSpcReduction="20000"/>
          </a:bodyPr>
          <a:lstStyle/>
          <a:p>
            <a:r>
              <a:rPr lang="en-US"/>
              <a:t>Recycling </a:t>
            </a:r>
          </a:p>
          <a:p>
            <a:pPr lvl="1"/>
            <a:r>
              <a:rPr lang="en-US"/>
              <a:t>Electronic Waste</a:t>
            </a:r>
          </a:p>
          <a:p>
            <a:pPr lvl="2"/>
            <a:r>
              <a:rPr lang="en-US"/>
              <a:t>Catalogue disposal  </a:t>
            </a:r>
          </a:p>
          <a:p>
            <a:pPr lvl="1"/>
            <a:r>
              <a:rPr lang="en-US"/>
              <a:t>Metal Waste </a:t>
            </a:r>
          </a:p>
          <a:p>
            <a:pPr lvl="2"/>
            <a:r>
              <a:rPr lang="en-US"/>
              <a:t>Bulky, unsellable material </a:t>
            </a:r>
          </a:p>
          <a:p>
            <a:pPr lvl="1"/>
            <a:r>
              <a:rPr lang="en-US"/>
              <a:t>Moving Boxes </a:t>
            </a:r>
          </a:p>
          <a:p>
            <a:pPr lvl="2"/>
            <a:r>
              <a:rPr lang="en-US"/>
              <a:t>Campus Moves</a:t>
            </a:r>
          </a:p>
          <a:p>
            <a:pPr lvl="1"/>
            <a:r>
              <a:rPr lang="en-US"/>
              <a:t>Partner with OWRR </a:t>
            </a:r>
          </a:p>
          <a:p>
            <a:pPr lvl="2"/>
            <a:r>
              <a:rPr lang="en-US"/>
              <a:t>Office Clean Out </a:t>
            </a:r>
          </a:p>
          <a:p>
            <a:pPr lvl="2"/>
            <a:r>
              <a:rPr lang="en-US"/>
              <a:t>Shred-a-thon –Fall break </a:t>
            </a:r>
          </a:p>
        </p:txBody>
      </p:sp>
      <p:pic>
        <p:nvPicPr>
          <p:cNvPr id="4" name="Picture 3">
            <a:extLst>
              <a:ext uri="{FF2B5EF4-FFF2-40B4-BE49-F238E27FC236}">
                <a16:creationId xmlns:a16="http://schemas.microsoft.com/office/drawing/2014/main" id="{AE3C7BA5-CDEB-6202-9D51-D1504B276782}"/>
              </a:ext>
            </a:extLst>
          </p:cNvPr>
          <p:cNvPicPr>
            <a:picLocks noChangeAspect="1"/>
          </p:cNvPicPr>
          <p:nvPr/>
        </p:nvPicPr>
        <p:blipFill>
          <a:blip r:embed="rId2"/>
          <a:stretch>
            <a:fillRect/>
          </a:stretch>
        </p:blipFill>
        <p:spPr>
          <a:xfrm>
            <a:off x="7036533" y="1558850"/>
            <a:ext cx="3947418" cy="5108425"/>
          </a:xfrm>
          <a:prstGeom prst="rect">
            <a:avLst/>
          </a:prstGeom>
        </p:spPr>
      </p:pic>
    </p:spTree>
    <p:extLst>
      <p:ext uri="{BB962C8B-B14F-4D97-AF65-F5344CB8AC3E}">
        <p14:creationId xmlns:p14="http://schemas.microsoft.com/office/powerpoint/2010/main" val="2322492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883BB-44D1-6969-CDF8-02F3EA7AA47B}"/>
              </a:ext>
            </a:extLst>
          </p:cNvPr>
          <p:cNvSpPr>
            <a:spLocks noGrp="1"/>
          </p:cNvSpPr>
          <p:nvPr>
            <p:ph type="title"/>
          </p:nvPr>
        </p:nvSpPr>
        <p:spPr/>
        <p:txBody>
          <a:bodyPr>
            <a:normAutofit/>
          </a:bodyPr>
          <a:lstStyle/>
          <a:p>
            <a:pPr algn="ctr"/>
            <a:r>
              <a:rPr lang="en-US"/>
              <a:t>Surplus Warehouse Summary 	</a:t>
            </a:r>
          </a:p>
        </p:txBody>
      </p:sp>
      <p:sp>
        <p:nvSpPr>
          <p:cNvPr id="3" name="Content Placeholder 2">
            <a:extLst>
              <a:ext uri="{FF2B5EF4-FFF2-40B4-BE49-F238E27FC236}">
                <a16:creationId xmlns:a16="http://schemas.microsoft.com/office/drawing/2014/main" id="{8CA88097-FAAF-C105-27AD-B0D4571EB5B0}"/>
              </a:ext>
            </a:extLst>
          </p:cNvPr>
          <p:cNvSpPr>
            <a:spLocks noGrp="1"/>
          </p:cNvSpPr>
          <p:nvPr>
            <p:ph idx="1"/>
          </p:nvPr>
        </p:nvSpPr>
        <p:spPr/>
        <p:txBody>
          <a:bodyPr>
            <a:normAutofit fontScale="25000" lnSpcReduction="20000"/>
          </a:bodyPr>
          <a:lstStyle/>
          <a:p>
            <a:pPr>
              <a:lnSpc>
                <a:spcPts val="1600"/>
              </a:lnSpc>
            </a:pPr>
            <a:r>
              <a:rPr lang="en-US" sz="8000"/>
              <a:t>Avenue of Diversion </a:t>
            </a:r>
          </a:p>
          <a:p>
            <a:pPr lvl="1">
              <a:lnSpc>
                <a:spcPts val="1600"/>
              </a:lnSpc>
            </a:pPr>
            <a:r>
              <a:rPr lang="en-US" sz="8000"/>
              <a:t>200 tons of material annually</a:t>
            </a:r>
          </a:p>
          <a:p>
            <a:pPr lvl="1">
              <a:lnSpc>
                <a:spcPts val="1600"/>
              </a:lnSpc>
            </a:pPr>
            <a:r>
              <a:rPr lang="en-US" sz="8000">
                <a:solidFill>
                  <a:srgbClr val="00B050"/>
                </a:solidFill>
              </a:rPr>
              <a:t>Reduce</a:t>
            </a:r>
            <a:r>
              <a:rPr lang="en-US" sz="8000"/>
              <a:t> </a:t>
            </a:r>
          </a:p>
          <a:p>
            <a:pPr lvl="2">
              <a:lnSpc>
                <a:spcPts val="1600"/>
              </a:lnSpc>
            </a:pPr>
            <a:r>
              <a:rPr lang="en-US" sz="8000"/>
              <a:t>ITS equipment swap </a:t>
            </a:r>
          </a:p>
          <a:p>
            <a:pPr lvl="2">
              <a:lnSpc>
                <a:spcPts val="1600"/>
              </a:lnSpc>
            </a:pPr>
            <a:r>
              <a:rPr lang="en-US" sz="8000"/>
              <a:t>Trade in request </a:t>
            </a:r>
          </a:p>
          <a:p>
            <a:pPr lvl="1">
              <a:lnSpc>
                <a:spcPts val="1600"/>
              </a:lnSpc>
            </a:pPr>
            <a:r>
              <a:rPr lang="en-US" sz="8000">
                <a:solidFill>
                  <a:srgbClr val="00B050"/>
                </a:solidFill>
              </a:rPr>
              <a:t>Reuse</a:t>
            </a:r>
            <a:r>
              <a:rPr lang="en-US" sz="8000"/>
              <a:t> </a:t>
            </a:r>
          </a:p>
          <a:p>
            <a:pPr lvl="2">
              <a:lnSpc>
                <a:spcPts val="1600"/>
              </a:lnSpc>
            </a:pPr>
            <a:r>
              <a:rPr lang="en-US" sz="8000"/>
              <a:t>Surplus Pick up &amp; Redistribution </a:t>
            </a:r>
          </a:p>
          <a:p>
            <a:pPr lvl="2">
              <a:lnSpc>
                <a:spcPts val="1600"/>
              </a:lnSpc>
            </a:pPr>
            <a:r>
              <a:rPr lang="en-US" sz="8000"/>
              <a:t>Web Auctions </a:t>
            </a:r>
          </a:p>
          <a:p>
            <a:pPr lvl="2">
              <a:lnSpc>
                <a:spcPts val="1600"/>
              </a:lnSpc>
            </a:pPr>
            <a:r>
              <a:rPr lang="en-US" sz="8000"/>
              <a:t>Move Request </a:t>
            </a:r>
          </a:p>
          <a:p>
            <a:pPr lvl="1">
              <a:lnSpc>
                <a:spcPts val="1600"/>
              </a:lnSpc>
            </a:pPr>
            <a:r>
              <a:rPr lang="en-US" sz="8000">
                <a:solidFill>
                  <a:srgbClr val="00B050"/>
                </a:solidFill>
              </a:rPr>
              <a:t>Repurpose</a:t>
            </a:r>
            <a:r>
              <a:rPr lang="en-US" sz="8000"/>
              <a:t> </a:t>
            </a:r>
          </a:p>
          <a:p>
            <a:pPr lvl="2">
              <a:lnSpc>
                <a:spcPts val="1600"/>
              </a:lnSpc>
            </a:pPr>
            <a:r>
              <a:rPr lang="en-US" sz="8000"/>
              <a:t>Partnering Across Campus </a:t>
            </a:r>
          </a:p>
          <a:p>
            <a:pPr lvl="2">
              <a:lnSpc>
                <a:spcPts val="1600"/>
              </a:lnSpc>
            </a:pPr>
            <a:r>
              <a:rPr lang="en-US" sz="8000"/>
              <a:t>Transfer of property &amp; assets </a:t>
            </a:r>
          </a:p>
          <a:p>
            <a:pPr lvl="1">
              <a:lnSpc>
                <a:spcPts val="1600"/>
              </a:lnSpc>
            </a:pPr>
            <a:r>
              <a:rPr lang="en-US" sz="8000">
                <a:solidFill>
                  <a:srgbClr val="00B050"/>
                </a:solidFill>
              </a:rPr>
              <a:t>Recycle</a:t>
            </a:r>
            <a:r>
              <a:rPr lang="en-US" sz="8000"/>
              <a:t> </a:t>
            </a:r>
          </a:p>
          <a:p>
            <a:pPr lvl="2">
              <a:lnSpc>
                <a:spcPts val="1600"/>
              </a:lnSpc>
            </a:pPr>
            <a:r>
              <a:rPr lang="en-US" sz="8000"/>
              <a:t>Submit pick up request </a:t>
            </a:r>
          </a:p>
          <a:p>
            <a:pPr lvl="2">
              <a:lnSpc>
                <a:spcPts val="1600"/>
              </a:lnSpc>
            </a:pPr>
            <a:r>
              <a:rPr lang="en-US" sz="8000"/>
              <a:t>Office Clean outs </a:t>
            </a:r>
          </a:p>
          <a:p>
            <a:pPr lvl="2"/>
            <a:endParaRPr lang="en-US"/>
          </a:p>
        </p:txBody>
      </p:sp>
      <p:pic>
        <p:nvPicPr>
          <p:cNvPr id="6" name="Picture 5">
            <a:extLst>
              <a:ext uri="{FF2B5EF4-FFF2-40B4-BE49-F238E27FC236}">
                <a16:creationId xmlns:a16="http://schemas.microsoft.com/office/drawing/2014/main" id="{8D36731B-FC9B-5E7F-B9EA-D3DA21E9195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762943" y="1479427"/>
            <a:ext cx="5030498" cy="4734586"/>
          </a:xfrm>
          <a:prstGeom prst="rect">
            <a:avLst/>
          </a:prstGeom>
        </p:spPr>
      </p:pic>
      <p:pic>
        <p:nvPicPr>
          <p:cNvPr id="8" name="Picture 7" descr="A hexagon shaped object with words&#10;&#10;AI-generated content may be incorrect.">
            <a:extLst>
              <a:ext uri="{FF2B5EF4-FFF2-40B4-BE49-F238E27FC236}">
                <a16:creationId xmlns:a16="http://schemas.microsoft.com/office/drawing/2014/main" id="{425CB745-E579-5F40-A52B-6D175B246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1719" y="1630673"/>
            <a:ext cx="5600241" cy="5131343"/>
          </a:xfrm>
          <a:prstGeom prst="rect">
            <a:avLst/>
          </a:prstGeom>
        </p:spPr>
      </p:pic>
    </p:spTree>
    <p:extLst>
      <p:ext uri="{BB962C8B-B14F-4D97-AF65-F5344CB8AC3E}">
        <p14:creationId xmlns:p14="http://schemas.microsoft.com/office/powerpoint/2010/main" val="520538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19E97337-18FA-FF97-8B07-8847BCF4E985}"/>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8D4E6D2E-6BDD-EA2C-E4D9-B0D6C591981E}"/>
              </a:ext>
            </a:extLst>
          </p:cNvPr>
          <p:cNvSpPr txBox="1">
            <a:spLocks noGrp="1"/>
          </p:cNvSpPr>
          <p:nvPr>
            <p:ph type="title"/>
          </p:nvPr>
        </p:nvSpPr>
        <p:spPr>
          <a:xfrm>
            <a:off x="3882592" y="-2683"/>
            <a:ext cx="8308725" cy="2488761"/>
          </a:xfrm>
          <a:prstGeom prst="rect">
            <a:avLst/>
          </a:prstGeom>
          <a:noFill/>
          <a:ln>
            <a:noFill/>
          </a:ln>
        </p:spPr>
        <p:txBody>
          <a:bodyPr spcFirstLastPara="1" wrap="square" lIns="91433" tIns="45700" rIns="91433" bIns="45700" anchor="ctr" anchorCtr="0">
            <a:normAutofit/>
          </a:bodyPr>
          <a:lstStyle/>
          <a:p>
            <a:pPr algn="ctr">
              <a:buClr>
                <a:srgbClr val="FDB71A"/>
              </a:buClr>
              <a:buSzPts val="3300"/>
            </a:pPr>
            <a:r>
              <a:rPr lang="en" sz="6400" b="1">
                <a:solidFill>
                  <a:srgbClr val="FDB71A"/>
                </a:solidFill>
                <a:latin typeface="Pluto Sans Heavy"/>
                <a:ea typeface="Georgia"/>
                <a:cs typeface="Georgia"/>
                <a:sym typeface="Georgia"/>
              </a:rPr>
              <a:t>Guest Speaker</a:t>
            </a:r>
            <a:endParaRPr lang="en" sz="6400" b="1">
              <a:solidFill>
                <a:srgbClr val="FDB71A"/>
              </a:solidFill>
              <a:latin typeface="Pluto Sans Heavy" panose="02000000000000000000" pitchFamily="50" charset="0"/>
              <a:ea typeface="Georgia"/>
              <a:cs typeface="Georgia"/>
            </a:endParaRPr>
          </a:p>
        </p:txBody>
      </p:sp>
      <p:sp>
        <p:nvSpPr>
          <p:cNvPr id="2" name="TextBox 1">
            <a:extLst>
              <a:ext uri="{FF2B5EF4-FFF2-40B4-BE49-F238E27FC236}">
                <a16:creationId xmlns:a16="http://schemas.microsoft.com/office/drawing/2014/main" id="{3FAABD8D-F828-8C9E-1664-101183A58561}"/>
              </a:ext>
            </a:extLst>
          </p:cNvPr>
          <p:cNvSpPr txBox="1"/>
          <p:nvPr/>
        </p:nvSpPr>
        <p:spPr>
          <a:xfrm>
            <a:off x="2" y="2167769"/>
            <a:ext cx="12191998" cy="373685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lnSpc>
                <a:spcPct val="150000"/>
              </a:lnSpc>
            </a:pPr>
            <a:r>
              <a:rPr lang="en-US" sz="5500" b="1">
                <a:solidFill>
                  <a:schemeClr val="bg1"/>
                </a:solidFill>
                <a:latin typeface="Aptos"/>
                <a:cs typeface="Arial"/>
              </a:rPr>
              <a:t>Believe in the G</a:t>
            </a:r>
          </a:p>
          <a:p>
            <a:pPr algn="ctr">
              <a:lnSpc>
                <a:spcPct val="150000"/>
              </a:lnSpc>
            </a:pPr>
            <a:endParaRPr lang="en-US" sz="2800" b="1">
              <a:solidFill>
                <a:schemeClr val="bg1"/>
              </a:solidFill>
              <a:latin typeface="Aptos"/>
              <a:cs typeface="Arial"/>
            </a:endParaRPr>
          </a:p>
          <a:p>
            <a:pPr algn="ctr">
              <a:lnSpc>
                <a:spcPct val="150000"/>
              </a:lnSpc>
            </a:pPr>
            <a:r>
              <a:rPr lang="en-US" sz="5500" b="1">
                <a:solidFill>
                  <a:schemeClr val="bg1"/>
                </a:solidFill>
                <a:latin typeface="Aptos"/>
                <a:cs typeface="Arial"/>
              </a:rPr>
              <a:t>Sam Logan</a:t>
            </a:r>
          </a:p>
          <a:p>
            <a:pPr algn="ctr">
              <a:lnSpc>
                <a:spcPct val="150000"/>
              </a:lnSpc>
            </a:pPr>
            <a:r>
              <a:rPr lang="en-US" sz="2200" b="1">
                <a:solidFill>
                  <a:schemeClr val="bg1"/>
                </a:solidFill>
                <a:latin typeface="Aptos"/>
              </a:rPr>
              <a:t>Senior Assistant Director of Digital Strategy, Advancement Communications</a:t>
            </a:r>
          </a:p>
        </p:txBody>
      </p:sp>
    </p:spTree>
    <p:extLst>
      <p:ext uri="{BB962C8B-B14F-4D97-AF65-F5344CB8AC3E}">
        <p14:creationId xmlns:p14="http://schemas.microsoft.com/office/powerpoint/2010/main" val="166049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F9C9C-B268-719F-3496-AFF036E6C40B}"/>
              </a:ext>
            </a:extLst>
          </p:cNvPr>
          <p:cNvSpPr>
            <a:spLocks noGrp="1"/>
          </p:cNvSpPr>
          <p:nvPr>
            <p:ph type="title"/>
          </p:nvPr>
        </p:nvSpPr>
        <p:spPr/>
        <p:txBody>
          <a:bodyPr/>
          <a:lstStyle/>
          <a:p>
            <a:r>
              <a:rPr lang="en-US"/>
              <a:t>Associated Links 	</a:t>
            </a:r>
          </a:p>
        </p:txBody>
      </p:sp>
      <p:sp>
        <p:nvSpPr>
          <p:cNvPr id="3" name="Content Placeholder 2">
            <a:extLst>
              <a:ext uri="{FF2B5EF4-FFF2-40B4-BE49-F238E27FC236}">
                <a16:creationId xmlns:a16="http://schemas.microsoft.com/office/drawing/2014/main" id="{683FFF35-69B8-951B-300A-AC798A66735A}"/>
              </a:ext>
            </a:extLst>
          </p:cNvPr>
          <p:cNvSpPr>
            <a:spLocks noGrp="1"/>
          </p:cNvSpPr>
          <p:nvPr>
            <p:ph idx="1"/>
          </p:nvPr>
        </p:nvSpPr>
        <p:spPr/>
        <p:txBody>
          <a:bodyPr>
            <a:normAutofit fontScale="85000" lnSpcReduction="10000"/>
          </a:bodyPr>
          <a:lstStyle/>
          <a:p>
            <a:pPr marL="0" indent="0">
              <a:buNone/>
            </a:pPr>
            <a:r>
              <a:rPr lang="en-US"/>
              <a:t>Work Request or Move </a:t>
            </a:r>
          </a:p>
          <a:p>
            <a:pPr lvl="1"/>
            <a:r>
              <a:rPr lang="en-US">
                <a:hlinkClick r:id="rId2"/>
              </a:rPr>
              <a:t>fowork@uncg.edu</a:t>
            </a:r>
            <a:r>
              <a:rPr lang="en-US"/>
              <a:t> </a:t>
            </a:r>
          </a:p>
          <a:p>
            <a:pPr lvl="1"/>
            <a:r>
              <a:rPr lang="en-US">
                <a:hlinkClick r:id="rId3"/>
              </a:rPr>
              <a:t>https://fac.uncg.edu/fm/wo/</a:t>
            </a:r>
            <a:endParaRPr lang="en-US"/>
          </a:p>
          <a:p>
            <a:pPr lvl="1"/>
            <a:r>
              <a:rPr lang="en-US">
                <a:hlinkClick r:id="rId4"/>
              </a:rPr>
              <a:t>Surplus-Compliance-SOP-D-26-01.pdf</a:t>
            </a:r>
            <a:endParaRPr lang="en-US"/>
          </a:p>
          <a:p>
            <a:pPr lvl="1"/>
            <a:r>
              <a:rPr lang="en-US">
                <a:hlinkClick r:id="rId5"/>
              </a:rPr>
              <a:t>Office-Furniture-Moving-SOP-D-27-02.pdf</a:t>
            </a:r>
            <a:endParaRPr lang="en-US"/>
          </a:p>
          <a:p>
            <a:pPr marL="0" indent="0">
              <a:buNone/>
            </a:pPr>
            <a:r>
              <a:rPr lang="en-US"/>
              <a:t>ITS Professional Services </a:t>
            </a:r>
          </a:p>
          <a:p>
            <a:pPr lvl="2"/>
            <a:r>
              <a:rPr lang="en-US">
                <a:hlinkClick r:id="rId6"/>
              </a:rPr>
              <a:t>Knowledge - </a:t>
            </a:r>
            <a:r>
              <a:rPr lang="en-US" err="1">
                <a:hlinkClick r:id="rId6"/>
              </a:rPr>
              <a:t>CHiP</a:t>
            </a:r>
            <a:r>
              <a:rPr lang="en-US">
                <a:hlinkClick r:id="rId6"/>
              </a:rPr>
              <a:t>: Tech Recovery</a:t>
            </a:r>
            <a:endParaRPr lang="en-US"/>
          </a:p>
          <a:p>
            <a:pPr lvl="2"/>
            <a:r>
              <a:rPr lang="en-US">
                <a:hlinkClick r:id="rId7"/>
              </a:rPr>
              <a:t>Request for Repurpose or Surplus - 6-TECH: The UNCG Self Service Portal</a:t>
            </a:r>
            <a:endParaRPr lang="en-US"/>
          </a:p>
          <a:p>
            <a:pPr lvl="1"/>
            <a:endParaRPr lang="en-US"/>
          </a:p>
        </p:txBody>
      </p:sp>
      <p:sp>
        <p:nvSpPr>
          <p:cNvPr id="4" name="Content Placeholder 2">
            <a:extLst>
              <a:ext uri="{FF2B5EF4-FFF2-40B4-BE49-F238E27FC236}">
                <a16:creationId xmlns:a16="http://schemas.microsoft.com/office/drawing/2014/main" id="{FC6363F2-48E9-E4FE-7F6A-0648EACFD7CD}"/>
              </a:ext>
            </a:extLst>
          </p:cNvPr>
          <p:cNvSpPr txBox="1">
            <a:spLocks/>
          </p:cNvSpPr>
          <p:nvPr/>
        </p:nvSpPr>
        <p:spPr>
          <a:xfrm>
            <a:off x="6223768" y="2531797"/>
            <a:ext cx="5600241" cy="3994449"/>
          </a:xfrm>
          <a:prstGeom prst="rect">
            <a:avLst/>
          </a:prstGeom>
          <a:solidFill>
            <a:schemeClr val="bg1">
              <a:alpha val="40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rPr>
              <a:t>Fixed Assets</a:t>
            </a: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hlinkClick r:id="rId8"/>
              </a:rPr>
              <a:t>Forms | Fixed Assets</a:t>
            </a:r>
            <a:r>
              <a:rPr kumimoji="0" lang="en-US" sz="24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rPr>
              <a:t>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rPr>
              <a:t>NC DOA-Surplus</a:t>
            </a: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rPr>
              <a:t> </a:t>
            </a:r>
            <a:r>
              <a:rPr kumimoji="0" lang="en-US" sz="24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hlinkClick r:id="rId9"/>
              </a:rPr>
              <a:t>NC DOA State Surplus Property Agency - Government Auctions &amp; Retail Surplus Sales</a:t>
            </a:r>
            <a:endParaRPr kumimoji="0" lang="en-US" sz="24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endParaRP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hlinkClick r:id="rId10"/>
              </a:rPr>
              <a:t>Chapter 143 - Article 3A</a:t>
            </a:r>
            <a:endParaRPr kumimoji="0" lang="en-US" sz="24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endParaRP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endParaRPr>
          </a:p>
        </p:txBody>
      </p:sp>
    </p:spTree>
    <p:extLst>
      <p:ext uri="{BB962C8B-B14F-4D97-AF65-F5344CB8AC3E}">
        <p14:creationId xmlns:p14="http://schemas.microsoft.com/office/powerpoint/2010/main" val="2891656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0F981-D555-FC9A-4DD5-89F854804D7A}"/>
              </a:ext>
            </a:extLst>
          </p:cNvPr>
          <p:cNvSpPr txBox="1">
            <a:spLocks/>
          </p:cNvSpPr>
          <p:nvPr/>
        </p:nvSpPr>
        <p:spPr>
          <a:xfrm>
            <a:off x="1017431" y="4417454"/>
            <a:ext cx="9154733" cy="1700011"/>
          </a:xfrm>
          <a:prstGeom prst="rect">
            <a:avLst/>
          </a:prstGeom>
          <a:solidFill>
            <a:srgbClr val="000000">
              <a:alpha val="36078"/>
            </a:srgbClr>
          </a:solidFill>
          <a:ln w="76200">
            <a:solidFill>
              <a:srgbClr val="FEB527"/>
            </a:solidFill>
          </a:ln>
          <a:effectLst>
            <a:outerShdw blurRad="50800" dist="38100" dir="2700000" algn="tl" rotWithShape="0">
              <a:prstClr val="black">
                <a:alpha val="40000"/>
              </a:prstClr>
            </a:outerShdw>
          </a:effectLst>
        </p:spPr>
        <p:txBody>
          <a:bodyPr anchor="ctr" anchorCtr="0"/>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a:ln>
                  <a:noFill/>
                </a:ln>
                <a:solidFill>
                  <a:prstClr val="white"/>
                </a:solidFill>
                <a:effectLst>
                  <a:outerShdw blurRad="38100" dist="38100" dir="2700000" algn="tl">
                    <a:srgbClr val="000000">
                      <a:alpha val="43137"/>
                    </a:srgbClr>
                  </a:outerShdw>
                </a:effectLst>
                <a:uLnTx/>
                <a:uFillTx/>
                <a:latin typeface="Avenir Next LT Pro Demi" panose="020B0704020202020204" pitchFamily="34" charset="0"/>
                <a:ea typeface="+mj-ea"/>
                <a:cs typeface="+mj-cs"/>
              </a:rPr>
              <a:t>Ross Rick</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a:ln>
                  <a:noFill/>
                </a:ln>
                <a:solidFill>
                  <a:prstClr val="white"/>
                </a:solidFill>
                <a:effectLst>
                  <a:outerShdw blurRad="38100" dist="38100" dir="2700000" algn="tl">
                    <a:srgbClr val="000000">
                      <a:alpha val="43137"/>
                    </a:srgbClr>
                  </a:outerShdw>
                </a:effectLst>
                <a:uLnTx/>
                <a:uFillTx/>
                <a:latin typeface="Avenir Next LT Pro Demi" panose="020B0704020202020204" pitchFamily="34" charset="0"/>
                <a:ea typeface="+mj-ea"/>
                <a:cs typeface="+mj-cs"/>
              </a:rPr>
              <a:t>Support Services Division</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a:ln>
                  <a:noFill/>
                </a:ln>
                <a:solidFill>
                  <a:prstClr val="white"/>
                </a:solidFill>
                <a:effectLst>
                  <a:outerShdw blurRad="38100" dist="38100" dir="2700000" algn="tl">
                    <a:srgbClr val="000000">
                      <a:alpha val="43137"/>
                    </a:srgbClr>
                  </a:outerShdw>
                </a:effectLst>
                <a:uLnTx/>
                <a:uFillTx/>
                <a:latin typeface="Avenir Next LT Pro Demi" panose="020B0704020202020204" pitchFamily="34" charset="0"/>
                <a:ea typeface="+mj-ea"/>
                <a:cs typeface="+mj-cs"/>
              </a:rPr>
              <a:t>R_rick@uncg.edu</a:t>
            </a:r>
          </a:p>
        </p:txBody>
      </p:sp>
    </p:spTree>
    <p:extLst>
      <p:ext uri="{BB962C8B-B14F-4D97-AF65-F5344CB8AC3E}">
        <p14:creationId xmlns:p14="http://schemas.microsoft.com/office/powerpoint/2010/main" val="4125193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44EE0120-7AC8-19A1-B498-099A5F49661D}"/>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98F36705-A308-233F-E8B7-7050F9D4C9A2}"/>
              </a:ext>
            </a:extLst>
          </p:cNvPr>
          <p:cNvSpPr txBox="1">
            <a:spLocks noGrp="1"/>
          </p:cNvSpPr>
          <p:nvPr>
            <p:ph type="title"/>
          </p:nvPr>
        </p:nvSpPr>
        <p:spPr>
          <a:xfrm>
            <a:off x="517093" y="2103400"/>
            <a:ext cx="10901641" cy="2488761"/>
          </a:xfrm>
          <a:prstGeom prst="rect">
            <a:avLst/>
          </a:prstGeom>
          <a:noFill/>
          <a:ln>
            <a:noFill/>
          </a:ln>
        </p:spPr>
        <p:txBody>
          <a:bodyPr spcFirstLastPara="1" wrap="square" lIns="91433" tIns="45700" rIns="91433" bIns="45700" anchor="ctr" anchorCtr="0">
            <a:normAutofit/>
          </a:bodyPr>
          <a:lstStyle/>
          <a:p>
            <a:pPr algn="ctr">
              <a:buClr>
                <a:srgbClr val="FDB71A"/>
              </a:buClr>
              <a:buSzPts val="3300"/>
            </a:pPr>
            <a:r>
              <a:rPr lang="en" sz="6400" b="1">
                <a:solidFill>
                  <a:srgbClr val="FDB71A"/>
                </a:solidFill>
                <a:latin typeface="Pluto Sans Heavy"/>
                <a:ea typeface="Georgia"/>
                <a:cs typeface="Georgia"/>
                <a:sym typeface="Georgia"/>
              </a:rPr>
              <a:t>Project/Committee Reports</a:t>
            </a:r>
            <a:endParaRPr lang="en" sz="6400" b="1">
              <a:solidFill>
                <a:srgbClr val="FDB71A"/>
              </a:solidFill>
              <a:latin typeface="Pluto Sans Heavy" panose="02000000000000000000" pitchFamily="50" charset="0"/>
              <a:ea typeface="Georgia"/>
              <a:cs typeface="Georgia"/>
            </a:endParaRPr>
          </a:p>
        </p:txBody>
      </p:sp>
    </p:spTree>
    <p:extLst>
      <p:ext uri="{BB962C8B-B14F-4D97-AF65-F5344CB8AC3E}">
        <p14:creationId xmlns:p14="http://schemas.microsoft.com/office/powerpoint/2010/main" val="3185863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2" name="Google Shape;148;p28">
            <a:extLst>
              <a:ext uri="{FF2B5EF4-FFF2-40B4-BE49-F238E27FC236}">
                <a16:creationId xmlns:a16="http://schemas.microsoft.com/office/drawing/2014/main" id="{A44C4146-901F-4245-CE04-10B205778236}"/>
              </a:ext>
            </a:extLst>
          </p:cNvPr>
          <p:cNvSpPr txBox="1">
            <a:spLocks/>
          </p:cNvSpPr>
          <p:nvPr/>
        </p:nvSpPr>
        <p:spPr>
          <a:xfrm>
            <a:off x="7496754" y="5485993"/>
            <a:ext cx="4079933" cy="669801"/>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defTabSz="1219170">
              <a:lnSpc>
                <a:spcPct val="110000"/>
              </a:lnSpc>
              <a:buClr>
                <a:srgbClr val="FDB71A"/>
              </a:buClr>
              <a:buSzPts val="3300"/>
            </a:pPr>
            <a:r>
              <a:rPr lang="en-US" sz="2400" b="1" kern="0">
                <a:solidFill>
                  <a:srgbClr val="FFFFFF"/>
                </a:solidFill>
                <a:latin typeface="Pluto Sans Heavy"/>
                <a:ea typeface="Georgia"/>
                <a:cs typeface="Georgia"/>
                <a:sym typeface="Georgia"/>
              </a:rPr>
              <a:t>Chuck Bolton</a:t>
            </a:r>
            <a:br>
              <a:rPr lang="en-US" sz="2400" b="1" kern="0">
                <a:latin typeface="Pluto Sans Heavy" panose="02000000000000000000" pitchFamily="50" charset="0"/>
                <a:ea typeface="Georgia"/>
                <a:cs typeface="Georgia"/>
              </a:rPr>
            </a:br>
            <a:r>
              <a:rPr lang="en-US" sz="2400" b="1" kern="0">
                <a:solidFill>
                  <a:srgbClr val="FDB71A"/>
                </a:solidFill>
                <a:latin typeface="Pluto Sans Heavy"/>
                <a:ea typeface="Georgia"/>
                <a:cs typeface="Georgia"/>
                <a:sym typeface="Georgia"/>
              </a:rPr>
              <a:t>Faculty Senate Chair</a:t>
            </a:r>
            <a:endParaRPr lang="en-US" sz="2400" kern="0">
              <a:solidFill>
                <a:srgbClr val="FFFFFF"/>
              </a:solidFill>
              <a:latin typeface="Pluto Sans Heavy"/>
              <a:ea typeface="Georgia"/>
              <a:cs typeface="Georgia"/>
            </a:endParaRPr>
          </a:p>
        </p:txBody>
      </p:sp>
      <p:sp>
        <p:nvSpPr>
          <p:cNvPr id="7" name="Text Placeholder 1">
            <a:extLst>
              <a:ext uri="{FF2B5EF4-FFF2-40B4-BE49-F238E27FC236}">
                <a16:creationId xmlns:a16="http://schemas.microsoft.com/office/drawing/2014/main" id="{33FDD266-FA1A-9EF7-B9A4-2E2179C0133E}"/>
              </a:ext>
            </a:extLst>
          </p:cNvPr>
          <p:cNvSpPr>
            <a:spLocks noGrp="1"/>
          </p:cNvSpPr>
          <p:nvPr>
            <p:ph type="body" idx="1"/>
          </p:nvPr>
        </p:nvSpPr>
        <p:spPr>
          <a:xfrm>
            <a:off x="1064939" y="1899688"/>
            <a:ext cx="4777468" cy="3058625"/>
          </a:xfrm>
        </p:spPr>
        <p:txBody>
          <a:bodyPr spcFirstLastPara="1" wrap="square" lIns="68575" tIns="34275" rIns="68575" bIns="34275" anchor="ctr" anchorCtr="0">
            <a:normAutofit/>
          </a:bodyPr>
          <a:lstStyle/>
          <a:p>
            <a:pPr marL="528955" indent="-342900">
              <a:buClr>
                <a:schemeClr val="bg1"/>
              </a:buClr>
            </a:pPr>
            <a:r>
              <a:rPr lang="en-US" sz="2400">
                <a:solidFill>
                  <a:schemeClr val="lt1"/>
                </a:solidFill>
                <a:latin typeface="Sofia Pro Regular"/>
                <a:ea typeface="Georgia"/>
                <a:cs typeface="Georgia"/>
                <a:sym typeface="Georgia"/>
                <a:hlinkClick r:id="rId3">
                  <a:extLst>
                    <a:ext uri="{A12FA001-AC4F-418D-AE19-62706E023703}">
                      <ahyp:hlinkClr xmlns:ahyp="http://schemas.microsoft.com/office/drawing/2018/hyperlinkcolor" val="tx"/>
                    </a:ext>
                  </a:extLst>
                </a:hlinkClick>
              </a:rPr>
              <a:t>Faculty Senate website</a:t>
            </a:r>
            <a:endParaRPr lang="en-US" sz="2400">
              <a:solidFill>
                <a:schemeClr val="lt1"/>
              </a:solidFill>
              <a:latin typeface="Sofia Pro Regular"/>
              <a:ea typeface="Georgia"/>
              <a:cs typeface="Georgia"/>
              <a:hlinkClick r:id="rId3">
                <a:extLst>
                  <a:ext uri="{A12FA001-AC4F-418D-AE19-62706E023703}">
                    <ahyp:hlinkClr xmlns:ahyp="http://schemas.microsoft.com/office/drawing/2018/hyperlinkcolor" val="tx"/>
                  </a:ext>
                </a:extLst>
              </a:hlinkClick>
            </a:endParaRPr>
          </a:p>
        </p:txBody>
      </p:sp>
      <p:sp>
        <p:nvSpPr>
          <p:cNvPr id="5" name="Title 4">
            <a:extLst>
              <a:ext uri="{FF2B5EF4-FFF2-40B4-BE49-F238E27FC236}">
                <a16:creationId xmlns:a16="http://schemas.microsoft.com/office/drawing/2014/main" id="{CDDA5C54-714A-52A4-3A17-DE75F28EACB2}"/>
              </a:ext>
            </a:extLst>
          </p:cNvPr>
          <p:cNvSpPr txBox="1">
            <a:spLocks noGrp="1"/>
          </p:cNvSpPr>
          <p:nvPr>
            <p:ph type="title" idx="4294967295"/>
          </p:nvPr>
        </p:nvSpPr>
        <p:spPr>
          <a:xfrm>
            <a:off x="4075289" y="368771"/>
            <a:ext cx="7879644"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B71B"/>
                </a:solidFill>
                <a:effectLst/>
                <a:uLnTx/>
                <a:uFillTx/>
                <a:latin typeface="Calibri"/>
                <a:ea typeface="+mn-ea"/>
                <a:cs typeface="Calibri"/>
              </a:rPr>
              <a:t>Faculty Senate</a:t>
            </a: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2050" name="Picture 2" descr="Charles C Bolton">
            <a:extLst>
              <a:ext uri="{FF2B5EF4-FFF2-40B4-BE49-F238E27FC236}">
                <a16:creationId xmlns:a16="http://schemas.microsoft.com/office/drawing/2014/main" id="{133A8E9A-5CD1-EC5F-D467-736BC15E87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9541" y="1683842"/>
            <a:ext cx="3200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white text with blue and green text&#10;&#10;AI-generated content may be incorrect.">
            <a:extLst>
              <a:ext uri="{FF2B5EF4-FFF2-40B4-BE49-F238E27FC236}">
                <a16:creationId xmlns:a16="http://schemas.microsoft.com/office/drawing/2014/main" id="{76D2F905-DD3E-3660-699C-241537385A61}"/>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34368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07779E8D-376B-9EE2-4B90-B70A364B31A0}"/>
            </a:ext>
          </a:extLst>
        </p:cNvPr>
        <p:cNvGrpSpPr/>
        <p:nvPr/>
      </p:nvGrpSpPr>
      <p:grpSpPr>
        <a:xfrm>
          <a:off x="0" y="0"/>
          <a:ext cx="0" cy="0"/>
          <a:chOff x="0" y="0"/>
          <a:chExt cx="0" cy="0"/>
        </a:xfrm>
      </p:grpSpPr>
      <p:pic>
        <p:nvPicPr>
          <p:cNvPr id="4" name="Picture 3" descr="A logo of a warrior helmet&#10;&#10;AI-generated content may be incorrect.">
            <a:extLst>
              <a:ext uri="{FF2B5EF4-FFF2-40B4-BE49-F238E27FC236}">
                <a16:creationId xmlns:a16="http://schemas.microsoft.com/office/drawing/2014/main" id="{5C3B2E12-0EC0-7E7B-1D32-ECFEF9004DB9}"/>
              </a:ext>
            </a:extLst>
          </p:cNvPr>
          <p:cNvPicPr>
            <a:picLocks noChangeAspect="1"/>
          </p:cNvPicPr>
          <p:nvPr/>
        </p:nvPicPr>
        <p:blipFill>
          <a:blip r:embed="rId3">
            <a:alphaModFix amt="15000"/>
          </a:blip>
          <a:stretch>
            <a:fillRect/>
          </a:stretch>
        </p:blipFill>
        <p:spPr>
          <a:xfrm>
            <a:off x="1003" y="0"/>
            <a:ext cx="12189993" cy="6858000"/>
          </a:xfrm>
          <a:prstGeom prst="rect">
            <a:avLst/>
          </a:prstGeom>
        </p:spPr>
      </p:pic>
      <p:sp>
        <p:nvSpPr>
          <p:cNvPr id="148" name="Google Shape;148;p28">
            <a:extLst>
              <a:ext uri="{FF2B5EF4-FFF2-40B4-BE49-F238E27FC236}">
                <a16:creationId xmlns:a16="http://schemas.microsoft.com/office/drawing/2014/main" id="{84766A8E-5138-931A-9792-FF8E2B0DEBB6}"/>
              </a:ext>
            </a:extLst>
          </p:cNvPr>
          <p:cNvSpPr txBox="1">
            <a:spLocks noGrp="1"/>
          </p:cNvSpPr>
          <p:nvPr>
            <p:ph type="title"/>
          </p:nvPr>
        </p:nvSpPr>
        <p:spPr>
          <a:xfrm>
            <a:off x="3904488" y="255397"/>
            <a:ext cx="7449312" cy="1107059"/>
          </a:xfrm>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a:solidFill>
                  <a:srgbClr val="FDB71A"/>
                </a:solidFill>
                <a:latin typeface="Pluto Sans Heavy"/>
                <a:ea typeface="Georgia"/>
                <a:cs typeface="Georgia"/>
                <a:sym typeface="Georgia"/>
              </a:rPr>
              <a:t>Outreach Committee</a:t>
            </a:r>
            <a:endParaRPr lang="en-US" sz="3500" b="1">
              <a:solidFill>
                <a:srgbClr val="FDB71A"/>
              </a:solidFill>
              <a:latin typeface="Pluto Sans Heavy" panose="02000000000000000000" pitchFamily="50" charset="0"/>
              <a:ea typeface="Georgia"/>
              <a:cs typeface="Georgia"/>
            </a:endParaRPr>
          </a:p>
        </p:txBody>
      </p:sp>
      <p:graphicFrame>
        <p:nvGraphicFramePr>
          <p:cNvPr id="6" name="Content Placeholder 5">
            <a:extLst>
              <a:ext uri="{FF2B5EF4-FFF2-40B4-BE49-F238E27FC236}">
                <a16:creationId xmlns:a16="http://schemas.microsoft.com/office/drawing/2014/main" id="{630EFEDC-BFC0-1C3F-BCF5-E089B74331EB}"/>
              </a:ext>
            </a:extLst>
          </p:cNvPr>
          <p:cNvGraphicFramePr>
            <a:graphicFrameLocks noGrp="1"/>
          </p:cNvGraphicFramePr>
          <p:nvPr>
            <p:ph sz="half" idx="2"/>
            <p:extLst>
              <p:ext uri="{D42A27DB-BD31-4B8C-83A1-F6EECF244321}">
                <p14:modId xmlns:p14="http://schemas.microsoft.com/office/powerpoint/2010/main" val="2973044803"/>
              </p:ext>
            </p:extLst>
          </p:nvPr>
        </p:nvGraphicFramePr>
        <p:xfrm>
          <a:off x="628105" y="3023974"/>
          <a:ext cx="10935789" cy="34279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a:extLst>
              <a:ext uri="{FF2B5EF4-FFF2-40B4-BE49-F238E27FC236}">
                <a16:creationId xmlns:a16="http://schemas.microsoft.com/office/drawing/2014/main" id="{388493B4-00BD-BBE9-D56E-D754C2B6585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1CF1DABD-7418-02A1-30FD-403570F3288E}"/>
              </a:ext>
            </a:extLst>
          </p:cNvPr>
          <p:cNvSpPr txBox="1"/>
          <p:nvPr/>
        </p:nvSpPr>
        <p:spPr>
          <a:xfrm>
            <a:off x="229770" y="1931605"/>
            <a:ext cx="11722744" cy="523220"/>
          </a:xfrm>
          <a:prstGeom prst="rect">
            <a:avLst/>
          </a:prstGeom>
          <a:noFill/>
        </p:spPr>
        <p:txBody>
          <a:bodyPr wrap="square" rtlCol="0">
            <a:spAutoFit/>
          </a:bodyPr>
          <a:lstStyle/>
          <a:p>
            <a:pPr algn="ctr"/>
            <a:r>
              <a:rPr lang="en-US" sz="2800" b="1" i="1">
                <a:solidFill>
                  <a:srgbClr val="FFC000"/>
                </a:solidFill>
                <a:latin typeface="Sofia Pro Regular"/>
              </a:rPr>
              <a:t>Congratulations to our newest Staff Stars</a:t>
            </a:r>
          </a:p>
        </p:txBody>
      </p:sp>
    </p:spTree>
    <p:extLst>
      <p:ext uri="{BB962C8B-B14F-4D97-AF65-F5344CB8AC3E}">
        <p14:creationId xmlns:p14="http://schemas.microsoft.com/office/powerpoint/2010/main" val="2035390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F28447B6-4085-F27D-562B-C103D0C06A76}"/>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49F25568-B688-F1D2-BACF-3D88E7EC76D8}"/>
              </a:ext>
            </a:extLst>
          </p:cNvPr>
          <p:cNvSpPr txBox="1">
            <a:spLocks noGrp="1"/>
          </p:cNvSpPr>
          <p:nvPr>
            <p:ph type="title"/>
          </p:nvPr>
        </p:nvSpPr>
        <p:spPr>
          <a:xfrm>
            <a:off x="3886200" y="216535"/>
            <a:ext cx="8161020" cy="1325600"/>
          </a:xfrm>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a:solidFill>
                  <a:srgbClr val="FDB71A"/>
                </a:solidFill>
                <a:latin typeface="Pluto Sans Heavy"/>
                <a:ea typeface="Georgia"/>
                <a:cs typeface="Georgia"/>
                <a:sym typeface="Georgia"/>
              </a:rPr>
              <a:t>Outreach Committee</a:t>
            </a:r>
            <a:endParaRPr lang="en-US" sz="3500">
              <a:solidFill>
                <a:schemeClr val="lt1"/>
              </a:solidFill>
              <a:latin typeface="Pluto Sans Heavy" panose="02000000000000000000" pitchFamily="50" charset="0"/>
              <a:ea typeface="Georgia"/>
              <a:cs typeface="Georgia"/>
              <a:sym typeface="Georgia"/>
            </a:endParaRPr>
          </a:p>
        </p:txBody>
      </p:sp>
      <p:sp>
        <p:nvSpPr>
          <p:cNvPr id="3" name="Content Placeholder 2">
            <a:extLst>
              <a:ext uri="{FF2B5EF4-FFF2-40B4-BE49-F238E27FC236}">
                <a16:creationId xmlns:a16="http://schemas.microsoft.com/office/drawing/2014/main" id="{3B2A6C3F-C6DE-5CB5-4CA8-8C3FC83E8DBD}"/>
              </a:ext>
            </a:extLst>
          </p:cNvPr>
          <p:cNvSpPr>
            <a:spLocks noGrp="1"/>
          </p:cNvSpPr>
          <p:nvPr>
            <p:ph sz="half" idx="2"/>
          </p:nvPr>
        </p:nvSpPr>
        <p:spPr>
          <a:xfrm>
            <a:off x="2944368" y="1753739"/>
            <a:ext cx="8785487" cy="3753940"/>
          </a:xfrm>
        </p:spPr>
        <p:txBody>
          <a:bodyPr anchor="t">
            <a:noAutofit/>
          </a:bodyPr>
          <a:lstStyle/>
          <a:p>
            <a:pPr marL="95250" indent="0">
              <a:lnSpc>
                <a:spcPct val="150000"/>
              </a:lnSpc>
              <a:buClr>
                <a:schemeClr val="bg1"/>
              </a:buClr>
              <a:buNone/>
            </a:pPr>
            <a:r>
              <a:rPr lang="en-US" sz="2800" b="1">
                <a:solidFill>
                  <a:schemeClr val="bg1"/>
                </a:solidFill>
                <a:latin typeface="Aptos"/>
                <a:sym typeface="Georgia"/>
              </a:rPr>
              <a:t>Celebrate Exceptional Acts of Care at UNCG</a:t>
            </a:r>
            <a:endParaRPr lang="en-US" sz="2800" b="1">
              <a:solidFill>
                <a:schemeClr val="bg1"/>
              </a:solidFill>
              <a:latin typeface="Aptos"/>
            </a:endParaRPr>
          </a:p>
          <a:p>
            <a:pPr marL="95250" indent="0">
              <a:lnSpc>
                <a:spcPct val="150000"/>
              </a:lnSpc>
              <a:buClr>
                <a:schemeClr val="bg1"/>
              </a:buClr>
              <a:buNone/>
            </a:pPr>
            <a:r>
              <a:rPr lang="en-US" sz="2800">
                <a:solidFill>
                  <a:schemeClr val="bg1"/>
                </a:solidFill>
                <a:latin typeface="Aptos"/>
              </a:rPr>
              <a:t>Nominate a Staff Star: go.uncg.edu/</a:t>
            </a:r>
            <a:r>
              <a:rPr lang="en-US" sz="2800" err="1">
                <a:solidFill>
                  <a:schemeClr val="bg1"/>
                </a:solidFill>
                <a:latin typeface="Aptos"/>
              </a:rPr>
              <a:t>staffstar</a:t>
            </a:r>
            <a:endParaRPr lang="en-US" sz="2800">
              <a:solidFill>
                <a:schemeClr val="bg1"/>
              </a:solidFill>
              <a:latin typeface="Aptos"/>
            </a:endParaRPr>
          </a:p>
          <a:p>
            <a:pPr lvl="1">
              <a:buClr>
                <a:schemeClr val="bg1"/>
              </a:buClr>
            </a:pPr>
            <a:r>
              <a:rPr lang="en-US" sz="2600">
                <a:solidFill>
                  <a:schemeClr val="bg1"/>
                </a:solidFill>
                <a:latin typeface="Aptos"/>
              </a:rPr>
              <a:t>Devotion to Duty</a:t>
            </a:r>
          </a:p>
          <a:p>
            <a:pPr lvl="1">
              <a:buClr>
                <a:schemeClr val="bg1"/>
              </a:buClr>
            </a:pPr>
            <a:r>
              <a:rPr lang="en-US" sz="2600">
                <a:solidFill>
                  <a:schemeClr val="bg1"/>
                </a:solidFill>
                <a:latin typeface="Aptos"/>
              </a:rPr>
              <a:t>Innovation</a:t>
            </a:r>
          </a:p>
          <a:p>
            <a:pPr lvl="1">
              <a:buClr>
                <a:schemeClr val="bg1"/>
              </a:buClr>
            </a:pPr>
            <a:r>
              <a:rPr lang="en-US" sz="2600">
                <a:solidFill>
                  <a:schemeClr val="bg1"/>
                </a:solidFill>
                <a:latin typeface="Aptos"/>
              </a:rPr>
              <a:t>Service</a:t>
            </a:r>
          </a:p>
          <a:p>
            <a:pPr lvl="1">
              <a:buClr>
                <a:schemeClr val="bg1"/>
              </a:buClr>
            </a:pPr>
            <a:r>
              <a:rPr lang="en-US" sz="2600">
                <a:solidFill>
                  <a:schemeClr val="bg1"/>
                </a:solidFill>
                <a:latin typeface="Aptos"/>
              </a:rPr>
              <a:t>Human Relations</a:t>
            </a:r>
          </a:p>
          <a:p>
            <a:pPr lvl="1">
              <a:buClr>
                <a:schemeClr val="bg1"/>
              </a:buClr>
            </a:pPr>
            <a:r>
              <a:rPr lang="en-US" sz="2600">
                <a:solidFill>
                  <a:schemeClr val="bg1"/>
                </a:solidFill>
                <a:latin typeface="Aptos"/>
              </a:rPr>
              <a:t>Other Outstanding Achievements </a:t>
            </a:r>
          </a:p>
        </p:txBody>
      </p:sp>
      <p:pic>
        <p:nvPicPr>
          <p:cNvPr id="1026" name="Picture 2">
            <a:extLst>
              <a:ext uri="{FF2B5EF4-FFF2-40B4-BE49-F238E27FC236}">
                <a16:creationId xmlns:a16="http://schemas.microsoft.com/office/drawing/2014/main" id="{62764E3F-83F7-8C01-EFAD-57AC4582C8C1}"/>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289955" y="2854831"/>
            <a:ext cx="2654412" cy="251299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0F551B5-2C27-2722-1555-7BD5E9B2EEDD}"/>
              </a:ext>
            </a:extLst>
          </p:cNvPr>
          <p:cNvPicPr>
            <a:picLocks noChangeAspect="1"/>
          </p:cNvPicPr>
          <p:nvPr/>
        </p:nvPicPr>
        <p:blipFill>
          <a:blip r:embed="rId4"/>
          <a:stretch>
            <a:fillRect/>
          </a:stretch>
        </p:blipFill>
        <p:spPr>
          <a:xfrm>
            <a:off x="9440943" y="4111330"/>
            <a:ext cx="2288913" cy="2303840"/>
          </a:xfrm>
          <a:prstGeom prst="rect">
            <a:avLst/>
          </a:prstGeom>
        </p:spPr>
      </p:pic>
      <p:sp>
        <p:nvSpPr>
          <p:cNvPr id="5" name="TextBox 4">
            <a:extLst>
              <a:ext uri="{FF2B5EF4-FFF2-40B4-BE49-F238E27FC236}">
                <a16:creationId xmlns:a16="http://schemas.microsoft.com/office/drawing/2014/main" id="{BA846BEC-EB49-5CEA-1114-B64E1ECDF2E0}"/>
              </a:ext>
            </a:extLst>
          </p:cNvPr>
          <p:cNvSpPr txBox="1"/>
          <p:nvPr/>
        </p:nvSpPr>
        <p:spPr>
          <a:xfrm>
            <a:off x="462144" y="5923216"/>
            <a:ext cx="8978799" cy="461665"/>
          </a:xfrm>
          <a:prstGeom prst="rect">
            <a:avLst/>
          </a:prstGeom>
          <a:noFill/>
        </p:spPr>
        <p:txBody>
          <a:bodyPr wrap="square" lIns="91440" tIns="45720" rIns="91440" bIns="45720" anchor="t">
            <a:spAutoFit/>
          </a:bodyPr>
          <a:lstStyle/>
          <a:p>
            <a:pPr algn="ctr">
              <a:buClr>
                <a:schemeClr val="bg1"/>
              </a:buClr>
            </a:pPr>
            <a:r>
              <a:rPr lang="en-US" sz="2400">
                <a:solidFill>
                  <a:schemeClr val="bg1"/>
                </a:solidFill>
                <a:latin typeface="Aptos"/>
              </a:rPr>
              <a:t>Recipients recognized at Full Body Staff Senate Meetings</a:t>
            </a:r>
          </a:p>
        </p:txBody>
      </p:sp>
    </p:spTree>
    <p:extLst>
      <p:ext uri="{BB962C8B-B14F-4D97-AF65-F5344CB8AC3E}">
        <p14:creationId xmlns:p14="http://schemas.microsoft.com/office/powerpoint/2010/main" val="2817424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59DD7D02-4FBB-7E97-0E8F-0B8922747FBF}"/>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68423D92-DEB3-2649-B8D4-9C79E98CDE23}"/>
              </a:ext>
            </a:extLst>
          </p:cNvPr>
          <p:cNvSpPr txBox="1">
            <a:spLocks noGrp="1"/>
          </p:cNvSpPr>
          <p:nvPr>
            <p:ph type="title"/>
          </p:nvPr>
        </p:nvSpPr>
        <p:spPr>
          <a:xfrm>
            <a:off x="3904488" y="255397"/>
            <a:ext cx="7449312" cy="1107059"/>
          </a:xfrm>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a:solidFill>
                  <a:srgbClr val="FDB71A"/>
                </a:solidFill>
                <a:latin typeface="Pluto Sans Heavy"/>
                <a:ea typeface="Georgia"/>
                <a:cs typeface="Georgia"/>
                <a:sym typeface="Georgia"/>
              </a:rPr>
              <a:t>Excellence Awards</a:t>
            </a:r>
            <a:endParaRPr lang="en-US" sz="3500" b="1">
              <a:solidFill>
                <a:srgbClr val="FDB71A"/>
              </a:solidFill>
              <a:latin typeface="Pluto Sans Heavy" panose="02000000000000000000" pitchFamily="50" charset="0"/>
              <a:ea typeface="Georgia"/>
              <a:cs typeface="Georgia"/>
            </a:endParaRPr>
          </a:p>
        </p:txBody>
      </p:sp>
      <p:sp>
        <p:nvSpPr>
          <p:cNvPr id="2" name="Rectangle 1">
            <a:extLst>
              <a:ext uri="{FF2B5EF4-FFF2-40B4-BE49-F238E27FC236}">
                <a16:creationId xmlns:a16="http://schemas.microsoft.com/office/drawing/2014/main" id="{EBCB033C-048E-D9A1-F9A9-9B7E80EA42A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Content Placeholder 10">
            <a:extLst>
              <a:ext uri="{FF2B5EF4-FFF2-40B4-BE49-F238E27FC236}">
                <a16:creationId xmlns:a16="http://schemas.microsoft.com/office/drawing/2014/main" id="{78C12BBC-1C9B-2176-B7D7-6BFA731F49A9}"/>
              </a:ext>
            </a:extLst>
          </p:cNvPr>
          <p:cNvSpPr txBox="1">
            <a:spLocks/>
          </p:cNvSpPr>
          <p:nvPr/>
        </p:nvSpPr>
        <p:spPr>
          <a:xfrm>
            <a:off x="474436" y="2397983"/>
            <a:ext cx="5621564" cy="4046360"/>
          </a:xfrm>
          <a:prstGeom prst="rect">
            <a:avLst/>
          </a:prstGeom>
          <a:noFill/>
          <a:ln>
            <a:noFill/>
          </a:ln>
        </p:spPr>
        <p:txBody>
          <a:bodyPr spcFirstLastPara="1" wrap="square" lIns="68575" tIns="34275" rIns="68575" bIns="34275" numCol="1" anchor="t" anchorCtr="0">
            <a:norm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a:buClr>
                <a:schemeClr val="bg1"/>
              </a:buClr>
            </a:pPr>
            <a:r>
              <a:rPr lang="en-US" sz="2000">
                <a:solidFill>
                  <a:schemeClr val="bg1"/>
                </a:solidFill>
              </a:rPr>
              <a:t>Recognizes outstanding SHRA and EHRA Non‑faculty employees who make exceptional contributions to our campus. </a:t>
            </a:r>
          </a:p>
          <a:p>
            <a:pPr>
              <a:buClr>
                <a:schemeClr val="bg1"/>
              </a:buClr>
            </a:pPr>
            <a:r>
              <a:rPr lang="en-US" sz="2000">
                <a:solidFill>
                  <a:schemeClr val="bg1"/>
                </a:solidFill>
              </a:rPr>
              <a:t>Up to two recipients will be selected to receive $1,000 each</a:t>
            </a:r>
          </a:p>
          <a:p>
            <a:pPr>
              <a:buClr>
                <a:schemeClr val="bg1"/>
              </a:buClr>
            </a:pPr>
            <a:r>
              <a:rPr lang="en-US" sz="2000" b="1">
                <a:solidFill>
                  <a:schemeClr val="bg1"/>
                </a:solidFill>
              </a:rPr>
              <a:t>Submit:</a:t>
            </a:r>
            <a:r>
              <a:rPr lang="en-US" sz="2000">
                <a:solidFill>
                  <a:schemeClr val="bg1"/>
                </a:solidFill>
              </a:rPr>
              <a:t> go.uncg.edu/</a:t>
            </a:r>
            <a:r>
              <a:rPr lang="en-US" sz="2000" err="1">
                <a:solidFill>
                  <a:schemeClr val="bg1"/>
                </a:solidFill>
              </a:rPr>
              <a:t>staffexcellenceaward</a:t>
            </a:r>
            <a:endParaRPr lang="en-US" sz="2000">
              <a:solidFill>
                <a:schemeClr val="bg1"/>
              </a:solidFill>
            </a:endParaRPr>
          </a:p>
          <a:p>
            <a:pPr>
              <a:buClr>
                <a:schemeClr val="bg1"/>
              </a:buClr>
            </a:pPr>
            <a:r>
              <a:rPr lang="en-US" sz="2000" b="1">
                <a:solidFill>
                  <a:schemeClr val="bg1"/>
                </a:solidFill>
              </a:rPr>
              <a:t>Deadline:</a:t>
            </a:r>
            <a:r>
              <a:rPr lang="en-US" sz="2000">
                <a:solidFill>
                  <a:schemeClr val="bg1"/>
                </a:solidFill>
              </a:rPr>
              <a:t> </a:t>
            </a:r>
            <a:r>
              <a:rPr lang="en-US" sz="2000" b="1" i="1">
                <a:solidFill>
                  <a:schemeClr val="bg1"/>
                </a:solidFill>
              </a:rPr>
              <a:t>March 1, 2026</a:t>
            </a:r>
          </a:p>
        </p:txBody>
      </p:sp>
      <p:sp>
        <p:nvSpPr>
          <p:cNvPr id="7" name="TextBox 6">
            <a:extLst>
              <a:ext uri="{FF2B5EF4-FFF2-40B4-BE49-F238E27FC236}">
                <a16:creationId xmlns:a16="http://schemas.microsoft.com/office/drawing/2014/main" id="{0D380437-66F8-12FD-E9B3-AFB7BF03BDCB}"/>
              </a:ext>
            </a:extLst>
          </p:cNvPr>
          <p:cNvSpPr txBox="1"/>
          <p:nvPr/>
        </p:nvSpPr>
        <p:spPr>
          <a:xfrm>
            <a:off x="87085" y="1874763"/>
            <a:ext cx="6008915" cy="461665"/>
          </a:xfrm>
          <a:prstGeom prst="rect">
            <a:avLst/>
          </a:prstGeom>
          <a:noFill/>
        </p:spPr>
        <p:txBody>
          <a:bodyPr wrap="square" rtlCol="0">
            <a:spAutoFit/>
          </a:bodyPr>
          <a:lstStyle/>
          <a:p>
            <a:pPr algn="ctr"/>
            <a:r>
              <a:rPr lang="en-US" sz="2400" b="1" u="sng">
                <a:solidFill>
                  <a:srgbClr val="FFC000"/>
                </a:solidFill>
                <a:latin typeface="Aptos" panose="020B0004020202020204" pitchFamily="34" charset="0"/>
              </a:rPr>
              <a:t>Staff Excellence Award</a:t>
            </a:r>
          </a:p>
        </p:txBody>
      </p:sp>
      <p:sp>
        <p:nvSpPr>
          <p:cNvPr id="6" name="TextBox 5">
            <a:extLst>
              <a:ext uri="{FF2B5EF4-FFF2-40B4-BE49-F238E27FC236}">
                <a16:creationId xmlns:a16="http://schemas.microsoft.com/office/drawing/2014/main" id="{4DA1DD56-83FF-E5C6-469C-02CF95D272DD}"/>
              </a:ext>
            </a:extLst>
          </p:cNvPr>
          <p:cNvSpPr txBox="1"/>
          <p:nvPr/>
        </p:nvSpPr>
        <p:spPr>
          <a:xfrm>
            <a:off x="6096000" y="1874763"/>
            <a:ext cx="6008915" cy="461665"/>
          </a:xfrm>
          <a:prstGeom prst="rect">
            <a:avLst/>
          </a:prstGeom>
          <a:noFill/>
        </p:spPr>
        <p:txBody>
          <a:bodyPr wrap="square" rtlCol="0">
            <a:spAutoFit/>
          </a:bodyPr>
          <a:lstStyle/>
          <a:p>
            <a:pPr algn="ctr"/>
            <a:r>
              <a:rPr lang="en-US" sz="2400" b="1" u="sng">
                <a:solidFill>
                  <a:srgbClr val="FFC000"/>
                </a:solidFill>
                <a:latin typeface="Aptos" panose="020B0004020202020204" pitchFamily="34" charset="0"/>
              </a:rPr>
              <a:t>Ezekiel Robinson Staff Emeritus Award</a:t>
            </a:r>
          </a:p>
        </p:txBody>
      </p:sp>
      <p:sp>
        <p:nvSpPr>
          <p:cNvPr id="8" name="Content Placeholder 10">
            <a:extLst>
              <a:ext uri="{FF2B5EF4-FFF2-40B4-BE49-F238E27FC236}">
                <a16:creationId xmlns:a16="http://schemas.microsoft.com/office/drawing/2014/main" id="{355EF1FB-5E23-6752-2368-B6A783E27BA2}"/>
              </a:ext>
            </a:extLst>
          </p:cNvPr>
          <p:cNvSpPr txBox="1">
            <a:spLocks/>
          </p:cNvSpPr>
          <p:nvPr/>
        </p:nvSpPr>
        <p:spPr>
          <a:xfrm>
            <a:off x="6248395" y="2397984"/>
            <a:ext cx="5627914" cy="4046360"/>
          </a:xfrm>
          <a:prstGeom prst="rect">
            <a:avLst/>
          </a:prstGeom>
          <a:noFill/>
          <a:ln>
            <a:noFill/>
          </a:ln>
        </p:spPr>
        <p:txBody>
          <a:bodyPr spcFirstLastPara="1" wrap="square" lIns="68575" tIns="34275" rIns="68575" bIns="34275" numCol="1" anchor="t" anchorCtr="0">
            <a:norm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a:buClr>
                <a:schemeClr val="bg1"/>
              </a:buClr>
            </a:pPr>
            <a:r>
              <a:rPr lang="en-US" sz="2000">
                <a:solidFill>
                  <a:schemeClr val="bg1"/>
                </a:solidFill>
              </a:rPr>
              <a:t>An honor conferred to recognize staff whose careers reflect distinguished and meritorious service to the university.</a:t>
            </a:r>
          </a:p>
          <a:p>
            <a:pPr>
              <a:buClr>
                <a:schemeClr val="bg1"/>
              </a:buClr>
            </a:pPr>
            <a:r>
              <a:rPr lang="en-US" sz="2000" b="1">
                <a:solidFill>
                  <a:schemeClr val="bg1"/>
                </a:solidFill>
              </a:rPr>
              <a:t>Submit:</a:t>
            </a:r>
            <a:r>
              <a:rPr lang="en-US" sz="2000">
                <a:solidFill>
                  <a:schemeClr val="bg1"/>
                </a:solidFill>
              </a:rPr>
              <a:t> go.uncg.edu/</a:t>
            </a:r>
            <a:r>
              <a:rPr lang="en-US" sz="2000" err="1">
                <a:solidFill>
                  <a:schemeClr val="bg1"/>
                </a:solidFill>
              </a:rPr>
              <a:t>staffemeritus</a:t>
            </a:r>
            <a:endParaRPr lang="en-US" sz="2000">
              <a:solidFill>
                <a:schemeClr val="bg1"/>
              </a:solidFill>
            </a:endParaRPr>
          </a:p>
          <a:p>
            <a:pPr>
              <a:buClr>
                <a:schemeClr val="bg1"/>
              </a:buClr>
            </a:pPr>
            <a:r>
              <a:rPr lang="en-US" sz="2000" b="1">
                <a:solidFill>
                  <a:schemeClr val="bg1"/>
                </a:solidFill>
              </a:rPr>
              <a:t>Deadline:</a:t>
            </a:r>
            <a:r>
              <a:rPr lang="en-US" sz="2000">
                <a:solidFill>
                  <a:schemeClr val="bg1"/>
                </a:solidFill>
              </a:rPr>
              <a:t> </a:t>
            </a:r>
            <a:r>
              <a:rPr lang="en-US" sz="2000" b="1" i="1">
                <a:solidFill>
                  <a:schemeClr val="bg1"/>
                </a:solidFill>
              </a:rPr>
              <a:t>March 1, 2026</a:t>
            </a:r>
          </a:p>
        </p:txBody>
      </p:sp>
      <p:pic>
        <p:nvPicPr>
          <p:cNvPr id="4" name="Picture 3">
            <a:extLst>
              <a:ext uri="{FF2B5EF4-FFF2-40B4-BE49-F238E27FC236}">
                <a16:creationId xmlns:a16="http://schemas.microsoft.com/office/drawing/2014/main" id="{E8E3518A-8BD8-9E36-0CFB-70BC7CB623E7}"/>
              </a:ext>
            </a:extLst>
          </p:cNvPr>
          <p:cNvPicPr>
            <a:picLocks noChangeAspect="1"/>
          </p:cNvPicPr>
          <p:nvPr/>
        </p:nvPicPr>
        <p:blipFill>
          <a:blip r:embed="rId3"/>
          <a:stretch>
            <a:fillRect/>
          </a:stretch>
        </p:blipFill>
        <p:spPr>
          <a:xfrm>
            <a:off x="8174199" y="4978590"/>
            <a:ext cx="1852516" cy="1828800"/>
          </a:xfrm>
          <a:prstGeom prst="rect">
            <a:avLst/>
          </a:prstGeom>
        </p:spPr>
      </p:pic>
      <p:pic>
        <p:nvPicPr>
          <p:cNvPr id="10" name="Picture 9">
            <a:extLst>
              <a:ext uri="{FF2B5EF4-FFF2-40B4-BE49-F238E27FC236}">
                <a16:creationId xmlns:a16="http://schemas.microsoft.com/office/drawing/2014/main" id="{3965A8F6-A35B-C316-5B70-623045EFDD15}"/>
              </a:ext>
            </a:extLst>
          </p:cNvPr>
          <p:cNvPicPr>
            <a:picLocks noChangeAspect="1"/>
          </p:cNvPicPr>
          <p:nvPr/>
        </p:nvPicPr>
        <p:blipFill>
          <a:blip r:embed="rId4"/>
          <a:stretch>
            <a:fillRect/>
          </a:stretch>
        </p:blipFill>
        <p:spPr>
          <a:xfrm>
            <a:off x="1947673" y="4978590"/>
            <a:ext cx="1831405" cy="1828800"/>
          </a:xfrm>
          <a:prstGeom prst="rect">
            <a:avLst/>
          </a:prstGeom>
        </p:spPr>
      </p:pic>
    </p:spTree>
    <p:extLst>
      <p:ext uri="{BB962C8B-B14F-4D97-AF65-F5344CB8AC3E}">
        <p14:creationId xmlns:p14="http://schemas.microsoft.com/office/powerpoint/2010/main" val="1040462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0FECDE19-E660-0AB8-45DF-68AF36A2D303}"/>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ADD9330B-893F-2B26-B638-37E01F52DE11}"/>
              </a:ext>
            </a:extLst>
          </p:cNvPr>
          <p:cNvSpPr txBox="1">
            <a:spLocks noGrp="1"/>
          </p:cNvSpPr>
          <p:nvPr>
            <p:ph type="title"/>
          </p:nvPr>
        </p:nvSpPr>
        <p:spPr>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a:solidFill>
                  <a:srgbClr val="FDB71A"/>
                </a:solidFill>
                <a:latin typeface="Pluto Sans Heavy"/>
                <a:ea typeface="Georgia"/>
                <a:cs typeface="Georgia"/>
                <a:sym typeface="Georgia"/>
              </a:rPr>
              <a:t>Fundraising</a:t>
            </a:r>
            <a:endParaRPr lang="en-US" sz="3500" b="1">
              <a:solidFill>
                <a:srgbClr val="FDB71A"/>
              </a:solidFill>
              <a:latin typeface="Pluto Sans Heavy" panose="02000000000000000000" pitchFamily="50" charset="0"/>
              <a:ea typeface="Georgia"/>
              <a:cs typeface="Georgia"/>
            </a:endParaRPr>
          </a:p>
        </p:txBody>
      </p:sp>
      <p:sp>
        <p:nvSpPr>
          <p:cNvPr id="10" name="Content Placeholder 9">
            <a:extLst>
              <a:ext uri="{FF2B5EF4-FFF2-40B4-BE49-F238E27FC236}">
                <a16:creationId xmlns:a16="http://schemas.microsoft.com/office/drawing/2014/main" id="{D8EB4D5D-BB10-3439-BDFC-81F3660EE9DF}"/>
              </a:ext>
            </a:extLst>
          </p:cNvPr>
          <p:cNvSpPr>
            <a:spLocks noGrp="1"/>
          </p:cNvSpPr>
          <p:nvPr>
            <p:ph sz="half" idx="1"/>
          </p:nvPr>
        </p:nvSpPr>
        <p:spPr>
          <a:xfrm>
            <a:off x="171349" y="1994958"/>
            <a:ext cx="4898819" cy="4351339"/>
          </a:xfrm>
        </p:spPr>
        <p:txBody>
          <a:bodyPr>
            <a:normAutofit/>
          </a:bodyPr>
          <a:lstStyle/>
          <a:p>
            <a:pPr marR="0" algn="ctr" rtl="0" fontAlgn="t">
              <a:buNone/>
            </a:pPr>
            <a:r>
              <a:rPr lang="en-US" sz="1800" b="1" i="0" u="none" strike="noStrike">
                <a:solidFill>
                  <a:srgbClr val="FFC000"/>
                </a:solidFill>
                <a:effectLst/>
                <a:latin typeface="Aptos"/>
              </a:rPr>
              <a:t>Please donate to the UNCG Staff Senate Endowed Scholarship.</a:t>
            </a:r>
          </a:p>
          <a:p>
            <a:pPr marR="0" algn="ctr" rtl="0" fontAlgn="t">
              <a:buNone/>
            </a:pPr>
            <a:endParaRPr lang="en-US" sz="1800" b="0" i="0" u="none" strike="noStrike">
              <a:effectLst/>
              <a:latin typeface="Aptos" panose="020B0004020202020204" pitchFamily="34" charset="0"/>
            </a:endParaRPr>
          </a:p>
          <a:p>
            <a:pPr marL="0" marR="0" algn="ctr" rtl="0" fontAlgn="t">
              <a:buNone/>
            </a:pPr>
            <a:r>
              <a:rPr lang="en-US" sz="1800" b="1" i="0" u="none" strike="noStrike">
                <a:solidFill>
                  <a:schemeClr val="bg1"/>
                </a:solidFill>
                <a:effectLst/>
                <a:latin typeface="Aptos"/>
              </a:rPr>
              <a:t>Please use QR CODE below</a:t>
            </a:r>
          </a:p>
          <a:p>
            <a:pPr marL="0" marR="0" algn="ctr" rtl="0" fontAlgn="t">
              <a:buNone/>
            </a:pPr>
            <a:endParaRPr lang="en-US" sz="1800" b="0" i="0" u="none" strike="noStrike">
              <a:effectLst/>
              <a:latin typeface="Aptos" panose="020B0004020202020204" pitchFamily="34" charset="0"/>
            </a:endParaRPr>
          </a:p>
          <a:p>
            <a:pPr marL="0" marR="0" algn="ctr" rtl="0" fontAlgn="t">
              <a:buNone/>
            </a:pPr>
            <a:r>
              <a:rPr lang="en-US" sz="1800" b="1" i="0" u="none" strike="noStrike">
                <a:solidFill>
                  <a:srgbClr val="FFFFFF"/>
                </a:solidFill>
                <a:effectLst/>
                <a:latin typeface="Aptos" panose="020B0004020202020204" pitchFamily="34" charset="0"/>
              </a:rPr>
              <a:t>Your support would be greatly appreciated.</a:t>
            </a:r>
          </a:p>
          <a:p>
            <a:pPr marL="0" marR="0" algn="ctr" rtl="0" fontAlgn="t">
              <a:buNone/>
            </a:pPr>
            <a:endParaRPr lang="en-US" sz="1800" b="0" i="0" u="none" strike="noStrike">
              <a:effectLst/>
              <a:latin typeface="Aptos" panose="020B0004020202020204" pitchFamily="34" charset="0"/>
            </a:endParaRPr>
          </a:p>
          <a:p>
            <a:pPr marL="0" marR="0" algn="ctr" rtl="0" fontAlgn="t">
              <a:buNone/>
            </a:pPr>
            <a:r>
              <a:rPr lang="en-US" sz="1800" b="1" i="0" u="none" strike="noStrike">
                <a:solidFill>
                  <a:srgbClr val="FFFFFF"/>
                </a:solidFill>
                <a:effectLst/>
                <a:highlight>
                  <a:srgbClr val="4472C4"/>
                </a:highlight>
                <a:latin typeface="Aptos" panose="020B0004020202020204" pitchFamily="34" charset="0"/>
              </a:rPr>
              <a:t>Dates are March 3-4th</a:t>
            </a:r>
            <a:endParaRPr lang="en-US" sz="1800" b="0" i="0" u="none" strike="noStrike">
              <a:effectLst/>
              <a:latin typeface="Aptos" panose="020B0004020202020204" pitchFamily="34" charset="0"/>
            </a:endParaRPr>
          </a:p>
        </p:txBody>
      </p:sp>
      <p:sp>
        <p:nvSpPr>
          <p:cNvPr id="11" name="Content Placeholder 10">
            <a:extLst>
              <a:ext uri="{FF2B5EF4-FFF2-40B4-BE49-F238E27FC236}">
                <a16:creationId xmlns:a16="http://schemas.microsoft.com/office/drawing/2014/main" id="{92DEB52C-F4F7-C65D-7459-92440B53FDC1}"/>
              </a:ext>
            </a:extLst>
          </p:cNvPr>
          <p:cNvSpPr>
            <a:spLocks noGrp="1"/>
          </p:cNvSpPr>
          <p:nvPr>
            <p:ph sz="half" idx="2"/>
          </p:nvPr>
        </p:nvSpPr>
        <p:spPr>
          <a:xfrm>
            <a:off x="5410849" y="1994959"/>
            <a:ext cx="6482801" cy="3293842"/>
          </a:xfrm>
        </p:spPr>
        <p:txBody>
          <a:bodyPr>
            <a:noAutofit/>
          </a:bodyPr>
          <a:lstStyle/>
          <a:p>
            <a:pPr marL="0" marR="0" indent="0" algn="ctr" rtl="0" fontAlgn="t">
              <a:buNone/>
            </a:pPr>
            <a:r>
              <a:rPr lang="en-US" sz="1800">
                <a:solidFill>
                  <a:srgbClr val="FFC000"/>
                </a:solidFill>
                <a:latin typeface="Aptos" panose="020B0004020202020204" pitchFamily="34" charset="0"/>
              </a:rPr>
              <a:t>How Your Support Makes a Difference:</a:t>
            </a:r>
          </a:p>
          <a:p>
            <a:pPr marL="0" marR="0" indent="0" algn="ctr" rtl="0" fontAlgn="t">
              <a:buNone/>
            </a:pPr>
            <a:r>
              <a:rPr lang="en-US" sz="1800">
                <a:latin typeface="Aptos" panose="020B0004020202020204" pitchFamily="34" charset="0"/>
              </a:rPr>
              <a:t> </a:t>
            </a:r>
          </a:p>
          <a:p>
            <a:pPr marL="285750" indent="-285750" fontAlgn="t">
              <a:buClr>
                <a:schemeClr val="bg1"/>
              </a:buClr>
            </a:pPr>
            <a:r>
              <a:rPr lang="en-US" sz="1800">
                <a:solidFill>
                  <a:schemeClr val="bg1"/>
                </a:solidFill>
                <a:latin typeface="Aptos" panose="020B0004020202020204" pitchFamily="34" charset="0"/>
              </a:rPr>
              <a:t>Professional Growth: Fund opportunities that promote career development and leadership for staff members. </a:t>
            </a:r>
          </a:p>
          <a:p>
            <a:pPr marL="285750" indent="-285750" fontAlgn="t">
              <a:buClr>
                <a:schemeClr val="bg1"/>
              </a:buClr>
            </a:pPr>
            <a:r>
              <a:rPr lang="en-US" sz="1800">
                <a:solidFill>
                  <a:schemeClr val="bg1"/>
                </a:solidFill>
                <a:latin typeface="Aptos" panose="020B0004020202020204" pitchFamily="34" charset="0"/>
              </a:rPr>
              <a:t>Community Building: Enable programs and activities that strengthen connections across campus.</a:t>
            </a:r>
          </a:p>
          <a:p>
            <a:pPr marL="0" indent="0" fontAlgn="t">
              <a:buClr>
                <a:schemeClr val="bg1"/>
              </a:buClr>
              <a:buNone/>
            </a:pPr>
            <a:endParaRPr lang="en-US" sz="1800">
              <a:latin typeface="Aptos" panose="020B0004020202020204" pitchFamily="34" charset="0"/>
            </a:endParaRPr>
          </a:p>
          <a:p>
            <a:pPr marL="0" indent="0" algn="ctr" fontAlgn="t">
              <a:buNone/>
            </a:pPr>
            <a:r>
              <a:rPr lang="en-US" sz="1800" b="1" i="0" u="none" strike="noStrike">
                <a:solidFill>
                  <a:srgbClr val="FFFFFF"/>
                </a:solidFill>
                <a:effectLst/>
                <a:highlight>
                  <a:srgbClr val="4472C4"/>
                </a:highlight>
                <a:latin typeface="Aptos" panose="020B0004020202020204" pitchFamily="34" charset="0"/>
              </a:rPr>
              <a:t>Scholarship Application Opening Soon</a:t>
            </a:r>
          </a:p>
          <a:p>
            <a:pPr marL="0" indent="0" algn="ctr" fontAlgn="t">
              <a:buNone/>
            </a:pPr>
            <a:r>
              <a:rPr lang="en-US" sz="1800" b="1" i="0" u="none" strike="noStrike">
                <a:solidFill>
                  <a:srgbClr val="FFFFFF"/>
                </a:solidFill>
                <a:effectLst/>
                <a:highlight>
                  <a:srgbClr val="4472C4"/>
                </a:highlight>
                <a:latin typeface="Aptos" panose="020B0004020202020204" pitchFamily="34" charset="0"/>
              </a:rPr>
              <a:t> *Deadline: March 25, 20206</a:t>
            </a:r>
            <a:endParaRPr lang="en-US" sz="1800" b="0" i="0" u="none" strike="noStrike">
              <a:effectLst/>
              <a:latin typeface="Aptos" panose="020B0004020202020204" pitchFamily="34" charset="0"/>
            </a:endParaRPr>
          </a:p>
        </p:txBody>
      </p:sp>
      <p:sp>
        <p:nvSpPr>
          <p:cNvPr id="2" name="Rectangle 1">
            <a:extLst>
              <a:ext uri="{FF2B5EF4-FFF2-40B4-BE49-F238E27FC236}">
                <a16:creationId xmlns:a16="http://schemas.microsoft.com/office/drawing/2014/main" id="{0AA213E5-4109-727F-DFEE-4E403267FAD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C64A1474-DBA2-9A69-207D-30A704544AFD}"/>
              </a:ext>
            </a:extLst>
          </p:cNvPr>
          <p:cNvSpPr txBox="1"/>
          <p:nvPr/>
        </p:nvSpPr>
        <p:spPr>
          <a:xfrm>
            <a:off x="3822094" y="1349677"/>
            <a:ext cx="7882467" cy="523220"/>
          </a:xfrm>
          <a:prstGeom prst="rect">
            <a:avLst/>
          </a:prstGeom>
          <a:noFill/>
        </p:spPr>
        <p:txBody>
          <a:bodyPr wrap="square" lIns="91440" tIns="45720" rIns="91440" bIns="45720" rtlCol="0" anchor="t">
            <a:spAutoFit/>
          </a:bodyPr>
          <a:lstStyle/>
          <a:p>
            <a:pPr algn="ctr"/>
            <a:r>
              <a:rPr lang="en-US" sz="2800" b="1">
                <a:solidFill>
                  <a:srgbClr val="FFC000"/>
                </a:solidFill>
                <a:latin typeface="Aptos"/>
              </a:rPr>
              <a:t>UNCG Staff Senate Endowed Scholarship</a:t>
            </a:r>
          </a:p>
        </p:txBody>
      </p:sp>
      <p:sp>
        <p:nvSpPr>
          <p:cNvPr id="14" name="TextBox 13">
            <a:extLst>
              <a:ext uri="{FF2B5EF4-FFF2-40B4-BE49-F238E27FC236}">
                <a16:creationId xmlns:a16="http://schemas.microsoft.com/office/drawing/2014/main" id="{DD4B4AAF-C670-2782-F953-41FD847A547F}"/>
              </a:ext>
            </a:extLst>
          </p:cNvPr>
          <p:cNvSpPr txBox="1"/>
          <p:nvPr/>
        </p:nvSpPr>
        <p:spPr>
          <a:xfrm>
            <a:off x="3321179" y="5617977"/>
            <a:ext cx="52100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C000"/>
                </a:solidFill>
                <a:cs typeface="Arial"/>
              </a:rPr>
              <a:t>Make a difference today-donate to the Staff Senate and help us shape the future of our community.</a:t>
            </a:r>
          </a:p>
        </p:txBody>
      </p:sp>
      <p:pic>
        <p:nvPicPr>
          <p:cNvPr id="16" name="Picture 15" descr="A qr code with black squares&#10;&#10;AI-generated content may be incorrect.">
            <a:extLst>
              <a:ext uri="{FF2B5EF4-FFF2-40B4-BE49-F238E27FC236}">
                <a16:creationId xmlns:a16="http://schemas.microsoft.com/office/drawing/2014/main" id="{464A22BC-C353-20BA-9984-D1A8C8E39342}"/>
              </a:ext>
            </a:extLst>
          </p:cNvPr>
          <p:cNvPicPr>
            <a:picLocks noChangeAspect="1"/>
          </p:cNvPicPr>
          <p:nvPr/>
        </p:nvPicPr>
        <p:blipFill>
          <a:blip r:embed="rId3"/>
          <a:stretch>
            <a:fillRect/>
          </a:stretch>
        </p:blipFill>
        <p:spPr>
          <a:xfrm>
            <a:off x="1537714" y="5020035"/>
            <a:ext cx="1515549" cy="1618466"/>
          </a:xfrm>
          <a:prstGeom prst="rect">
            <a:avLst/>
          </a:prstGeom>
        </p:spPr>
      </p:pic>
      <p:sp>
        <p:nvSpPr>
          <p:cNvPr id="4" name="TextBox 3">
            <a:extLst>
              <a:ext uri="{FF2B5EF4-FFF2-40B4-BE49-F238E27FC236}">
                <a16:creationId xmlns:a16="http://schemas.microsoft.com/office/drawing/2014/main" id="{0493C952-9D55-68BB-2313-FE5F71411DAA}"/>
              </a:ext>
            </a:extLst>
          </p:cNvPr>
          <p:cNvSpPr txBox="1"/>
          <p:nvPr/>
        </p:nvSpPr>
        <p:spPr>
          <a:xfrm>
            <a:off x="169333" y="5382381"/>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FFC000"/>
                </a:solidFill>
                <a:cs typeface="Arial"/>
              </a:rPr>
              <a:t>Donate</a:t>
            </a:r>
            <a:endParaRPr lang="en-US" sz="2400">
              <a:solidFill>
                <a:srgbClr val="FFC000"/>
              </a:solidFill>
            </a:endParaRPr>
          </a:p>
        </p:txBody>
      </p:sp>
      <p:sp>
        <p:nvSpPr>
          <p:cNvPr id="9" name="TextBox 8">
            <a:extLst>
              <a:ext uri="{FF2B5EF4-FFF2-40B4-BE49-F238E27FC236}">
                <a16:creationId xmlns:a16="http://schemas.microsoft.com/office/drawing/2014/main" id="{F79D3BAB-9073-E6DD-7439-F261AFAD3CCF}"/>
              </a:ext>
            </a:extLst>
          </p:cNvPr>
          <p:cNvSpPr txBox="1"/>
          <p:nvPr/>
        </p:nvSpPr>
        <p:spPr>
          <a:xfrm>
            <a:off x="10680094" y="5467046"/>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FFC000"/>
                </a:solidFill>
                <a:cs typeface="Arial"/>
              </a:rPr>
              <a:t>Apply</a:t>
            </a:r>
          </a:p>
        </p:txBody>
      </p:sp>
      <p:pic>
        <p:nvPicPr>
          <p:cNvPr id="8" name="Picture 7">
            <a:extLst>
              <a:ext uri="{FF2B5EF4-FFF2-40B4-BE49-F238E27FC236}">
                <a16:creationId xmlns:a16="http://schemas.microsoft.com/office/drawing/2014/main" id="{487027E9-FCCE-516F-89FC-13DFA46DDDCF}"/>
              </a:ext>
            </a:extLst>
          </p:cNvPr>
          <p:cNvPicPr>
            <a:picLocks noChangeAspect="1"/>
          </p:cNvPicPr>
          <p:nvPr/>
        </p:nvPicPr>
        <p:blipFill>
          <a:blip r:embed="rId4"/>
          <a:stretch>
            <a:fillRect/>
          </a:stretch>
        </p:blipFill>
        <p:spPr>
          <a:xfrm>
            <a:off x="8809491" y="5119467"/>
            <a:ext cx="1597499" cy="1618488"/>
          </a:xfrm>
          <a:prstGeom prst="rect">
            <a:avLst/>
          </a:prstGeom>
        </p:spPr>
      </p:pic>
    </p:spTree>
    <p:extLst>
      <p:ext uri="{BB962C8B-B14F-4D97-AF65-F5344CB8AC3E}">
        <p14:creationId xmlns:p14="http://schemas.microsoft.com/office/powerpoint/2010/main" val="3495510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9724DD97-8B5F-EA63-1123-5FEB65EDE0DE}"/>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3364956C-3443-8680-B99D-DD90725BBDC2}"/>
              </a:ext>
            </a:extLst>
          </p:cNvPr>
          <p:cNvSpPr txBox="1">
            <a:spLocks noGrp="1"/>
          </p:cNvSpPr>
          <p:nvPr>
            <p:ph type="title"/>
          </p:nvPr>
        </p:nvSpPr>
        <p:spPr>
          <a:xfrm>
            <a:off x="3904488" y="255397"/>
            <a:ext cx="7449312" cy="1107059"/>
          </a:xfrm>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a:solidFill>
                  <a:srgbClr val="FDB71A"/>
                </a:solidFill>
                <a:latin typeface="Pluto Sans Heavy"/>
                <a:ea typeface="Georgia"/>
                <a:cs typeface="Georgia"/>
                <a:sym typeface="Georgia"/>
              </a:rPr>
              <a:t>Spartan Open Pantry</a:t>
            </a:r>
            <a:endParaRPr lang="en-US" sz="3500" b="1">
              <a:solidFill>
                <a:srgbClr val="FDB71A"/>
              </a:solidFill>
              <a:latin typeface="Pluto Sans Heavy" panose="02000000000000000000" pitchFamily="50" charset="0"/>
              <a:ea typeface="Georgia"/>
              <a:cs typeface="Georgia"/>
            </a:endParaRPr>
          </a:p>
        </p:txBody>
      </p:sp>
      <p:sp>
        <p:nvSpPr>
          <p:cNvPr id="11" name="Content Placeholder 10">
            <a:extLst>
              <a:ext uri="{FF2B5EF4-FFF2-40B4-BE49-F238E27FC236}">
                <a16:creationId xmlns:a16="http://schemas.microsoft.com/office/drawing/2014/main" id="{54C95BF8-B067-D233-581A-44FBB068EF7D}"/>
              </a:ext>
            </a:extLst>
          </p:cNvPr>
          <p:cNvSpPr>
            <a:spLocks noGrp="1"/>
          </p:cNvSpPr>
          <p:nvPr>
            <p:ph sz="half" idx="2"/>
          </p:nvPr>
        </p:nvSpPr>
        <p:spPr>
          <a:xfrm>
            <a:off x="4963947" y="2330049"/>
            <a:ext cx="6690360" cy="1290108"/>
          </a:xfrm>
        </p:spPr>
        <p:txBody>
          <a:bodyPr>
            <a:normAutofit fontScale="92500" lnSpcReduction="20000"/>
          </a:bodyPr>
          <a:lstStyle/>
          <a:p>
            <a:pPr>
              <a:buClr>
                <a:schemeClr val="bg1"/>
              </a:buClr>
            </a:pPr>
            <a:r>
              <a:rPr lang="en-US" sz="2000">
                <a:solidFill>
                  <a:schemeClr val="bg1"/>
                </a:solidFill>
                <a:latin typeface="SofiaProRegular"/>
              </a:rPr>
              <a:t>Staff Senate </a:t>
            </a:r>
            <a:r>
              <a:rPr lang="en-US" sz="2000">
                <a:solidFill>
                  <a:schemeClr val="bg1"/>
                </a:solidFill>
              </a:rPr>
              <a:t>🤝</a:t>
            </a:r>
            <a:r>
              <a:rPr lang="en-US" sz="2000">
                <a:solidFill>
                  <a:schemeClr val="bg1"/>
                </a:solidFill>
                <a:latin typeface="SofiaProRegular"/>
              </a:rPr>
              <a:t> Faculty Senate </a:t>
            </a:r>
            <a:endParaRPr lang="en-US">
              <a:solidFill>
                <a:schemeClr val="bg1"/>
              </a:solidFill>
            </a:endParaRPr>
          </a:p>
          <a:p>
            <a:pPr>
              <a:buClr>
                <a:schemeClr val="bg1"/>
              </a:buClr>
            </a:pPr>
            <a:r>
              <a:rPr lang="en-US" sz="2000">
                <a:solidFill>
                  <a:schemeClr val="bg1"/>
                </a:solidFill>
                <a:latin typeface="SofiaProRegular"/>
              </a:rPr>
              <a:t>Total locations: 17 locations across campus</a:t>
            </a:r>
            <a:endParaRPr lang="en-US">
              <a:solidFill>
                <a:schemeClr val="bg1"/>
              </a:solidFill>
            </a:endParaRPr>
          </a:p>
          <a:p>
            <a:pPr>
              <a:buClr>
                <a:schemeClr val="bg1"/>
              </a:buClr>
            </a:pPr>
            <a:r>
              <a:rPr lang="en-US" sz="2000">
                <a:solidFill>
                  <a:schemeClr val="bg1"/>
                </a:solidFill>
                <a:latin typeface="SofiaProRegular"/>
              </a:rPr>
              <a:t>Total Pounds collected: 1202.73</a:t>
            </a:r>
            <a:endParaRPr lang="en-US">
              <a:solidFill>
                <a:schemeClr val="bg1"/>
              </a:solidFill>
            </a:endParaRPr>
          </a:p>
          <a:p>
            <a:pPr>
              <a:buClr>
                <a:schemeClr val="bg1"/>
              </a:buClr>
            </a:pPr>
            <a:r>
              <a:rPr lang="en-US" sz="2000">
                <a:solidFill>
                  <a:schemeClr val="bg1"/>
                </a:solidFill>
                <a:latin typeface="SofiaProRegular"/>
              </a:rPr>
              <a:t>Estimated Monetary Donations: $2525 </a:t>
            </a:r>
            <a:endParaRPr lang="en-US" sz="2000">
              <a:solidFill>
                <a:schemeClr val="bg1"/>
              </a:solidFill>
              <a:latin typeface="SofiaProRegular" panose="00000500000000000000" pitchFamily="50" charset="0"/>
            </a:endParaRPr>
          </a:p>
          <a:p>
            <a:pPr>
              <a:buClr>
                <a:schemeClr val="bg1"/>
              </a:buClr>
            </a:pPr>
            <a:endParaRPr lang="en-US" sz="2000">
              <a:solidFill>
                <a:schemeClr val="bg1"/>
              </a:solidFill>
              <a:latin typeface="SofiaProRegular" panose="00000500000000000000" pitchFamily="50" charset="0"/>
            </a:endParaRPr>
          </a:p>
        </p:txBody>
      </p:sp>
      <p:sp>
        <p:nvSpPr>
          <p:cNvPr id="2" name="Rectangle 1">
            <a:extLst>
              <a:ext uri="{FF2B5EF4-FFF2-40B4-BE49-F238E27FC236}">
                <a16:creationId xmlns:a16="http://schemas.microsoft.com/office/drawing/2014/main" id="{E916703B-F9F9-B5E2-6110-D260336C535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21892B63-07CF-0109-022D-AE0B74A002E4}"/>
              </a:ext>
            </a:extLst>
          </p:cNvPr>
          <p:cNvSpPr txBox="1"/>
          <p:nvPr/>
        </p:nvSpPr>
        <p:spPr>
          <a:xfrm>
            <a:off x="5181123" y="1591734"/>
            <a:ext cx="5147574" cy="461665"/>
          </a:xfrm>
          <a:prstGeom prst="rect">
            <a:avLst/>
          </a:prstGeom>
          <a:noFill/>
        </p:spPr>
        <p:txBody>
          <a:bodyPr wrap="square" lIns="91440" tIns="45720" rIns="91440" bIns="45720" rtlCol="0" anchor="t">
            <a:spAutoFit/>
          </a:bodyPr>
          <a:lstStyle/>
          <a:p>
            <a:pPr algn="ctr"/>
            <a:r>
              <a:rPr lang="en-US" sz="2400">
                <a:solidFill>
                  <a:srgbClr val="FFC000"/>
                </a:solidFill>
                <a:latin typeface="Sofia Pro Regular"/>
              </a:rPr>
              <a:t>Campus Community in Action</a:t>
            </a:r>
            <a:endParaRPr lang="en-US"/>
          </a:p>
        </p:txBody>
      </p:sp>
      <p:pic>
        <p:nvPicPr>
          <p:cNvPr id="10" name="Picture 9">
            <a:extLst>
              <a:ext uri="{FF2B5EF4-FFF2-40B4-BE49-F238E27FC236}">
                <a16:creationId xmlns:a16="http://schemas.microsoft.com/office/drawing/2014/main" id="{42ABE57B-DEE1-4EE2-3CFD-52FDAEFC12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820" y="1825626"/>
            <a:ext cx="4327620" cy="4327620"/>
          </a:xfrm>
          <a:prstGeom prst="rect">
            <a:avLst/>
          </a:prstGeom>
        </p:spPr>
      </p:pic>
      <p:pic>
        <p:nvPicPr>
          <p:cNvPr id="4" name="Picture 3" descr="A basket full of toilet paper and other items&#10;&#10;AI-generated content may be incorrect.">
            <a:extLst>
              <a:ext uri="{FF2B5EF4-FFF2-40B4-BE49-F238E27FC236}">
                <a16:creationId xmlns:a16="http://schemas.microsoft.com/office/drawing/2014/main" id="{04BB1CEB-D79C-34FC-0BCC-69A94D9583C8}"/>
              </a:ext>
            </a:extLst>
          </p:cNvPr>
          <p:cNvPicPr>
            <a:picLocks noChangeAspect="1"/>
          </p:cNvPicPr>
          <p:nvPr/>
        </p:nvPicPr>
        <p:blipFill>
          <a:blip r:embed="rId4"/>
          <a:srcRect l="4312" t="11826" r="19150" b="7099"/>
          <a:stretch>
            <a:fillRect/>
          </a:stretch>
        </p:blipFill>
        <p:spPr>
          <a:xfrm rot="-780000">
            <a:off x="10413236" y="4377606"/>
            <a:ext cx="1888961" cy="2723819"/>
          </a:xfrm>
          <a:prstGeom prst="rect">
            <a:avLst/>
          </a:prstGeom>
        </p:spPr>
      </p:pic>
      <p:pic>
        <p:nvPicPr>
          <p:cNvPr id="8" name="Picture 7" descr="A group of brown bags and a plastic container with food&#10;&#10;AI-generated content may be incorrect.">
            <a:extLst>
              <a:ext uri="{FF2B5EF4-FFF2-40B4-BE49-F238E27FC236}">
                <a16:creationId xmlns:a16="http://schemas.microsoft.com/office/drawing/2014/main" id="{3EA8D123-604B-703E-A4EB-A2E18B19324F}"/>
              </a:ext>
            </a:extLst>
          </p:cNvPr>
          <p:cNvPicPr>
            <a:picLocks noChangeAspect="1"/>
          </p:cNvPicPr>
          <p:nvPr/>
        </p:nvPicPr>
        <p:blipFill>
          <a:blip r:embed="rId5"/>
          <a:srcRect l="540" t="103" r="50368" b="-823"/>
          <a:stretch>
            <a:fillRect/>
          </a:stretch>
        </p:blipFill>
        <p:spPr>
          <a:xfrm rot="5400000">
            <a:off x="7637894" y="3035398"/>
            <a:ext cx="2509507" cy="3857633"/>
          </a:xfrm>
          <a:prstGeom prst="rect">
            <a:avLst/>
          </a:prstGeom>
        </p:spPr>
      </p:pic>
      <p:pic>
        <p:nvPicPr>
          <p:cNvPr id="9" name="Picture 8">
            <a:extLst>
              <a:ext uri="{FF2B5EF4-FFF2-40B4-BE49-F238E27FC236}">
                <a16:creationId xmlns:a16="http://schemas.microsoft.com/office/drawing/2014/main" id="{9B076EDF-0916-A9A4-F681-F5FFDEC64AEA}"/>
              </a:ext>
            </a:extLst>
          </p:cNvPr>
          <p:cNvPicPr>
            <a:picLocks noChangeAspect="1"/>
          </p:cNvPicPr>
          <p:nvPr/>
        </p:nvPicPr>
        <p:blipFill>
          <a:blip r:embed="rId6"/>
          <a:srcRect t="22949" r="35414" b="169"/>
          <a:stretch>
            <a:fillRect/>
          </a:stretch>
        </p:blipFill>
        <p:spPr>
          <a:xfrm rot="-600000">
            <a:off x="3577167" y="3877734"/>
            <a:ext cx="3661836" cy="3236724"/>
          </a:xfrm>
          <a:prstGeom prst="rect">
            <a:avLst/>
          </a:prstGeom>
        </p:spPr>
      </p:pic>
      <p:pic>
        <p:nvPicPr>
          <p:cNvPr id="3" name="Picture 2" descr="A group of food items on a blue blanket&#10;&#10;AI-generated content may be incorrect.">
            <a:extLst>
              <a:ext uri="{FF2B5EF4-FFF2-40B4-BE49-F238E27FC236}">
                <a16:creationId xmlns:a16="http://schemas.microsoft.com/office/drawing/2014/main" id="{B5071E33-4125-DE53-FCF7-E0DC10568F55}"/>
              </a:ext>
            </a:extLst>
          </p:cNvPr>
          <p:cNvPicPr>
            <a:picLocks noChangeAspect="1"/>
          </p:cNvPicPr>
          <p:nvPr/>
        </p:nvPicPr>
        <p:blipFill>
          <a:blip r:embed="rId7"/>
          <a:srcRect l="3081" t="6870" r="22271" b="-191"/>
          <a:stretch>
            <a:fillRect/>
          </a:stretch>
        </p:blipFill>
        <p:spPr>
          <a:xfrm rot="720000">
            <a:off x="7537786" y="5379476"/>
            <a:ext cx="3206169" cy="1943895"/>
          </a:xfrm>
          <a:prstGeom prst="rect">
            <a:avLst/>
          </a:prstGeom>
        </p:spPr>
      </p:pic>
    </p:spTree>
    <p:extLst>
      <p:ext uri="{BB962C8B-B14F-4D97-AF65-F5344CB8AC3E}">
        <p14:creationId xmlns:p14="http://schemas.microsoft.com/office/powerpoint/2010/main" val="3356831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8748899" y="397183"/>
            <a:ext cx="3193108" cy="1310075"/>
          </a:xfrm>
          <a:prstGeom prst="rect">
            <a:avLst/>
          </a:prstGeom>
          <a:noFill/>
          <a:ln>
            <a:noFill/>
          </a:ln>
        </p:spPr>
        <p:txBody>
          <a:bodyPr spcFirstLastPara="1" wrap="square" lIns="91433" tIns="45700" rIns="91433" bIns="45700" anchor="ctr" anchorCtr="0">
            <a:noAutofit/>
          </a:bodyPr>
          <a:lstStyle/>
          <a:p>
            <a:pPr>
              <a:lnSpc>
                <a:spcPct val="100000"/>
              </a:lnSpc>
            </a:pPr>
            <a:r>
              <a:rPr lang="en" sz="2400" b="1">
                <a:solidFill>
                  <a:schemeClr val="lt1"/>
                </a:solidFill>
                <a:latin typeface="Pluto Sans Heavy"/>
                <a:ea typeface="Georgia"/>
                <a:cs typeface="Georgia"/>
                <a:sym typeface="Georgia"/>
              </a:rPr>
              <a:t>Kimberly Mozingo</a:t>
            </a:r>
            <a:br>
              <a:rPr lang="en" sz="2400" b="1">
                <a:solidFill>
                  <a:schemeClr val="lt1"/>
                </a:solidFill>
                <a:latin typeface="Pluto Sans Heavy"/>
                <a:ea typeface="Georgia"/>
                <a:cs typeface="Georgia"/>
                <a:sym typeface="Georgia"/>
              </a:rPr>
            </a:br>
            <a:r>
              <a:rPr lang="en" sz="2400" b="1">
                <a:solidFill>
                  <a:srgbClr val="FDB71A"/>
                </a:solidFill>
                <a:latin typeface="Pluto Sans Heavy"/>
                <a:ea typeface="Georgia"/>
                <a:cs typeface="Georgia"/>
                <a:sym typeface="Georgia"/>
              </a:rPr>
              <a:t>Parlimenatarian &amp; </a:t>
            </a:r>
            <a:br>
              <a:rPr lang="en" sz="2400" b="1">
                <a:latin typeface="Pluto Sans Heavy"/>
                <a:ea typeface="Georgia"/>
                <a:cs typeface="Georgia"/>
              </a:rPr>
            </a:br>
            <a:r>
              <a:rPr lang="en" sz="2400" b="1">
                <a:solidFill>
                  <a:srgbClr val="FDB71A"/>
                </a:solidFill>
                <a:latin typeface="Pluto Sans Heavy"/>
                <a:ea typeface="Georgia"/>
                <a:cs typeface="Georgia"/>
                <a:sym typeface="Georgia"/>
              </a:rPr>
              <a:t>Past Co-Chair</a:t>
            </a:r>
            <a:endParaRPr lang="en-US" sz="2400">
              <a:solidFill>
                <a:schemeClr val="lt1"/>
              </a:solidFill>
              <a:latin typeface="Pluto Sans Heavy"/>
              <a:ea typeface="Georgia"/>
              <a:cs typeface="Georgia"/>
            </a:endParaRPr>
          </a:p>
        </p:txBody>
      </p:sp>
      <p:sp>
        <p:nvSpPr>
          <p:cNvPr id="4" name="TextBox 3">
            <a:extLst>
              <a:ext uri="{FF2B5EF4-FFF2-40B4-BE49-F238E27FC236}">
                <a16:creationId xmlns:a16="http://schemas.microsoft.com/office/drawing/2014/main" id="{EF121A5F-4AB0-BD14-3D76-B1D416977255}"/>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Elections</a:t>
            </a:r>
            <a:endParaRPr lang="en-US"/>
          </a:p>
        </p:txBody>
      </p:sp>
      <p:pic>
        <p:nvPicPr>
          <p:cNvPr id="2" name="Picture 1">
            <a:extLst>
              <a:ext uri="{FF2B5EF4-FFF2-40B4-BE49-F238E27FC236}">
                <a16:creationId xmlns:a16="http://schemas.microsoft.com/office/drawing/2014/main" id="{3F1DA76C-9458-0CED-7EBB-485C5734A9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09968" y="191479"/>
            <a:ext cx="1406951" cy="1761620"/>
          </a:xfrm>
          <a:prstGeom prst="rect">
            <a:avLst/>
          </a:prstGeom>
        </p:spPr>
      </p:pic>
      <p:sp>
        <p:nvSpPr>
          <p:cNvPr id="9" name="TextBox 8">
            <a:extLst>
              <a:ext uri="{FF2B5EF4-FFF2-40B4-BE49-F238E27FC236}">
                <a16:creationId xmlns:a16="http://schemas.microsoft.com/office/drawing/2014/main" id="{0E7B9E09-DE66-C2DC-3853-F835A028FBBE}"/>
              </a:ext>
            </a:extLst>
          </p:cNvPr>
          <p:cNvSpPr txBox="1"/>
          <p:nvPr/>
        </p:nvSpPr>
        <p:spPr>
          <a:xfrm>
            <a:off x="10649204" y="2916703"/>
            <a:ext cx="151088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bg1"/>
                </a:solidFill>
                <a:cs typeface="Arial"/>
              </a:rPr>
              <a:t>Total=46</a:t>
            </a:r>
          </a:p>
          <a:p>
            <a:r>
              <a:rPr lang="en-US" sz="2000">
                <a:solidFill>
                  <a:schemeClr val="bg1"/>
                </a:solidFill>
                <a:cs typeface="Arial"/>
              </a:rPr>
              <a:t>Return=15</a:t>
            </a:r>
          </a:p>
          <a:p>
            <a:r>
              <a:rPr lang="en-US" sz="2000">
                <a:solidFill>
                  <a:schemeClr val="bg1"/>
                </a:solidFill>
                <a:cs typeface="Arial"/>
              </a:rPr>
              <a:t>Open=31</a:t>
            </a:r>
          </a:p>
        </p:txBody>
      </p:sp>
      <p:graphicFrame>
        <p:nvGraphicFramePr>
          <p:cNvPr id="3" name="Chart 2">
            <a:extLst>
              <a:ext uri="{FF2B5EF4-FFF2-40B4-BE49-F238E27FC236}">
                <a16:creationId xmlns:a16="http://schemas.microsoft.com/office/drawing/2014/main" id="{20CBEA3D-676F-1A28-8C58-49C813F5FF2A}"/>
              </a:ext>
            </a:extLst>
          </p:cNvPr>
          <p:cNvGraphicFramePr>
            <a:graphicFrameLocks/>
          </p:cNvGraphicFramePr>
          <p:nvPr>
            <p:extLst>
              <p:ext uri="{D42A27DB-BD31-4B8C-83A1-F6EECF244321}">
                <p14:modId xmlns:p14="http://schemas.microsoft.com/office/powerpoint/2010/main" val="815674774"/>
              </p:ext>
            </p:extLst>
          </p:nvPr>
        </p:nvGraphicFramePr>
        <p:xfrm>
          <a:off x="240846" y="1710418"/>
          <a:ext cx="10407041" cy="47264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72017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07500" y="2695721"/>
            <a:ext cx="4736253" cy="955518"/>
          </a:xfrm>
          <a:prstGeom prst="rect">
            <a:avLst/>
          </a:prstGeom>
        </p:spPr>
        <p:txBody>
          <a:bodyPr vert="horz" wrap="square" lIns="0" tIns="11430" rIns="0" bIns="0" rtlCol="0">
            <a:spAutoFit/>
          </a:bodyPr>
          <a:lstStyle/>
          <a:p>
            <a:pPr marL="8467">
              <a:spcBef>
                <a:spcPts val="90"/>
              </a:spcBef>
            </a:pPr>
            <a:r>
              <a:rPr sz="6134" spc="893" dirty="0">
                <a:solidFill>
                  <a:srgbClr val="FFB71B"/>
                </a:solidFill>
              </a:rPr>
              <a:t>MARCH</a:t>
            </a:r>
            <a:r>
              <a:rPr sz="6134" spc="93" dirty="0">
                <a:solidFill>
                  <a:srgbClr val="FFB71B"/>
                </a:solidFill>
              </a:rPr>
              <a:t> </a:t>
            </a:r>
            <a:r>
              <a:rPr sz="6134" spc="1020" dirty="0">
                <a:solidFill>
                  <a:srgbClr val="FFB71B"/>
                </a:solidFill>
              </a:rPr>
              <a:t>3-</a:t>
            </a:r>
            <a:r>
              <a:rPr sz="6134" spc="1240" dirty="0">
                <a:solidFill>
                  <a:srgbClr val="FFB71B"/>
                </a:solidFill>
              </a:rPr>
              <a:t>4</a:t>
            </a:r>
            <a:endParaRPr sz="6134"/>
          </a:p>
        </p:txBody>
      </p:sp>
      <p:sp>
        <p:nvSpPr>
          <p:cNvPr id="3" name="object 3"/>
          <p:cNvSpPr txBox="1"/>
          <p:nvPr/>
        </p:nvSpPr>
        <p:spPr>
          <a:xfrm>
            <a:off x="6177035" y="3542170"/>
            <a:ext cx="4686723" cy="543803"/>
          </a:xfrm>
          <a:prstGeom prst="rect">
            <a:avLst/>
          </a:prstGeom>
        </p:spPr>
        <p:txBody>
          <a:bodyPr vert="horz" wrap="square" lIns="0" tIns="10160" rIns="0" bIns="0" rtlCol="0">
            <a:spAutoFit/>
          </a:bodyPr>
          <a:lstStyle/>
          <a:p>
            <a:pPr marL="8467" defTabSz="609630">
              <a:spcBef>
                <a:spcPts val="80"/>
              </a:spcBef>
            </a:pPr>
            <a:r>
              <a:rPr sz="3467" kern="0" spc="-7" dirty="0">
                <a:solidFill>
                  <a:srgbClr val="FFFFFF"/>
                </a:solidFill>
                <a:latin typeface="Trebuchet MS"/>
                <a:cs typeface="Trebuchet MS"/>
              </a:rPr>
              <a:t>believeintheg.uncg.edu</a:t>
            </a:r>
            <a:endParaRPr sz="3467" kern="0">
              <a:solidFill>
                <a:sysClr val="windowText" lastClr="000000"/>
              </a:solidFill>
              <a:latin typeface="Trebuchet MS"/>
              <a:cs typeface="Trebuchet M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CDA6E1AA-AE58-2FC8-78C9-838CE10B395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C440AE8-39BA-1854-BF79-C2B834E09A97}"/>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Elections</a:t>
            </a:r>
            <a:endParaRPr lang="en-US"/>
          </a:p>
        </p:txBody>
      </p:sp>
      <p:pic>
        <p:nvPicPr>
          <p:cNvPr id="8" name="Picture 7" descr="A red white and blue sign&#10;&#10;AI-generated content may be incorrect.">
            <a:extLst>
              <a:ext uri="{FF2B5EF4-FFF2-40B4-BE49-F238E27FC236}">
                <a16:creationId xmlns:a16="http://schemas.microsoft.com/office/drawing/2014/main" id="{D54C2085-E53C-092D-0AC6-3254B9D5A67D}"/>
              </a:ext>
            </a:extLst>
          </p:cNvPr>
          <p:cNvPicPr>
            <a:picLocks noChangeAspect="1"/>
          </p:cNvPicPr>
          <p:nvPr/>
        </p:nvPicPr>
        <p:blipFill>
          <a:blip r:embed="rId3" cstate="print">
            <a:extLst>
              <a:ext uri="{28A0092B-C50C-407E-A947-70E740481C1C}">
                <a14:useLocalDpi xmlns:a14="http://schemas.microsoft.com/office/drawing/2010/main" val="0"/>
              </a:ext>
            </a:extLst>
          </a:blip>
          <a:srcRect t="7769" b="7037"/>
          <a:stretch/>
        </p:blipFill>
        <p:spPr>
          <a:xfrm>
            <a:off x="2210480" y="1561639"/>
            <a:ext cx="7771040" cy="5296361"/>
          </a:xfrm>
          <a:prstGeom prst="rect">
            <a:avLst/>
          </a:prstGeom>
        </p:spPr>
      </p:pic>
    </p:spTree>
    <p:extLst>
      <p:ext uri="{BB962C8B-B14F-4D97-AF65-F5344CB8AC3E}">
        <p14:creationId xmlns:p14="http://schemas.microsoft.com/office/powerpoint/2010/main" val="4176777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0FE8BA25-4A89-795E-8F2D-DD56976BAFB2}"/>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CB399EAA-AB41-5F73-C5FF-FC9515CABA6D}"/>
              </a:ext>
            </a:extLst>
          </p:cNvPr>
          <p:cNvSpPr txBox="1">
            <a:spLocks noGrp="1"/>
          </p:cNvSpPr>
          <p:nvPr>
            <p:ph type="title"/>
          </p:nvPr>
        </p:nvSpPr>
        <p:spPr>
          <a:xfrm>
            <a:off x="3886200" y="216535"/>
            <a:ext cx="8161020" cy="1325600"/>
          </a:xfrm>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a:solidFill>
                  <a:srgbClr val="FDB71A"/>
                </a:solidFill>
                <a:latin typeface="Pluto Sans Heavy"/>
                <a:ea typeface="Georgia"/>
                <a:cs typeface="Georgia"/>
                <a:sym typeface="Georgia"/>
              </a:rPr>
              <a:t>Honoring Veterans &amp; Armed Services </a:t>
            </a:r>
            <a:endParaRPr lang="en-US" sz="3500" b="1">
              <a:solidFill>
                <a:srgbClr val="FDB71A"/>
              </a:solidFill>
              <a:latin typeface="Pluto Sans Heavy" panose="02000000000000000000" pitchFamily="50" charset="0"/>
              <a:ea typeface="Georgia"/>
              <a:cs typeface="Georgia"/>
            </a:endParaRPr>
          </a:p>
        </p:txBody>
      </p:sp>
      <p:sp>
        <p:nvSpPr>
          <p:cNvPr id="2" name="Content Placeholder 2">
            <a:extLst>
              <a:ext uri="{FF2B5EF4-FFF2-40B4-BE49-F238E27FC236}">
                <a16:creationId xmlns:a16="http://schemas.microsoft.com/office/drawing/2014/main" id="{608186FE-1CEE-E142-D0E1-CD291A73738F}"/>
              </a:ext>
            </a:extLst>
          </p:cNvPr>
          <p:cNvSpPr>
            <a:spLocks noGrp="1"/>
          </p:cNvSpPr>
          <p:nvPr>
            <p:ph sz="half" idx="2"/>
          </p:nvPr>
        </p:nvSpPr>
        <p:spPr>
          <a:xfrm>
            <a:off x="3993425" y="1667047"/>
            <a:ext cx="7946570" cy="3753940"/>
          </a:xfrm>
        </p:spPr>
        <p:txBody>
          <a:bodyPr anchor="t">
            <a:noAutofit/>
          </a:bodyPr>
          <a:lstStyle/>
          <a:p>
            <a:pPr>
              <a:buClr>
                <a:schemeClr val="bg1"/>
              </a:buClr>
            </a:pPr>
            <a:r>
              <a:rPr lang="en-US" sz="2800">
                <a:solidFill>
                  <a:schemeClr val="bg1"/>
                </a:solidFill>
                <a:latin typeface="Aptos"/>
              </a:rPr>
              <a:t>November 11</a:t>
            </a:r>
            <a:r>
              <a:rPr lang="en-US" sz="2800" baseline="30000">
                <a:solidFill>
                  <a:schemeClr val="bg1"/>
                </a:solidFill>
                <a:latin typeface="Aptos"/>
              </a:rPr>
              <a:t>th</a:t>
            </a:r>
            <a:endParaRPr lang="en-US" sz="2800">
              <a:solidFill>
                <a:schemeClr val="bg1"/>
              </a:solidFill>
              <a:latin typeface="Aptos"/>
            </a:endParaRPr>
          </a:p>
          <a:p>
            <a:pPr lvl="1">
              <a:buClr>
                <a:schemeClr val="bg1"/>
              </a:buClr>
            </a:pPr>
            <a:r>
              <a:rPr lang="en-US" sz="2500">
                <a:solidFill>
                  <a:schemeClr val="bg1"/>
                </a:solidFill>
                <a:latin typeface="Aptos"/>
              </a:rPr>
              <a:t>Two Events, Morning and Afternoon</a:t>
            </a:r>
          </a:p>
          <a:p>
            <a:pPr>
              <a:buClr>
                <a:schemeClr val="bg1"/>
              </a:buClr>
            </a:pPr>
            <a:r>
              <a:rPr lang="en-US" sz="2800">
                <a:solidFill>
                  <a:schemeClr val="bg1"/>
                </a:solidFill>
                <a:latin typeface="Aptos"/>
              </a:rPr>
              <a:t>Morning-EUC</a:t>
            </a:r>
          </a:p>
          <a:p>
            <a:pPr lvl="1">
              <a:buClr>
                <a:schemeClr val="bg1"/>
              </a:buClr>
            </a:pPr>
            <a:r>
              <a:rPr lang="en-US" sz="2500">
                <a:solidFill>
                  <a:schemeClr val="bg1"/>
                </a:solidFill>
                <a:latin typeface="Aptos"/>
              </a:rPr>
              <a:t>10:00 AM – 1:00 PM</a:t>
            </a:r>
          </a:p>
          <a:p>
            <a:pPr lvl="1">
              <a:buClr>
                <a:schemeClr val="bg1"/>
              </a:buClr>
            </a:pPr>
            <a:r>
              <a:rPr lang="en-US" sz="2500">
                <a:solidFill>
                  <a:schemeClr val="bg1"/>
                </a:solidFill>
                <a:latin typeface="Aptos"/>
              </a:rPr>
              <a:t>Card Signing and Pin Give Away</a:t>
            </a:r>
          </a:p>
          <a:p>
            <a:pPr>
              <a:buClr>
                <a:schemeClr val="bg1"/>
              </a:buClr>
            </a:pPr>
            <a:r>
              <a:rPr lang="en-US" sz="2800">
                <a:solidFill>
                  <a:schemeClr val="bg1"/>
                </a:solidFill>
                <a:latin typeface="Aptos"/>
              </a:rPr>
              <a:t>Afternoon-Military Affiliated Services</a:t>
            </a:r>
          </a:p>
          <a:p>
            <a:pPr lvl="1">
              <a:buClr>
                <a:schemeClr val="bg1"/>
              </a:buClr>
            </a:pPr>
            <a:r>
              <a:rPr lang="en-US" sz="2500">
                <a:solidFill>
                  <a:schemeClr val="bg1"/>
                </a:solidFill>
                <a:latin typeface="Aptos"/>
              </a:rPr>
              <a:t>2:00 PM – 4:00 PM</a:t>
            </a:r>
          </a:p>
          <a:p>
            <a:pPr lvl="1">
              <a:buClr>
                <a:schemeClr val="bg1"/>
              </a:buClr>
            </a:pPr>
            <a:r>
              <a:rPr lang="en-US" sz="2500">
                <a:solidFill>
                  <a:schemeClr val="bg1"/>
                </a:solidFill>
                <a:latin typeface="Aptos"/>
              </a:rPr>
              <a:t>Dessert Social</a:t>
            </a:r>
          </a:p>
          <a:p>
            <a:pPr lvl="1">
              <a:buClr>
                <a:schemeClr val="bg1"/>
              </a:buClr>
            </a:pPr>
            <a:r>
              <a:rPr lang="en-US" sz="2500">
                <a:solidFill>
                  <a:schemeClr val="bg1"/>
                </a:solidFill>
                <a:latin typeface="Aptos"/>
              </a:rPr>
              <a:t>Veterans Only</a:t>
            </a:r>
          </a:p>
        </p:txBody>
      </p:sp>
      <p:pic>
        <p:nvPicPr>
          <p:cNvPr id="5" name="Picture 2">
            <a:extLst>
              <a:ext uri="{FF2B5EF4-FFF2-40B4-BE49-F238E27FC236}">
                <a16:creationId xmlns:a16="http://schemas.microsoft.com/office/drawing/2014/main" id="{B9CF5488-5DF3-9B5C-7E94-9E3B1E1370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4867" r="14867"/>
          <a:stretch/>
        </p:blipFill>
        <p:spPr bwMode="auto">
          <a:xfrm>
            <a:off x="9463275" y="4398696"/>
            <a:ext cx="2288795" cy="21668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3002811A-8BC6-13BB-340E-FCEE206DBFBD}"/>
              </a:ext>
            </a:extLst>
          </p:cNvPr>
          <p:cNvPicPr>
            <a:picLocks noChangeAspect="1"/>
          </p:cNvPicPr>
          <p:nvPr/>
        </p:nvPicPr>
        <p:blipFill>
          <a:blip r:embed="rId4"/>
          <a:stretch>
            <a:fillRect/>
          </a:stretch>
        </p:blipFill>
        <p:spPr>
          <a:xfrm>
            <a:off x="535021" y="2270421"/>
            <a:ext cx="2705334" cy="2720576"/>
          </a:xfrm>
          <a:prstGeom prst="rect">
            <a:avLst/>
          </a:prstGeom>
        </p:spPr>
      </p:pic>
      <p:sp>
        <p:nvSpPr>
          <p:cNvPr id="7" name="TextBox 6">
            <a:extLst>
              <a:ext uri="{FF2B5EF4-FFF2-40B4-BE49-F238E27FC236}">
                <a16:creationId xmlns:a16="http://schemas.microsoft.com/office/drawing/2014/main" id="{B9867556-B565-25AE-C617-2313554FDAB5}"/>
              </a:ext>
            </a:extLst>
          </p:cNvPr>
          <p:cNvSpPr txBox="1"/>
          <p:nvPr/>
        </p:nvSpPr>
        <p:spPr>
          <a:xfrm>
            <a:off x="535021" y="5138347"/>
            <a:ext cx="2705334" cy="369332"/>
          </a:xfrm>
          <a:prstGeom prst="rect">
            <a:avLst/>
          </a:prstGeom>
          <a:noFill/>
        </p:spPr>
        <p:txBody>
          <a:bodyPr wrap="square" rtlCol="0">
            <a:spAutoFit/>
          </a:bodyPr>
          <a:lstStyle/>
          <a:p>
            <a:pPr algn="ctr"/>
            <a:r>
              <a:rPr lang="en-US" b="1">
                <a:solidFill>
                  <a:srgbClr val="FFC000"/>
                </a:solidFill>
                <a:latin typeface="Sofia Pro Regular"/>
              </a:rPr>
              <a:t>VOLUNTEER SIGN UP</a:t>
            </a:r>
          </a:p>
        </p:txBody>
      </p:sp>
    </p:spTree>
    <p:extLst>
      <p:ext uri="{BB962C8B-B14F-4D97-AF65-F5344CB8AC3E}">
        <p14:creationId xmlns:p14="http://schemas.microsoft.com/office/powerpoint/2010/main" val="3066455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4FCD6905-5AD0-A114-20E2-EBCE84E9ED41}"/>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EFECB060-971C-D8F1-3431-33930C4AC32D}"/>
              </a:ext>
            </a:extLst>
          </p:cNvPr>
          <p:cNvSpPr txBox="1">
            <a:spLocks noGrp="1"/>
          </p:cNvSpPr>
          <p:nvPr>
            <p:ph type="title"/>
          </p:nvPr>
        </p:nvSpPr>
        <p:spPr>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a:solidFill>
                  <a:srgbClr val="FDB71A"/>
                </a:solidFill>
                <a:latin typeface="Pluto Sans Heavy"/>
                <a:ea typeface="Georgia"/>
                <a:cs typeface="Georgia"/>
                <a:sym typeface="Georgia"/>
              </a:rPr>
              <a:t>Spartan Season of Giving</a:t>
            </a:r>
            <a:endParaRPr lang="en-US" sz="3500">
              <a:solidFill>
                <a:schemeClr val="lt1"/>
              </a:solidFill>
              <a:latin typeface="Pluto Sans Heavy" panose="02000000000000000000" pitchFamily="50" charset="0"/>
              <a:ea typeface="Georgia"/>
              <a:cs typeface="Georgia"/>
              <a:sym typeface="Georgia"/>
            </a:endParaRPr>
          </a:p>
        </p:txBody>
      </p:sp>
      <p:sp>
        <p:nvSpPr>
          <p:cNvPr id="12" name="Text Placeholder 11">
            <a:extLst>
              <a:ext uri="{FF2B5EF4-FFF2-40B4-BE49-F238E27FC236}">
                <a16:creationId xmlns:a16="http://schemas.microsoft.com/office/drawing/2014/main" id="{3603B745-7C38-8762-7ECC-71F27EEDF6D2}"/>
              </a:ext>
            </a:extLst>
          </p:cNvPr>
          <p:cNvSpPr>
            <a:spLocks noGrp="1"/>
          </p:cNvSpPr>
          <p:nvPr>
            <p:ph type="body" idx="1"/>
          </p:nvPr>
        </p:nvSpPr>
        <p:spPr/>
        <p:txBody>
          <a:bodyPr/>
          <a:lstStyle/>
          <a:p>
            <a:endParaRPr lang="en-US"/>
          </a:p>
        </p:txBody>
      </p:sp>
      <p:pic>
        <p:nvPicPr>
          <p:cNvPr id="14" name="Picture 13" descr="A graphic of a christmas tree and a few words&#10;&#10;AI-generated content may be incorrect.">
            <a:extLst>
              <a:ext uri="{FF2B5EF4-FFF2-40B4-BE49-F238E27FC236}">
                <a16:creationId xmlns:a16="http://schemas.microsoft.com/office/drawing/2014/main" id="{2021238D-6B88-AEED-7917-8011707B5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7552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B26A521A-56C9-1DC3-EAC8-E23F2B2FE193}"/>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1C415ADE-97AB-7540-5BA7-87BD99B92AFE}"/>
              </a:ext>
            </a:extLst>
          </p:cNvPr>
          <p:cNvSpPr txBox="1">
            <a:spLocks noGrp="1"/>
          </p:cNvSpPr>
          <p:nvPr>
            <p:ph type="title"/>
          </p:nvPr>
        </p:nvSpPr>
        <p:spPr>
          <a:xfrm>
            <a:off x="3886200" y="216535"/>
            <a:ext cx="8161020" cy="1325600"/>
          </a:xfrm>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a:solidFill>
                  <a:srgbClr val="FDB71A"/>
                </a:solidFill>
                <a:latin typeface="Pluto Sans Heavy"/>
                <a:ea typeface="Georgia"/>
                <a:cs typeface="Georgia"/>
                <a:sym typeface="Georgia"/>
              </a:rPr>
              <a:t>Spartan Season of Giving</a:t>
            </a:r>
            <a:endParaRPr lang="en-US" sz="3500">
              <a:solidFill>
                <a:schemeClr val="lt1"/>
              </a:solidFill>
              <a:latin typeface="Pluto Sans Heavy" panose="02000000000000000000" pitchFamily="50" charset="0"/>
              <a:ea typeface="Georgia"/>
              <a:cs typeface="Georgia"/>
              <a:sym typeface="Georgia"/>
            </a:endParaRPr>
          </a:p>
        </p:txBody>
      </p:sp>
      <p:pic>
        <p:nvPicPr>
          <p:cNvPr id="1026" name="Picture 2">
            <a:extLst>
              <a:ext uri="{FF2B5EF4-FFF2-40B4-BE49-F238E27FC236}">
                <a16:creationId xmlns:a16="http://schemas.microsoft.com/office/drawing/2014/main" id="{8E2857F9-D563-A85B-D927-28FF4ADA1DC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2664" b="2664"/>
          <a:stretch/>
        </p:blipFill>
        <p:spPr bwMode="auto">
          <a:xfrm>
            <a:off x="103417" y="4059365"/>
            <a:ext cx="2654412" cy="2512998"/>
          </a:xfrm>
          <a:prstGeom prst="ellipse">
            <a:avLst/>
          </a:prstGeom>
          <a:ln w="190500" cap="rnd">
            <a:solidFill>
              <a:srgbClr val="00698C"/>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FB2AF01-7228-933D-3B36-02DCB602F743}"/>
              </a:ext>
            </a:extLst>
          </p:cNvPr>
          <p:cNvPicPr>
            <a:picLocks noChangeAspect="1"/>
          </p:cNvPicPr>
          <p:nvPr/>
        </p:nvPicPr>
        <p:blipFill>
          <a:blip r:embed="rId4"/>
          <a:stretch>
            <a:fillRect/>
          </a:stretch>
        </p:blipFill>
        <p:spPr>
          <a:xfrm>
            <a:off x="9667400" y="4345002"/>
            <a:ext cx="2172084" cy="2172084"/>
          </a:xfrm>
          <a:prstGeom prst="rect">
            <a:avLst/>
          </a:prstGeom>
        </p:spPr>
      </p:pic>
      <p:graphicFrame>
        <p:nvGraphicFramePr>
          <p:cNvPr id="2" name="Content Placeholder 1">
            <a:extLst>
              <a:ext uri="{FF2B5EF4-FFF2-40B4-BE49-F238E27FC236}">
                <a16:creationId xmlns:a16="http://schemas.microsoft.com/office/drawing/2014/main" id="{A08D806A-2699-772B-B133-F2AC077E4494}"/>
              </a:ext>
            </a:extLst>
          </p:cNvPr>
          <p:cNvGraphicFramePr>
            <a:graphicFrameLocks noGrp="1"/>
          </p:cNvGraphicFramePr>
          <p:nvPr>
            <p:ph sz="half" idx="2"/>
          </p:nvPr>
        </p:nvGraphicFramePr>
        <p:xfrm>
          <a:off x="224425" y="1776926"/>
          <a:ext cx="11822795" cy="20548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8" name="Group 7">
            <a:extLst>
              <a:ext uri="{FF2B5EF4-FFF2-40B4-BE49-F238E27FC236}">
                <a16:creationId xmlns:a16="http://schemas.microsoft.com/office/drawing/2014/main" id="{B6FD7A1A-6D97-D729-BCE9-B785C213B8BA}"/>
              </a:ext>
            </a:extLst>
          </p:cNvPr>
          <p:cNvGrpSpPr/>
          <p:nvPr/>
        </p:nvGrpSpPr>
        <p:grpSpPr>
          <a:xfrm>
            <a:off x="3439069" y="4876886"/>
            <a:ext cx="5749290" cy="1306200"/>
            <a:chOff x="6800581" y="1711144"/>
            <a:chExt cx="1490502" cy="576450"/>
          </a:xfrm>
        </p:grpSpPr>
        <p:sp>
          <p:nvSpPr>
            <p:cNvPr id="9" name="Rectangle 8">
              <a:extLst>
                <a:ext uri="{FF2B5EF4-FFF2-40B4-BE49-F238E27FC236}">
                  <a16:creationId xmlns:a16="http://schemas.microsoft.com/office/drawing/2014/main" id="{FE7F57EC-17DB-B706-E920-931F35C0BDEA}"/>
                </a:ext>
              </a:extLst>
            </p:cNvPr>
            <p:cNvSpPr/>
            <p:nvPr/>
          </p:nvSpPr>
          <p:spPr>
            <a:xfrm>
              <a:off x="6800581" y="1711144"/>
              <a:ext cx="1490502" cy="57645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TextBox 9">
              <a:extLst>
                <a:ext uri="{FF2B5EF4-FFF2-40B4-BE49-F238E27FC236}">
                  <a16:creationId xmlns:a16="http://schemas.microsoft.com/office/drawing/2014/main" id="{31A54C47-64A6-B016-602F-7C2452D2F057}"/>
                </a:ext>
              </a:extLst>
            </p:cNvPr>
            <p:cNvSpPr txBox="1"/>
            <p:nvPr/>
          </p:nvSpPr>
          <p:spPr>
            <a:xfrm>
              <a:off x="6800581" y="1711144"/>
              <a:ext cx="1490502" cy="5764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2004" tIns="32004" rIns="42672" bIns="48006" numCol="1" spcCol="1270" anchor="ctr" anchorCtr="0">
              <a:noAutofit/>
            </a:bodyPr>
            <a:lstStyle/>
            <a:p>
              <a:pPr marL="0" lvl="1" algn="ctr" defTabSz="266700">
                <a:lnSpc>
                  <a:spcPct val="90000"/>
                </a:lnSpc>
                <a:spcBef>
                  <a:spcPct val="0"/>
                </a:spcBef>
                <a:spcAft>
                  <a:spcPct val="15000"/>
                </a:spcAft>
              </a:pPr>
              <a:r>
                <a:rPr lang="en-US" sz="2400" b="0" i="0" kern="1200"/>
                <a:t>For more information use the QR code on this slide or visit </a:t>
              </a:r>
              <a:r>
                <a:rPr lang="en-US" sz="2400" b="0" i="0" u="sng" kern="1200"/>
                <a:t>go.uncg.edu/</a:t>
              </a:r>
              <a:r>
                <a:rPr lang="en-US" sz="2400" b="0" i="0" u="sng" kern="1200" err="1"/>
                <a:t>SpartanSeasonofGiving</a:t>
              </a:r>
              <a:r>
                <a:rPr lang="en-US" sz="2400" b="0" i="0" kern="1200"/>
                <a:t>.</a:t>
              </a:r>
              <a:endParaRPr lang="en-US" sz="2400" kern="1200"/>
            </a:p>
          </p:txBody>
        </p:sp>
      </p:grpSp>
    </p:spTree>
    <p:extLst>
      <p:ext uri="{BB962C8B-B14F-4D97-AF65-F5344CB8AC3E}">
        <p14:creationId xmlns:p14="http://schemas.microsoft.com/office/powerpoint/2010/main" val="7694133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517093" y="2103400"/>
            <a:ext cx="10901641" cy="2488761"/>
          </a:xfrm>
          <a:prstGeom prst="rect">
            <a:avLst/>
          </a:prstGeom>
          <a:noFill/>
          <a:ln>
            <a:noFill/>
          </a:ln>
        </p:spPr>
        <p:txBody>
          <a:bodyPr spcFirstLastPara="1" wrap="square" lIns="91433" tIns="45700" rIns="91433" bIns="45700" anchor="ctr" anchorCtr="0">
            <a:normAutofit/>
          </a:bodyPr>
          <a:lstStyle/>
          <a:p>
            <a:pPr algn="ctr"/>
            <a:r>
              <a:rPr lang="en" sz="6400" b="1">
                <a:solidFill>
                  <a:srgbClr val="FDB71A"/>
                </a:solidFill>
                <a:latin typeface="Pluto Sans Heavy"/>
                <a:sym typeface="Georgia"/>
              </a:rPr>
              <a:t>Upcoming Reminders</a:t>
            </a:r>
            <a:endParaRPr lang="en-US"/>
          </a:p>
        </p:txBody>
      </p:sp>
    </p:spTree>
    <p:extLst>
      <p:ext uri="{BB962C8B-B14F-4D97-AF65-F5344CB8AC3E}">
        <p14:creationId xmlns:p14="http://schemas.microsoft.com/office/powerpoint/2010/main" val="270783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CD25230C-5C1C-839D-76C4-CFAFC1D5AB13}"/>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2141BBB7-D034-81D1-11A6-EA1CE5779368}"/>
              </a:ext>
            </a:extLst>
          </p:cNvPr>
          <p:cNvSpPr txBox="1">
            <a:spLocks noGrp="1"/>
          </p:cNvSpPr>
          <p:nvPr>
            <p:ph type="title"/>
          </p:nvPr>
        </p:nvSpPr>
        <p:spPr>
          <a:xfrm>
            <a:off x="3929742" y="365125"/>
            <a:ext cx="7424057" cy="1325600"/>
          </a:xfrm>
          <a:prstGeom prst="rect">
            <a:avLst/>
          </a:prstGeom>
          <a:noFill/>
          <a:ln>
            <a:noFill/>
          </a:ln>
        </p:spPr>
        <p:txBody>
          <a:bodyPr spcFirstLastPara="1" wrap="square" lIns="91433" tIns="45700" rIns="91433" bIns="45700" anchor="ctr" anchorCtr="0">
            <a:noAutofit/>
          </a:bodyPr>
          <a:lstStyle/>
          <a:p>
            <a:pPr algn="ctr"/>
            <a:r>
              <a:rPr lang="en" sz="3600" b="1">
                <a:solidFill>
                  <a:srgbClr val="FDB71A"/>
                </a:solidFill>
                <a:latin typeface="Pluto Sans Heavy"/>
                <a:sym typeface="Georgia"/>
              </a:rPr>
              <a:t>UNC System Staff Assembly</a:t>
            </a:r>
            <a:endParaRPr lang="en-US" sz="1600"/>
          </a:p>
        </p:txBody>
      </p:sp>
      <p:sp>
        <p:nvSpPr>
          <p:cNvPr id="2" name="Text Placeholder 1">
            <a:extLst>
              <a:ext uri="{FF2B5EF4-FFF2-40B4-BE49-F238E27FC236}">
                <a16:creationId xmlns:a16="http://schemas.microsoft.com/office/drawing/2014/main" id="{18412AAD-A979-8383-F06D-D2C692DC8260}"/>
              </a:ext>
            </a:extLst>
          </p:cNvPr>
          <p:cNvSpPr>
            <a:spLocks noGrp="1"/>
          </p:cNvSpPr>
          <p:nvPr>
            <p:ph type="body" idx="1"/>
          </p:nvPr>
        </p:nvSpPr>
        <p:spPr>
          <a:xfrm>
            <a:off x="283030" y="1825625"/>
            <a:ext cx="6959018" cy="4934404"/>
          </a:xfrm>
        </p:spPr>
        <p:txBody>
          <a:bodyPr>
            <a:normAutofit/>
          </a:bodyPr>
          <a:lstStyle/>
          <a:p>
            <a:pPr marL="186262" indent="0">
              <a:buClr>
                <a:schemeClr val="bg1"/>
              </a:buClr>
              <a:buNone/>
            </a:pPr>
            <a:r>
              <a:rPr lang="en-US" sz="2800">
                <a:solidFill>
                  <a:schemeClr val="bg1"/>
                </a:solidFill>
              </a:rPr>
              <a:t>SAVE the DATE</a:t>
            </a:r>
          </a:p>
          <a:p>
            <a:pPr>
              <a:buClr>
                <a:schemeClr val="bg1"/>
              </a:buClr>
            </a:pPr>
            <a:r>
              <a:rPr lang="en-US" sz="2800">
                <a:solidFill>
                  <a:schemeClr val="bg1"/>
                </a:solidFill>
              </a:rPr>
              <a:t>Monday &amp; Tuesday, March 9 &amp; 10, 2026, at North Carolina Central University</a:t>
            </a:r>
          </a:p>
          <a:p>
            <a:pPr marL="186262" indent="0">
              <a:buClr>
                <a:schemeClr val="bg1"/>
              </a:buClr>
              <a:buNone/>
            </a:pPr>
            <a:endParaRPr lang="en-US" sz="2800">
              <a:solidFill>
                <a:schemeClr val="bg1"/>
              </a:solidFill>
            </a:endParaRPr>
          </a:p>
          <a:p>
            <a:pPr marL="186262" indent="0">
              <a:buClr>
                <a:schemeClr val="bg1"/>
              </a:buClr>
              <a:buNone/>
            </a:pPr>
            <a:r>
              <a:rPr lang="en-US" sz="2800">
                <a:solidFill>
                  <a:schemeClr val="bg1"/>
                </a:solidFill>
              </a:rPr>
              <a:t>Hear updates from the UNC System Office’s Human Resources</a:t>
            </a:r>
          </a:p>
          <a:p>
            <a:pPr>
              <a:buClr>
                <a:schemeClr val="bg1"/>
              </a:buClr>
            </a:pPr>
            <a:endParaRPr lang="en-US" sz="2800">
              <a:solidFill>
                <a:schemeClr val="bg1"/>
              </a:solidFill>
            </a:endParaRPr>
          </a:p>
        </p:txBody>
      </p:sp>
      <p:pic>
        <p:nvPicPr>
          <p:cNvPr id="1026" name="Picture 2" descr="UNC Staff Assembly | UNCG Staff Senate">
            <a:extLst>
              <a:ext uri="{FF2B5EF4-FFF2-40B4-BE49-F238E27FC236}">
                <a16:creationId xmlns:a16="http://schemas.microsoft.com/office/drawing/2014/main" id="{A0ECD4EA-BFF6-0019-BCA2-EA34268A9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6299" y="2239736"/>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0557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151EC535-FA1A-C284-08E7-5CDDEE5C4CB0}"/>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DE6F655F-0B81-A8B7-7557-D465CABD3687}"/>
              </a:ext>
            </a:extLst>
          </p:cNvPr>
          <p:cNvSpPr txBox="1">
            <a:spLocks noGrp="1"/>
          </p:cNvSpPr>
          <p:nvPr>
            <p:ph type="title"/>
          </p:nvPr>
        </p:nvSpPr>
        <p:spPr>
          <a:xfrm>
            <a:off x="838200" y="2654727"/>
            <a:ext cx="10515600" cy="1325600"/>
          </a:xfrm>
          <a:prstGeom prst="rect">
            <a:avLst/>
          </a:prstGeom>
          <a:noFill/>
          <a:ln>
            <a:noFill/>
          </a:ln>
        </p:spPr>
        <p:txBody>
          <a:bodyPr spcFirstLastPara="1" wrap="square" lIns="91433" tIns="45700" rIns="91433" bIns="45700" anchor="ctr" anchorCtr="0">
            <a:normAutofit/>
          </a:bodyPr>
          <a:lstStyle/>
          <a:p>
            <a:pPr algn="ctr">
              <a:buClr>
                <a:srgbClr val="FDB71A"/>
              </a:buClr>
              <a:buSzPts val="3300"/>
            </a:pPr>
            <a:r>
              <a:rPr lang="en" sz="6400" b="1">
                <a:solidFill>
                  <a:srgbClr val="FDB71A"/>
                </a:solidFill>
                <a:latin typeface="Pluto Sans Heavy" panose="02000000000000000000" pitchFamily="50" charset="0"/>
                <a:ea typeface="Georgia"/>
                <a:cs typeface="Georgia"/>
                <a:sym typeface="Georgia"/>
              </a:rPr>
              <a:t>Adjournment</a:t>
            </a:r>
            <a:endParaRPr sz="4267">
              <a:solidFill>
                <a:schemeClr val="lt1"/>
              </a:solidFill>
              <a:latin typeface="Pluto Sans Heavy" panose="02000000000000000000" pitchFamily="50" charset="0"/>
              <a:ea typeface="Georgia"/>
              <a:cs typeface="Georgia"/>
              <a:sym typeface="Georgia"/>
            </a:endParaRPr>
          </a:p>
        </p:txBody>
      </p:sp>
    </p:spTree>
    <p:extLst>
      <p:ext uri="{BB962C8B-B14F-4D97-AF65-F5344CB8AC3E}">
        <p14:creationId xmlns:p14="http://schemas.microsoft.com/office/powerpoint/2010/main" val="16057443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12448"/>
        </a:solidFill>
        <a:effectLst/>
      </p:bgPr>
    </p:bg>
    <p:spTree>
      <p:nvGrpSpPr>
        <p:cNvPr id="1" name="Shape 305"/>
        <p:cNvGrpSpPr/>
        <p:nvPr/>
      </p:nvGrpSpPr>
      <p:grpSpPr>
        <a:xfrm>
          <a:off x="0" y="0"/>
          <a:ext cx="0" cy="0"/>
          <a:chOff x="0" y="0"/>
          <a:chExt cx="0" cy="0"/>
        </a:xfrm>
      </p:grpSpPr>
      <p:sp>
        <p:nvSpPr>
          <p:cNvPr id="2" name="Rectangle 1">
            <a:extLst>
              <a:ext uri="{FF2B5EF4-FFF2-40B4-BE49-F238E27FC236}">
                <a16:creationId xmlns:a16="http://schemas.microsoft.com/office/drawing/2014/main" id="{9674113F-9CD0-8F73-C9DD-9CD66C959A50}"/>
              </a:ext>
            </a:extLst>
          </p:cNvPr>
          <p:cNvSpPr/>
          <p:nvPr/>
        </p:nvSpPr>
        <p:spPr>
          <a:xfrm>
            <a:off x="73891" y="64655"/>
            <a:ext cx="4137891" cy="1422400"/>
          </a:xfrm>
          <a:prstGeom prst="rect">
            <a:avLst/>
          </a:prstGeom>
          <a:solidFill>
            <a:srgbClr val="122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306" name="Google Shape;306;p45" descr="Logo&#10;&#10;Description automatically generated"/>
          <p:cNvPicPr preferRelativeResize="0"/>
          <p:nvPr/>
        </p:nvPicPr>
        <p:blipFill rotWithShape="1">
          <a:blip r:embed="rId3">
            <a:alphaModFix/>
          </a:blip>
          <a:srcRect/>
          <a:stretch/>
        </p:blipFill>
        <p:spPr>
          <a:xfrm>
            <a:off x="798383" y="459518"/>
            <a:ext cx="10595235" cy="593896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
            <a:ext cx="7270749" cy="6857999"/>
          </a:xfrm>
          <a:prstGeom prst="rect">
            <a:avLst/>
          </a:prstGeom>
        </p:spPr>
      </p:pic>
      <p:sp>
        <p:nvSpPr>
          <p:cNvPr id="3" name="object 3"/>
          <p:cNvSpPr/>
          <p:nvPr/>
        </p:nvSpPr>
        <p:spPr>
          <a:xfrm>
            <a:off x="7514681" y="2088027"/>
            <a:ext cx="872067" cy="1488863"/>
          </a:xfrm>
          <a:custGeom>
            <a:avLst/>
            <a:gdLst/>
            <a:ahLst/>
            <a:cxnLst/>
            <a:rect l="l" t="t" r="r" b="b"/>
            <a:pathLst>
              <a:path w="1308100" h="2233295">
                <a:moveTo>
                  <a:pt x="1307487" y="16390"/>
                </a:moveTo>
                <a:lnTo>
                  <a:pt x="1307669" y="16423"/>
                </a:lnTo>
                <a:lnTo>
                  <a:pt x="1307729" y="15995"/>
                </a:lnTo>
                <a:lnTo>
                  <a:pt x="1307487" y="16390"/>
                </a:lnTo>
                <a:close/>
              </a:path>
              <a:path w="1308100" h="2233295">
                <a:moveTo>
                  <a:pt x="578499" y="487131"/>
                </a:moveTo>
                <a:lnTo>
                  <a:pt x="457795" y="1348611"/>
                </a:lnTo>
                <a:lnTo>
                  <a:pt x="465308" y="1300420"/>
                </a:lnTo>
                <a:lnTo>
                  <a:pt x="465173" y="1301377"/>
                </a:lnTo>
                <a:lnTo>
                  <a:pt x="474144" y="1253574"/>
                </a:lnTo>
                <a:lnTo>
                  <a:pt x="474009" y="1254531"/>
                </a:lnTo>
                <a:lnTo>
                  <a:pt x="483876" y="1209142"/>
                </a:lnTo>
                <a:lnTo>
                  <a:pt x="495530" y="1161910"/>
                </a:lnTo>
                <a:lnTo>
                  <a:pt x="508603" y="1114455"/>
                </a:lnTo>
                <a:lnTo>
                  <a:pt x="523056" y="1066867"/>
                </a:lnTo>
                <a:lnTo>
                  <a:pt x="538852" y="1019232"/>
                </a:lnTo>
                <a:lnTo>
                  <a:pt x="555954" y="971641"/>
                </a:lnTo>
                <a:lnTo>
                  <a:pt x="574324" y="924182"/>
                </a:lnTo>
                <a:lnTo>
                  <a:pt x="593925" y="876943"/>
                </a:lnTo>
                <a:lnTo>
                  <a:pt x="614719" y="830013"/>
                </a:lnTo>
                <a:lnTo>
                  <a:pt x="636669" y="783482"/>
                </a:lnTo>
                <a:lnTo>
                  <a:pt x="659738" y="737437"/>
                </a:lnTo>
                <a:lnTo>
                  <a:pt x="683887" y="691968"/>
                </a:lnTo>
                <a:lnTo>
                  <a:pt x="709080" y="647163"/>
                </a:lnTo>
                <a:lnTo>
                  <a:pt x="735279" y="603111"/>
                </a:lnTo>
                <a:lnTo>
                  <a:pt x="762447" y="559900"/>
                </a:lnTo>
                <a:lnTo>
                  <a:pt x="790546" y="517620"/>
                </a:lnTo>
                <a:lnTo>
                  <a:pt x="819539" y="476359"/>
                </a:lnTo>
                <a:lnTo>
                  <a:pt x="849388" y="436206"/>
                </a:lnTo>
                <a:lnTo>
                  <a:pt x="880056" y="397249"/>
                </a:lnTo>
                <a:lnTo>
                  <a:pt x="911505" y="359577"/>
                </a:lnTo>
                <a:lnTo>
                  <a:pt x="943698" y="323279"/>
                </a:lnTo>
                <a:lnTo>
                  <a:pt x="976598" y="288444"/>
                </a:lnTo>
                <a:lnTo>
                  <a:pt x="1010167" y="255160"/>
                </a:lnTo>
                <a:lnTo>
                  <a:pt x="1044367" y="223516"/>
                </a:lnTo>
                <a:lnTo>
                  <a:pt x="1079162" y="193601"/>
                </a:lnTo>
                <a:lnTo>
                  <a:pt x="1114514" y="165504"/>
                </a:lnTo>
                <a:lnTo>
                  <a:pt x="1150384" y="139313"/>
                </a:lnTo>
                <a:lnTo>
                  <a:pt x="1193787" y="114514"/>
                </a:lnTo>
                <a:lnTo>
                  <a:pt x="1240247" y="90125"/>
                </a:lnTo>
                <a:lnTo>
                  <a:pt x="1281079" y="59554"/>
                </a:lnTo>
                <a:lnTo>
                  <a:pt x="1307487" y="16390"/>
                </a:lnTo>
                <a:lnTo>
                  <a:pt x="1275674" y="10744"/>
                </a:lnTo>
                <a:lnTo>
                  <a:pt x="1264441" y="8422"/>
                </a:lnTo>
                <a:lnTo>
                  <a:pt x="1204327" y="0"/>
                </a:lnTo>
                <a:lnTo>
                  <a:pt x="1178267" y="1026"/>
                </a:lnTo>
                <a:lnTo>
                  <a:pt x="1166790" y="4761"/>
                </a:lnTo>
                <a:lnTo>
                  <a:pt x="1156141" y="10586"/>
                </a:lnTo>
                <a:lnTo>
                  <a:pt x="1145847" y="16309"/>
                </a:lnTo>
                <a:lnTo>
                  <a:pt x="1135439" y="19737"/>
                </a:lnTo>
                <a:lnTo>
                  <a:pt x="1125291" y="19191"/>
                </a:lnTo>
                <a:lnTo>
                  <a:pt x="1115206" y="16231"/>
                </a:lnTo>
                <a:lnTo>
                  <a:pt x="1104776" y="13433"/>
                </a:lnTo>
                <a:lnTo>
                  <a:pt x="1059418" y="29061"/>
                </a:lnTo>
                <a:lnTo>
                  <a:pt x="1011662" y="61027"/>
                </a:lnTo>
                <a:lnTo>
                  <a:pt x="959436" y="100428"/>
                </a:lnTo>
                <a:lnTo>
                  <a:pt x="911856" y="138423"/>
                </a:lnTo>
                <a:lnTo>
                  <a:pt x="878034" y="166173"/>
                </a:lnTo>
                <a:lnTo>
                  <a:pt x="837773" y="199978"/>
                </a:lnTo>
                <a:lnTo>
                  <a:pt x="799146" y="233970"/>
                </a:lnTo>
                <a:lnTo>
                  <a:pt x="762145" y="268434"/>
                </a:lnTo>
                <a:lnTo>
                  <a:pt x="735752" y="334511"/>
                </a:lnTo>
                <a:lnTo>
                  <a:pt x="725422" y="333064"/>
                </a:lnTo>
                <a:lnTo>
                  <a:pt x="729998" y="300399"/>
                </a:lnTo>
                <a:lnTo>
                  <a:pt x="726218" y="304159"/>
                </a:lnTo>
                <a:lnTo>
                  <a:pt x="691628" y="341181"/>
                </a:lnTo>
                <a:lnTo>
                  <a:pt x="658095" y="380035"/>
                </a:lnTo>
                <a:lnTo>
                  <a:pt x="625474" y="421135"/>
                </a:lnTo>
                <a:lnTo>
                  <a:pt x="593622" y="464892"/>
                </a:lnTo>
                <a:lnTo>
                  <a:pt x="578499" y="487131"/>
                </a:lnTo>
                <a:close/>
              </a:path>
              <a:path w="1308100" h="2233295">
                <a:moveTo>
                  <a:pt x="668229" y="1410040"/>
                </a:moveTo>
                <a:lnTo>
                  <a:pt x="575527" y="2071663"/>
                </a:lnTo>
                <a:lnTo>
                  <a:pt x="582546" y="2024364"/>
                </a:lnTo>
                <a:lnTo>
                  <a:pt x="591634" y="1976660"/>
                </a:lnTo>
                <a:lnTo>
                  <a:pt x="602462" y="1929337"/>
                </a:lnTo>
                <a:lnTo>
                  <a:pt x="614823" y="1882355"/>
                </a:lnTo>
                <a:lnTo>
                  <a:pt x="628512" y="1835671"/>
                </a:lnTo>
                <a:lnTo>
                  <a:pt x="643323" y="1789244"/>
                </a:lnTo>
                <a:lnTo>
                  <a:pt x="659051" y="1743033"/>
                </a:lnTo>
                <a:lnTo>
                  <a:pt x="675489" y="1696997"/>
                </a:lnTo>
                <a:lnTo>
                  <a:pt x="761135" y="1467967"/>
                </a:lnTo>
                <a:lnTo>
                  <a:pt x="777515" y="1422101"/>
                </a:lnTo>
                <a:lnTo>
                  <a:pt x="771955" y="1402714"/>
                </a:lnTo>
                <a:lnTo>
                  <a:pt x="748476" y="1391004"/>
                </a:lnTo>
                <a:lnTo>
                  <a:pt x="720464" y="1385894"/>
                </a:lnTo>
                <a:lnTo>
                  <a:pt x="701306" y="1386307"/>
                </a:lnTo>
                <a:lnTo>
                  <a:pt x="695872" y="1390141"/>
                </a:lnTo>
                <a:lnTo>
                  <a:pt x="691763" y="1396591"/>
                </a:lnTo>
                <a:lnTo>
                  <a:pt x="687616" y="1403302"/>
                </a:lnTo>
                <a:lnTo>
                  <a:pt x="682073" y="1407919"/>
                </a:lnTo>
                <a:lnTo>
                  <a:pt x="672312" y="1410067"/>
                </a:lnTo>
                <a:lnTo>
                  <a:pt x="668620" y="1410043"/>
                </a:lnTo>
                <a:lnTo>
                  <a:pt x="668229" y="1410040"/>
                </a:lnTo>
                <a:close/>
              </a:path>
              <a:path w="1308100" h="2233295">
                <a:moveTo>
                  <a:pt x="0" y="1361471"/>
                </a:moveTo>
                <a:lnTo>
                  <a:pt x="8825" y="1416381"/>
                </a:lnTo>
                <a:lnTo>
                  <a:pt x="24721" y="1468465"/>
                </a:lnTo>
                <a:lnTo>
                  <a:pt x="45074" y="1519236"/>
                </a:lnTo>
                <a:lnTo>
                  <a:pt x="82829" y="1605733"/>
                </a:lnTo>
                <a:lnTo>
                  <a:pt x="101222" y="1646757"/>
                </a:lnTo>
                <a:lnTo>
                  <a:pt x="122072" y="1692137"/>
                </a:lnTo>
                <a:lnTo>
                  <a:pt x="145005" y="1740732"/>
                </a:lnTo>
                <a:lnTo>
                  <a:pt x="169645" y="1791401"/>
                </a:lnTo>
                <a:lnTo>
                  <a:pt x="195618" y="1843000"/>
                </a:lnTo>
                <a:lnTo>
                  <a:pt x="222547" y="1894389"/>
                </a:lnTo>
                <a:lnTo>
                  <a:pt x="250058" y="1944424"/>
                </a:lnTo>
                <a:lnTo>
                  <a:pt x="277776" y="1991964"/>
                </a:lnTo>
                <a:lnTo>
                  <a:pt x="305325" y="2035866"/>
                </a:lnTo>
                <a:lnTo>
                  <a:pt x="332330" y="2074990"/>
                </a:lnTo>
                <a:lnTo>
                  <a:pt x="358417" y="2108192"/>
                </a:lnTo>
                <a:lnTo>
                  <a:pt x="410056" y="2157606"/>
                </a:lnTo>
                <a:lnTo>
                  <a:pt x="452730" y="2190562"/>
                </a:lnTo>
                <a:lnTo>
                  <a:pt x="500432" y="2220429"/>
                </a:lnTo>
                <a:lnTo>
                  <a:pt x="544355" y="2233291"/>
                </a:lnTo>
                <a:lnTo>
                  <a:pt x="567706" y="2219833"/>
                </a:lnTo>
                <a:lnTo>
                  <a:pt x="567778" y="2170185"/>
                </a:lnTo>
                <a:lnTo>
                  <a:pt x="570413" y="2121085"/>
                </a:lnTo>
                <a:lnTo>
                  <a:pt x="575385" y="2072676"/>
                </a:lnTo>
                <a:lnTo>
                  <a:pt x="668229" y="1410040"/>
                </a:lnTo>
                <a:lnTo>
                  <a:pt x="662615" y="1410003"/>
                </a:lnTo>
                <a:lnTo>
                  <a:pt x="603259" y="1437141"/>
                </a:lnTo>
                <a:lnTo>
                  <a:pt x="567400" y="1472532"/>
                </a:lnTo>
                <a:lnTo>
                  <a:pt x="538296" y="1514281"/>
                </a:lnTo>
                <a:lnTo>
                  <a:pt x="514010" y="1560191"/>
                </a:lnTo>
                <a:lnTo>
                  <a:pt x="492606" y="1608064"/>
                </a:lnTo>
                <a:lnTo>
                  <a:pt x="472147" y="1655700"/>
                </a:lnTo>
                <a:lnTo>
                  <a:pt x="468859" y="1664937"/>
                </a:lnTo>
                <a:lnTo>
                  <a:pt x="464993" y="1674776"/>
                </a:lnTo>
                <a:lnTo>
                  <a:pt x="459204" y="1681801"/>
                </a:lnTo>
                <a:lnTo>
                  <a:pt x="450149" y="1682596"/>
                </a:lnTo>
                <a:lnTo>
                  <a:pt x="451338" y="1632795"/>
                </a:lnTo>
                <a:lnTo>
                  <a:pt x="449071" y="1582586"/>
                </a:lnTo>
                <a:lnTo>
                  <a:pt x="446262" y="1532453"/>
                </a:lnTo>
                <a:lnTo>
                  <a:pt x="445824" y="1482880"/>
                </a:lnTo>
                <a:lnTo>
                  <a:pt x="448184" y="1438849"/>
                </a:lnTo>
                <a:lnTo>
                  <a:pt x="452187" y="1394063"/>
                </a:lnTo>
                <a:lnTo>
                  <a:pt x="457795" y="1348611"/>
                </a:lnTo>
                <a:lnTo>
                  <a:pt x="578499" y="487131"/>
                </a:lnTo>
                <a:lnTo>
                  <a:pt x="564884" y="507154"/>
                </a:lnTo>
                <a:lnTo>
                  <a:pt x="537327" y="549790"/>
                </a:lnTo>
                <a:lnTo>
                  <a:pt x="510969" y="592799"/>
                </a:lnTo>
                <a:lnTo>
                  <a:pt x="485827" y="636176"/>
                </a:lnTo>
                <a:lnTo>
                  <a:pt x="461917" y="679919"/>
                </a:lnTo>
                <a:lnTo>
                  <a:pt x="439256" y="724026"/>
                </a:lnTo>
                <a:lnTo>
                  <a:pt x="417862" y="768493"/>
                </a:lnTo>
                <a:lnTo>
                  <a:pt x="281879" y="1729204"/>
                </a:lnTo>
                <a:lnTo>
                  <a:pt x="273469" y="1728852"/>
                </a:lnTo>
                <a:lnTo>
                  <a:pt x="240088" y="1679963"/>
                </a:lnTo>
                <a:lnTo>
                  <a:pt x="212696" y="1626610"/>
                </a:lnTo>
                <a:lnTo>
                  <a:pt x="183033" y="1561213"/>
                </a:lnTo>
                <a:lnTo>
                  <a:pt x="167816" y="1520939"/>
                </a:lnTo>
                <a:lnTo>
                  <a:pt x="152693" y="1482296"/>
                </a:lnTo>
                <a:lnTo>
                  <a:pt x="135422" y="1446655"/>
                </a:lnTo>
                <a:lnTo>
                  <a:pt x="113760" y="1415383"/>
                </a:lnTo>
                <a:lnTo>
                  <a:pt x="85464" y="1389849"/>
                </a:lnTo>
                <a:lnTo>
                  <a:pt x="48291" y="1371422"/>
                </a:lnTo>
                <a:lnTo>
                  <a:pt x="0" y="1361471"/>
                </a:lnTo>
                <a:close/>
              </a:path>
              <a:path w="1308100" h="2233295">
                <a:moveTo>
                  <a:pt x="729998" y="300399"/>
                </a:moveTo>
                <a:lnTo>
                  <a:pt x="728372" y="312006"/>
                </a:lnTo>
                <a:lnTo>
                  <a:pt x="738702" y="313454"/>
                </a:lnTo>
                <a:lnTo>
                  <a:pt x="742237" y="288226"/>
                </a:lnTo>
                <a:lnTo>
                  <a:pt x="729998" y="300399"/>
                </a:lnTo>
                <a:close/>
              </a:path>
              <a:path w="1308100" h="2233295">
                <a:moveTo>
                  <a:pt x="277274" y="1232375"/>
                </a:moveTo>
                <a:lnTo>
                  <a:pt x="270923" y="1280621"/>
                </a:lnTo>
                <a:lnTo>
                  <a:pt x="266040" y="1329195"/>
                </a:lnTo>
                <a:lnTo>
                  <a:pt x="262643" y="1378092"/>
                </a:lnTo>
                <a:lnTo>
                  <a:pt x="260748" y="1427311"/>
                </a:lnTo>
                <a:lnTo>
                  <a:pt x="260373" y="1476847"/>
                </a:lnTo>
                <a:lnTo>
                  <a:pt x="261542" y="1526845"/>
                </a:lnTo>
                <a:lnTo>
                  <a:pt x="264248" y="1576864"/>
                </a:lnTo>
                <a:lnTo>
                  <a:pt x="268533" y="1627338"/>
                </a:lnTo>
                <a:lnTo>
                  <a:pt x="274404" y="1678119"/>
                </a:lnTo>
                <a:lnTo>
                  <a:pt x="281879" y="1729204"/>
                </a:lnTo>
                <a:lnTo>
                  <a:pt x="415862" y="772950"/>
                </a:lnTo>
                <a:lnTo>
                  <a:pt x="397750" y="813318"/>
                </a:lnTo>
                <a:lnTo>
                  <a:pt x="378939" y="858498"/>
                </a:lnTo>
                <a:lnTo>
                  <a:pt x="361445" y="904030"/>
                </a:lnTo>
                <a:lnTo>
                  <a:pt x="345284" y="949912"/>
                </a:lnTo>
                <a:lnTo>
                  <a:pt x="330474" y="996139"/>
                </a:lnTo>
                <a:lnTo>
                  <a:pt x="317032" y="1042710"/>
                </a:lnTo>
                <a:lnTo>
                  <a:pt x="304974" y="1089622"/>
                </a:lnTo>
                <a:lnTo>
                  <a:pt x="294317" y="1136872"/>
                </a:lnTo>
                <a:lnTo>
                  <a:pt x="285078" y="1184457"/>
                </a:lnTo>
                <a:lnTo>
                  <a:pt x="277274" y="1232375"/>
                </a:lnTo>
                <a:close/>
              </a:path>
            </a:pathLst>
          </a:custGeom>
          <a:solidFill>
            <a:srgbClr val="FFB71B"/>
          </a:solidFill>
        </p:spPr>
        <p:txBody>
          <a:bodyPr wrap="square" lIns="0" tIns="0" rIns="0" bIns="0" rtlCol="0"/>
          <a:lstStyle/>
          <a:p>
            <a:pPr defTabSz="609630"/>
            <a:endParaRPr sz="1200" kern="0">
              <a:solidFill>
                <a:sysClr val="windowText" lastClr="000000"/>
              </a:solidFill>
            </a:endParaRPr>
          </a:p>
        </p:txBody>
      </p:sp>
      <p:sp>
        <p:nvSpPr>
          <p:cNvPr id="4" name="object 4"/>
          <p:cNvSpPr txBox="1">
            <a:spLocks noGrp="1"/>
          </p:cNvSpPr>
          <p:nvPr>
            <p:ph type="title"/>
          </p:nvPr>
        </p:nvSpPr>
        <p:spPr>
          <a:xfrm>
            <a:off x="8362586" y="822674"/>
            <a:ext cx="2703830" cy="1291806"/>
          </a:xfrm>
          <a:prstGeom prst="rect">
            <a:avLst/>
          </a:prstGeom>
        </p:spPr>
        <p:txBody>
          <a:bodyPr vert="horz" wrap="square" lIns="0" tIns="184573" rIns="0" bIns="0" rtlCol="0">
            <a:spAutoFit/>
          </a:bodyPr>
          <a:lstStyle/>
          <a:p>
            <a:pPr marL="8467" marR="3387" indent="389063">
              <a:lnSpc>
                <a:spcPct val="75500"/>
              </a:lnSpc>
              <a:spcBef>
                <a:spcPts val="1453"/>
              </a:spcBef>
            </a:pPr>
            <a:r>
              <a:rPr sz="4634" spc="677" dirty="0">
                <a:solidFill>
                  <a:srgbClr val="FFB71B"/>
                </a:solidFill>
              </a:rPr>
              <a:t>STAFF </a:t>
            </a:r>
            <a:r>
              <a:rPr sz="4634" spc="673" dirty="0">
                <a:solidFill>
                  <a:srgbClr val="FFB71B"/>
                </a:solidFill>
              </a:rPr>
              <a:t>DONORS</a:t>
            </a:r>
            <a:endParaRPr sz="4634"/>
          </a:p>
        </p:txBody>
      </p:sp>
      <p:sp>
        <p:nvSpPr>
          <p:cNvPr id="5" name="object 5"/>
          <p:cNvSpPr txBox="1"/>
          <p:nvPr/>
        </p:nvSpPr>
        <p:spPr>
          <a:xfrm>
            <a:off x="7614380" y="2086487"/>
            <a:ext cx="4205393" cy="3887945"/>
          </a:xfrm>
          <a:prstGeom prst="rect">
            <a:avLst/>
          </a:prstGeom>
        </p:spPr>
        <p:txBody>
          <a:bodyPr vert="horz" wrap="square" lIns="0" tIns="55457" rIns="0" bIns="0" rtlCol="0">
            <a:spAutoFit/>
          </a:bodyPr>
          <a:lstStyle/>
          <a:p>
            <a:pPr marL="1023671" defTabSz="609630">
              <a:spcBef>
                <a:spcPts val="437"/>
              </a:spcBef>
            </a:pPr>
            <a:r>
              <a:rPr sz="1900" kern="0" spc="-40" dirty="0">
                <a:solidFill>
                  <a:srgbClr val="FFFFFF"/>
                </a:solidFill>
                <a:latin typeface="Trebuchet MS"/>
                <a:cs typeface="Trebuchet MS"/>
              </a:rPr>
              <a:t>180</a:t>
            </a:r>
            <a:r>
              <a:rPr sz="1900" kern="0" spc="-10" dirty="0">
                <a:solidFill>
                  <a:srgbClr val="FFFFFF"/>
                </a:solidFill>
                <a:latin typeface="Trebuchet MS"/>
                <a:cs typeface="Trebuchet MS"/>
              </a:rPr>
              <a:t> </a:t>
            </a:r>
            <a:r>
              <a:rPr sz="1900" kern="0" dirty="0">
                <a:solidFill>
                  <a:srgbClr val="FFFFFF"/>
                </a:solidFill>
                <a:latin typeface="Trebuchet MS"/>
                <a:cs typeface="Trebuchet MS"/>
              </a:rPr>
              <a:t>unique</a:t>
            </a:r>
            <a:r>
              <a:rPr sz="1900" kern="0" spc="-7" dirty="0">
                <a:solidFill>
                  <a:srgbClr val="FFFFFF"/>
                </a:solidFill>
                <a:latin typeface="Trebuchet MS"/>
                <a:cs typeface="Trebuchet MS"/>
              </a:rPr>
              <a:t> </a:t>
            </a:r>
            <a:r>
              <a:rPr sz="1900" kern="0" spc="50" dirty="0">
                <a:solidFill>
                  <a:srgbClr val="FFFFFF"/>
                </a:solidFill>
                <a:latin typeface="Trebuchet MS"/>
                <a:cs typeface="Trebuchet MS"/>
              </a:rPr>
              <a:t>donors</a:t>
            </a:r>
            <a:endParaRPr sz="1900" kern="0">
              <a:solidFill>
                <a:sysClr val="windowText" lastClr="000000"/>
              </a:solidFill>
              <a:latin typeface="Trebuchet MS"/>
              <a:cs typeface="Trebuchet MS"/>
            </a:endParaRPr>
          </a:p>
          <a:p>
            <a:pPr marL="1023671" defTabSz="609630">
              <a:spcBef>
                <a:spcPts val="370"/>
              </a:spcBef>
            </a:pPr>
            <a:r>
              <a:rPr sz="1900" kern="0" spc="-87" dirty="0">
                <a:solidFill>
                  <a:srgbClr val="FFFFFF"/>
                </a:solidFill>
                <a:latin typeface="Trebuchet MS"/>
                <a:cs typeface="Trebuchet MS"/>
              </a:rPr>
              <a:t>$26,153</a:t>
            </a:r>
            <a:r>
              <a:rPr sz="1900" kern="0" spc="-53" dirty="0">
                <a:solidFill>
                  <a:srgbClr val="FFFFFF"/>
                </a:solidFill>
                <a:latin typeface="Trebuchet MS"/>
                <a:cs typeface="Trebuchet MS"/>
              </a:rPr>
              <a:t> </a:t>
            </a:r>
            <a:r>
              <a:rPr sz="1900" kern="0" spc="-7" dirty="0">
                <a:solidFill>
                  <a:srgbClr val="FFFFFF"/>
                </a:solidFill>
                <a:latin typeface="Trebuchet MS"/>
                <a:cs typeface="Trebuchet MS"/>
              </a:rPr>
              <a:t>raised</a:t>
            </a:r>
            <a:endParaRPr sz="1900" kern="0">
              <a:solidFill>
                <a:sysClr val="windowText" lastClr="000000"/>
              </a:solidFill>
              <a:latin typeface="Trebuchet MS"/>
              <a:cs typeface="Trebuchet MS"/>
            </a:endParaRPr>
          </a:p>
          <a:p>
            <a:pPr marL="1023671" defTabSz="609630">
              <a:spcBef>
                <a:spcPts val="370"/>
              </a:spcBef>
            </a:pPr>
            <a:r>
              <a:rPr sz="1900" kern="0" spc="50" dirty="0">
                <a:solidFill>
                  <a:srgbClr val="FFFFFF"/>
                </a:solidFill>
                <a:latin typeface="Trebuchet MS"/>
                <a:cs typeface="Trebuchet MS"/>
              </a:rPr>
              <a:t>38</a:t>
            </a:r>
            <a:r>
              <a:rPr sz="1900" kern="0" spc="-93" dirty="0">
                <a:solidFill>
                  <a:srgbClr val="FFFFFF"/>
                </a:solidFill>
                <a:latin typeface="Trebuchet MS"/>
                <a:cs typeface="Trebuchet MS"/>
              </a:rPr>
              <a:t> </a:t>
            </a:r>
            <a:r>
              <a:rPr sz="1900" kern="0" spc="-30" dirty="0">
                <a:solidFill>
                  <a:srgbClr val="FFFFFF"/>
                </a:solidFill>
                <a:latin typeface="Trebuchet MS"/>
                <a:cs typeface="Trebuchet MS"/>
              </a:rPr>
              <a:t>first-</a:t>
            </a:r>
            <a:r>
              <a:rPr sz="1900" kern="0" spc="-23" dirty="0">
                <a:solidFill>
                  <a:srgbClr val="FFFFFF"/>
                </a:solidFill>
                <a:latin typeface="Trebuchet MS"/>
                <a:cs typeface="Trebuchet MS"/>
              </a:rPr>
              <a:t>time</a:t>
            </a:r>
            <a:r>
              <a:rPr sz="1900" kern="0" spc="-93" dirty="0">
                <a:solidFill>
                  <a:srgbClr val="FFFFFF"/>
                </a:solidFill>
                <a:latin typeface="Trebuchet MS"/>
                <a:cs typeface="Trebuchet MS"/>
              </a:rPr>
              <a:t> </a:t>
            </a:r>
            <a:r>
              <a:rPr sz="1900" kern="0" spc="50" dirty="0">
                <a:solidFill>
                  <a:srgbClr val="FFFFFF"/>
                </a:solidFill>
                <a:latin typeface="Trebuchet MS"/>
                <a:cs typeface="Trebuchet MS"/>
              </a:rPr>
              <a:t>donors</a:t>
            </a:r>
            <a:endParaRPr sz="1900" kern="0">
              <a:solidFill>
                <a:sysClr val="windowText" lastClr="000000"/>
              </a:solidFill>
              <a:latin typeface="Trebuchet MS"/>
              <a:cs typeface="Trebuchet MS"/>
            </a:endParaRPr>
          </a:p>
          <a:p>
            <a:pPr defTabSz="609630">
              <a:spcBef>
                <a:spcPts val="1340"/>
              </a:spcBef>
            </a:pPr>
            <a:endParaRPr sz="1900" kern="0">
              <a:solidFill>
                <a:sysClr val="windowText" lastClr="000000"/>
              </a:solidFill>
              <a:latin typeface="Trebuchet MS"/>
              <a:cs typeface="Trebuchet MS"/>
            </a:endParaRPr>
          </a:p>
          <a:p>
            <a:pPr marL="63503" defTabSz="609630"/>
            <a:r>
              <a:rPr sz="4634" b="1" kern="0" spc="629" dirty="0">
                <a:solidFill>
                  <a:srgbClr val="FFB71B"/>
                </a:solidFill>
                <a:latin typeface="Calibri"/>
                <a:cs typeface="Calibri"/>
              </a:rPr>
              <a:t>TOP</a:t>
            </a:r>
            <a:r>
              <a:rPr sz="4634" b="1" kern="0" spc="70" dirty="0">
                <a:solidFill>
                  <a:srgbClr val="FFB71B"/>
                </a:solidFill>
                <a:latin typeface="Calibri"/>
                <a:cs typeface="Calibri"/>
              </a:rPr>
              <a:t> </a:t>
            </a:r>
            <a:r>
              <a:rPr sz="4634" b="1" kern="0" spc="517" dirty="0">
                <a:solidFill>
                  <a:srgbClr val="FFB71B"/>
                </a:solidFill>
                <a:latin typeface="Calibri"/>
                <a:cs typeface="Calibri"/>
              </a:rPr>
              <a:t>5</a:t>
            </a:r>
            <a:r>
              <a:rPr sz="4634" b="1" kern="0" spc="73" dirty="0">
                <a:solidFill>
                  <a:srgbClr val="FFB71B"/>
                </a:solidFill>
                <a:latin typeface="Calibri"/>
                <a:cs typeface="Calibri"/>
              </a:rPr>
              <a:t> </a:t>
            </a:r>
            <a:r>
              <a:rPr sz="4634" b="1" kern="0" spc="730" dirty="0">
                <a:solidFill>
                  <a:srgbClr val="FFB71B"/>
                </a:solidFill>
                <a:latin typeface="Calibri"/>
                <a:cs typeface="Calibri"/>
              </a:rPr>
              <a:t>FUNDS</a:t>
            </a:r>
            <a:endParaRPr sz="4634" kern="0">
              <a:solidFill>
                <a:sysClr val="windowText" lastClr="000000"/>
              </a:solidFill>
              <a:latin typeface="Calibri"/>
              <a:cs typeface="Calibri"/>
            </a:endParaRPr>
          </a:p>
          <a:p>
            <a:pPr marL="8467" marR="671863" defTabSz="609630">
              <a:lnSpc>
                <a:spcPct val="116199"/>
              </a:lnSpc>
              <a:spcBef>
                <a:spcPts val="90"/>
              </a:spcBef>
            </a:pPr>
            <a:r>
              <a:rPr sz="1900" kern="0" spc="63" dirty="0">
                <a:solidFill>
                  <a:srgbClr val="FFFFFF"/>
                </a:solidFill>
                <a:latin typeface="Trebuchet MS"/>
                <a:cs typeface="Trebuchet MS"/>
              </a:rPr>
              <a:t>Spartan</a:t>
            </a:r>
            <a:r>
              <a:rPr sz="1900" kern="0" spc="-90" dirty="0">
                <a:solidFill>
                  <a:srgbClr val="FFFFFF"/>
                </a:solidFill>
                <a:latin typeface="Trebuchet MS"/>
                <a:cs typeface="Trebuchet MS"/>
              </a:rPr>
              <a:t> </a:t>
            </a:r>
            <a:r>
              <a:rPr sz="1900" kern="0" spc="60" dirty="0">
                <a:solidFill>
                  <a:srgbClr val="FFFFFF"/>
                </a:solidFill>
                <a:latin typeface="Trebuchet MS"/>
                <a:cs typeface="Trebuchet MS"/>
              </a:rPr>
              <a:t>Food</a:t>
            </a:r>
            <a:r>
              <a:rPr sz="1900" kern="0" spc="-87" dirty="0">
                <a:solidFill>
                  <a:srgbClr val="FFFFFF"/>
                </a:solidFill>
                <a:latin typeface="Trebuchet MS"/>
                <a:cs typeface="Trebuchet MS"/>
              </a:rPr>
              <a:t> </a:t>
            </a:r>
            <a:r>
              <a:rPr sz="1900" kern="0" dirty="0">
                <a:solidFill>
                  <a:srgbClr val="FFFFFF"/>
                </a:solidFill>
                <a:latin typeface="Trebuchet MS"/>
                <a:cs typeface="Trebuchet MS"/>
              </a:rPr>
              <a:t>Insecurity</a:t>
            </a:r>
            <a:r>
              <a:rPr sz="1900" kern="0" spc="-87" dirty="0">
                <a:solidFill>
                  <a:srgbClr val="FFFFFF"/>
                </a:solidFill>
                <a:latin typeface="Trebuchet MS"/>
                <a:cs typeface="Trebuchet MS"/>
              </a:rPr>
              <a:t> </a:t>
            </a:r>
            <a:r>
              <a:rPr sz="1900" kern="0" spc="-13" dirty="0">
                <a:solidFill>
                  <a:srgbClr val="FFFFFF"/>
                </a:solidFill>
                <a:latin typeface="Trebuchet MS"/>
                <a:cs typeface="Trebuchet MS"/>
              </a:rPr>
              <a:t>(19) </a:t>
            </a:r>
            <a:r>
              <a:rPr sz="1900" kern="0" spc="63" dirty="0">
                <a:solidFill>
                  <a:srgbClr val="FFFFFF"/>
                </a:solidFill>
                <a:latin typeface="Trebuchet MS"/>
                <a:cs typeface="Trebuchet MS"/>
              </a:rPr>
              <a:t>Spartans</a:t>
            </a:r>
            <a:r>
              <a:rPr sz="1900" kern="0" spc="-110" dirty="0">
                <a:solidFill>
                  <a:srgbClr val="FFFFFF"/>
                </a:solidFill>
                <a:latin typeface="Trebuchet MS"/>
                <a:cs typeface="Trebuchet MS"/>
              </a:rPr>
              <a:t> </a:t>
            </a:r>
            <a:r>
              <a:rPr sz="1900" kern="0" dirty="0">
                <a:solidFill>
                  <a:srgbClr val="FFFFFF"/>
                </a:solidFill>
                <a:latin typeface="Trebuchet MS"/>
                <a:cs typeface="Trebuchet MS"/>
              </a:rPr>
              <a:t>Finish</a:t>
            </a:r>
            <a:r>
              <a:rPr sz="1900" kern="0" spc="-107" dirty="0">
                <a:solidFill>
                  <a:srgbClr val="FFFFFF"/>
                </a:solidFill>
                <a:latin typeface="Trebuchet MS"/>
                <a:cs typeface="Trebuchet MS"/>
              </a:rPr>
              <a:t> </a:t>
            </a:r>
            <a:r>
              <a:rPr sz="1900" kern="0" spc="53" dirty="0">
                <a:solidFill>
                  <a:srgbClr val="FFFFFF"/>
                </a:solidFill>
                <a:latin typeface="Trebuchet MS"/>
                <a:cs typeface="Trebuchet MS"/>
              </a:rPr>
              <a:t>Strong</a:t>
            </a:r>
            <a:r>
              <a:rPr sz="1900" kern="0" spc="-107" dirty="0">
                <a:solidFill>
                  <a:srgbClr val="FFFFFF"/>
                </a:solidFill>
                <a:latin typeface="Trebuchet MS"/>
                <a:cs typeface="Trebuchet MS"/>
              </a:rPr>
              <a:t> </a:t>
            </a:r>
            <a:r>
              <a:rPr sz="1900" kern="0" spc="-13" dirty="0">
                <a:solidFill>
                  <a:srgbClr val="FFFFFF"/>
                </a:solidFill>
                <a:latin typeface="Trebuchet MS"/>
                <a:cs typeface="Trebuchet MS"/>
              </a:rPr>
              <a:t>(13) </a:t>
            </a:r>
            <a:r>
              <a:rPr sz="1900" kern="0" dirty="0">
                <a:solidFill>
                  <a:srgbClr val="FFFFFF"/>
                </a:solidFill>
                <a:latin typeface="Trebuchet MS"/>
                <a:cs typeface="Trebuchet MS"/>
              </a:rPr>
              <a:t>Chancellor’s</a:t>
            </a:r>
            <a:r>
              <a:rPr sz="1900" kern="0" spc="-33" dirty="0">
                <a:solidFill>
                  <a:srgbClr val="FFFFFF"/>
                </a:solidFill>
                <a:latin typeface="Trebuchet MS"/>
                <a:cs typeface="Trebuchet MS"/>
              </a:rPr>
              <a:t> </a:t>
            </a:r>
            <a:r>
              <a:rPr sz="1900" kern="0" dirty="0">
                <a:solidFill>
                  <a:srgbClr val="FFFFFF"/>
                </a:solidFill>
                <a:latin typeface="Trebuchet MS"/>
                <a:cs typeface="Trebuchet MS"/>
              </a:rPr>
              <a:t>Greatest</a:t>
            </a:r>
            <a:r>
              <a:rPr sz="1900" kern="0" spc="-30" dirty="0">
                <a:solidFill>
                  <a:srgbClr val="FFFFFF"/>
                </a:solidFill>
                <a:latin typeface="Trebuchet MS"/>
                <a:cs typeface="Trebuchet MS"/>
              </a:rPr>
              <a:t> </a:t>
            </a:r>
            <a:r>
              <a:rPr sz="1900" kern="0" spc="60" dirty="0">
                <a:solidFill>
                  <a:srgbClr val="FFFFFF"/>
                </a:solidFill>
                <a:latin typeface="Trebuchet MS"/>
                <a:cs typeface="Trebuchet MS"/>
              </a:rPr>
              <a:t>Needs</a:t>
            </a:r>
            <a:r>
              <a:rPr sz="1900" kern="0" spc="-33" dirty="0">
                <a:solidFill>
                  <a:srgbClr val="FFFFFF"/>
                </a:solidFill>
                <a:latin typeface="Trebuchet MS"/>
                <a:cs typeface="Trebuchet MS"/>
              </a:rPr>
              <a:t> </a:t>
            </a:r>
            <a:r>
              <a:rPr sz="1900" kern="0" spc="-203" dirty="0">
                <a:solidFill>
                  <a:srgbClr val="FFFFFF"/>
                </a:solidFill>
                <a:latin typeface="Trebuchet MS"/>
                <a:cs typeface="Trebuchet MS"/>
              </a:rPr>
              <a:t>(11)</a:t>
            </a:r>
            <a:endParaRPr sz="1900" kern="0">
              <a:solidFill>
                <a:sysClr val="windowText" lastClr="000000"/>
              </a:solidFill>
              <a:latin typeface="Trebuchet MS"/>
              <a:cs typeface="Trebuchet MS"/>
            </a:endParaRPr>
          </a:p>
          <a:p>
            <a:pPr marL="8467" marR="3387" defTabSz="609630">
              <a:lnSpc>
                <a:spcPct val="116199"/>
              </a:lnSpc>
            </a:pPr>
            <a:r>
              <a:rPr sz="1900" kern="0" dirty="0">
                <a:solidFill>
                  <a:srgbClr val="FFB71B"/>
                </a:solidFill>
                <a:latin typeface="Trebuchet MS"/>
                <a:cs typeface="Trebuchet MS"/>
              </a:rPr>
              <a:t>Staff</a:t>
            </a:r>
            <a:r>
              <a:rPr sz="1900" kern="0" spc="-87" dirty="0">
                <a:solidFill>
                  <a:srgbClr val="FFB71B"/>
                </a:solidFill>
                <a:latin typeface="Trebuchet MS"/>
                <a:cs typeface="Trebuchet MS"/>
              </a:rPr>
              <a:t> </a:t>
            </a:r>
            <a:r>
              <a:rPr sz="1900" kern="0" spc="47" dirty="0">
                <a:solidFill>
                  <a:srgbClr val="FFB71B"/>
                </a:solidFill>
                <a:latin typeface="Trebuchet MS"/>
                <a:cs typeface="Trebuchet MS"/>
              </a:rPr>
              <a:t>Senate</a:t>
            </a:r>
            <a:r>
              <a:rPr sz="1900" kern="0" spc="-87" dirty="0">
                <a:solidFill>
                  <a:srgbClr val="FFB71B"/>
                </a:solidFill>
                <a:latin typeface="Trebuchet MS"/>
                <a:cs typeface="Trebuchet MS"/>
              </a:rPr>
              <a:t> </a:t>
            </a:r>
            <a:r>
              <a:rPr sz="1900" kern="0" spc="63" dirty="0">
                <a:solidFill>
                  <a:srgbClr val="FFB71B"/>
                </a:solidFill>
                <a:latin typeface="Trebuchet MS"/>
                <a:cs typeface="Trebuchet MS"/>
              </a:rPr>
              <a:t>Endowed</a:t>
            </a:r>
            <a:r>
              <a:rPr sz="1900" kern="0" spc="-87" dirty="0">
                <a:solidFill>
                  <a:srgbClr val="FFB71B"/>
                </a:solidFill>
                <a:latin typeface="Trebuchet MS"/>
                <a:cs typeface="Trebuchet MS"/>
              </a:rPr>
              <a:t> </a:t>
            </a:r>
            <a:r>
              <a:rPr sz="1900" kern="0" spc="43" dirty="0">
                <a:solidFill>
                  <a:srgbClr val="FFB71B"/>
                </a:solidFill>
                <a:latin typeface="Trebuchet MS"/>
                <a:cs typeface="Trebuchet MS"/>
              </a:rPr>
              <a:t>Scholarship</a:t>
            </a:r>
            <a:r>
              <a:rPr sz="1900" kern="0" spc="-87" dirty="0">
                <a:solidFill>
                  <a:srgbClr val="FFB71B"/>
                </a:solidFill>
                <a:latin typeface="Trebuchet MS"/>
                <a:cs typeface="Trebuchet MS"/>
              </a:rPr>
              <a:t> </a:t>
            </a:r>
            <a:r>
              <a:rPr sz="1900" kern="0" spc="-203" dirty="0">
                <a:solidFill>
                  <a:srgbClr val="FFB71B"/>
                </a:solidFill>
                <a:latin typeface="Trebuchet MS"/>
                <a:cs typeface="Trebuchet MS"/>
              </a:rPr>
              <a:t>(11) </a:t>
            </a:r>
            <a:r>
              <a:rPr sz="1900" kern="0" spc="40" dirty="0">
                <a:solidFill>
                  <a:srgbClr val="FFFFFF"/>
                </a:solidFill>
                <a:latin typeface="Trebuchet MS"/>
                <a:cs typeface="Trebuchet MS"/>
              </a:rPr>
              <a:t>Weatherspoon</a:t>
            </a:r>
            <a:r>
              <a:rPr sz="1900" kern="0" spc="-100" dirty="0">
                <a:solidFill>
                  <a:srgbClr val="FFFFFF"/>
                </a:solidFill>
                <a:latin typeface="Trebuchet MS"/>
                <a:cs typeface="Trebuchet MS"/>
              </a:rPr>
              <a:t> </a:t>
            </a:r>
            <a:r>
              <a:rPr sz="1900" kern="0" spc="-20" dirty="0">
                <a:solidFill>
                  <a:srgbClr val="FFFFFF"/>
                </a:solidFill>
                <a:latin typeface="Trebuchet MS"/>
                <a:cs typeface="Trebuchet MS"/>
              </a:rPr>
              <a:t>Art</a:t>
            </a:r>
            <a:r>
              <a:rPr sz="1900" kern="0" spc="-97" dirty="0">
                <a:solidFill>
                  <a:srgbClr val="FFFFFF"/>
                </a:solidFill>
                <a:latin typeface="Trebuchet MS"/>
                <a:cs typeface="Trebuchet MS"/>
              </a:rPr>
              <a:t> </a:t>
            </a:r>
            <a:r>
              <a:rPr sz="1900" kern="0" spc="113" dirty="0">
                <a:solidFill>
                  <a:srgbClr val="FFFFFF"/>
                </a:solidFill>
                <a:latin typeface="Trebuchet MS"/>
                <a:cs typeface="Trebuchet MS"/>
              </a:rPr>
              <a:t>Museum</a:t>
            </a:r>
            <a:r>
              <a:rPr sz="1900" kern="0" spc="-97" dirty="0">
                <a:solidFill>
                  <a:srgbClr val="FFFFFF"/>
                </a:solidFill>
                <a:latin typeface="Trebuchet MS"/>
                <a:cs typeface="Trebuchet MS"/>
              </a:rPr>
              <a:t> </a:t>
            </a:r>
            <a:r>
              <a:rPr sz="1900" kern="0" spc="-13" dirty="0">
                <a:solidFill>
                  <a:srgbClr val="FFFFFF"/>
                </a:solidFill>
                <a:latin typeface="Trebuchet MS"/>
                <a:cs typeface="Trebuchet MS"/>
              </a:rPr>
              <a:t>(10)</a:t>
            </a:r>
            <a:endParaRPr sz="1900" kern="0">
              <a:solidFill>
                <a:sysClr val="windowText" lastClr="000000"/>
              </a:solidFill>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17258" y="823443"/>
            <a:ext cx="6481605" cy="583194"/>
          </a:xfrm>
          <a:prstGeom prst="rect">
            <a:avLst/>
          </a:prstGeom>
        </p:spPr>
        <p:txBody>
          <a:bodyPr vert="horz" wrap="square" lIns="0" tIns="8467" rIns="0" bIns="0" rtlCol="0">
            <a:spAutoFit/>
          </a:bodyPr>
          <a:lstStyle/>
          <a:p>
            <a:pPr marL="8467" algn="ctr">
              <a:spcBef>
                <a:spcPts val="67"/>
              </a:spcBef>
            </a:pPr>
            <a:r>
              <a:rPr spc="603" dirty="0"/>
              <a:t>2026</a:t>
            </a:r>
            <a:r>
              <a:rPr spc="57" dirty="0"/>
              <a:t> </a:t>
            </a:r>
            <a:r>
              <a:rPr spc="540" dirty="0">
                <a:solidFill>
                  <a:srgbClr val="FFB71B"/>
                </a:solidFill>
              </a:rPr>
              <a:t>FOCUS</a:t>
            </a:r>
            <a:r>
              <a:rPr spc="57" dirty="0">
                <a:solidFill>
                  <a:srgbClr val="FFB71B"/>
                </a:solidFill>
              </a:rPr>
              <a:t> </a:t>
            </a:r>
            <a:r>
              <a:rPr spc="563" dirty="0">
                <a:solidFill>
                  <a:srgbClr val="FFB71B"/>
                </a:solidFill>
              </a:rPr>
              <a:t>AREAS</a:t>
            </a:r>
          </a:p>
        </p:txBody>
      </p:sp>
      <p:sp>
        <p:nvSpPr>
          <p:cNvPr id="3" name="object 3"/>
          <p:cNvSpPr/>
          <p:nvPr/>
        </p:nvSpPr>
        <p:spPr>
          <a:xfrm>
            <a:off x="685800" y="1123719"/>
            <a:ext cx="2708910" cy="9313"/>
          </a:xfrm>
          <a:custGeom>
            <a:avLst/>
            <a:gdLst/>
            <a:ahLst/>
            <a:cxnLst/>
            <a:rect l="l" t="t" r="r" b="b"/>
            <a:pathLst>
              <a:path w="4063365" h="13969">
                <a:moveTo>
                  <a:pt x="0" y="13970"/>
                </a:moveTo>
                <a:lnTo>
                  <a:pt x="4062769" y="0"/>
                </a:lnTo>
              </a:path>
            </a:pathLst>
          </a:custGeom>
          <a:ln w="38100">
            <a:solidFill>
              <a:srgbClr val="FFB71B"/>
            </a:solidFill>
          </a:ln>
        </p:spPr>
        <p:txBody>
          <a:bodyPr wrap="square" lIns="0" tIns="0" rIns="0" bIns="0" rtlCol="0"/>
          <a:lstStyle/>
          <a:p>
            <a:pPr defTabSz="609630"/>
            <a:endParaRPr sz="1200" kern="0">
              <a:solidFill>
                <a:sysClr val="windowText" lastClr="000000"/>
              </a:solidFill>
            </a:endParaRPr>
          </a:p>
        </p:txBody>
      </p:sp>
      <p:sp>
        <p:nvSpPr>
          <p:cNvPr id="4" name="object 4"/>
          <p:cNvSpPr/>
          <p:nvPr/>
        </p:nvSpPr>
        <p:spPr>
          <a:xfrm>
            <a:off x="8797685" y="1106362"/>
            <a:ext cx="2708910" cy="17356"/>
          </a:xfrm>
          <a:custGeom>
            <a:avLst/>
            <a:gdLst/>
            <a:ahLst/>
            <a:cxnLst/>
            <a:rect l="l" t="t" r="r" b="b"/>
            <a:pathLst>
              <a:path w="4063365" h="26035">
                <a:moveTo>
                  <a:pt x="0" y="26035"/>
                </a:moveTo>
                <a:lnTo>
                  <a:pt x="4062748" y="0"/>
                </a:lnTo>
              </a:path>
            </a:pathLst>
          </a:custGeom>
          <a:ln w="38100">
            <a:solidFill>
              <a:srgbClr val="FFB71B"/>
            </a:solidFill>
          </a:ln>
        </p:spPr>
        <p:txBody>
          <a:bodyPr wrap="square" lIns="0" tIns="0" rIns="0" bIns="0" rtlCol="0"/>
          <a:lstStyle/>
          <a:p>
            <a:pPr defTabSz="609630"/>
            <a:endParaRPr sz="1200" kern="0">
              <a:solidFill>
                <a:sysClr val="windowText" lastClr="000000"/>
              </a:solidFill>
            </a:endParaRPr>
          </a:p>
        </p:txBody>
      </p:sp>
      <p:sp>
        <p:nvSpPr>
          <p:cNvPr id="5" name="object 5"/>
          <p:cNvSpPr txBox="1">
            <a:spLocks noGrp="1"/>
          </p:cNvSpPr>
          <p:nvPr>
            <p:ph type="body" idx="1"/>
          </p:nvPr>
        </p:nvSpPr>
        <p:spPr>
          <a:xfrm>
            <a:off x="430545" y="1929936"/>
            <a:ext cx="11055029" cy="2998128"/>
          </a:xfrm>
          <a:prstGeom prst="rect">
            <a:avLst/>
          </a:prstGeom>
        </p:spPr>
        <p:txBody>
          <a:bodyPr vert="horz" wrap="square" lIns="0" tIns="7620" rIns="0" bIns="0" rtlCol="0">
            <a:spAutoFit/>
          </a:bodyPr>
          <a:lstStyle/>
          <a:p>
            <a:pPr marL="35985">
              <a:lnSpc>
                <a:spcPts val="3387"/>
              </a:lnSpc>
              <a:spcBef>
                <a:spcPts val="60"/>
              </a:spcBef>
            </a:pPr>
            <a:r>
              <a:rPr spc="467" dirty="0"/>
              <a:t>INCREASE</a:t>
            </a:r>
            <a:r>
              <a:rPr spc="53" dirty="0"/>
              <a:t> </a:t>
            </a:r>
            <a:r>
              <a:rPr spc="410" dirty="0"/>
              <a:t>CONSTITUENT</a:t>
            </a:r>
            <a:r>
              <a:rPr spc="57" dirty="0"/>
              <a:t> </a:t>
            </a:r>
            <a:r>
              <a:rPr spc="377" dirty="0"/>
              <a:t>PARTICIPATION</a:t>
            </a:r>
          </a:p>
          <a:p>
            <a:pPr marL="35985">
              <a:lnSpc>
                <a:spcPts val="2386"/>
              </a:lnSpc>
            </a:pPr>
            <a:r>
              <a:rPr sz="2133" b="0" dirty="0">
                <a:solidFill>
                  <a:srgbClr val="FFFFFF"/>
                </a:solidFill>
                <a:latin typeface="Trebuchet MS"/>
                <a:cs typeface="Trebuchet MS"/>
              </a:rPr>
              <a:t>Orienting</a:t>
            </a:r>
            <a:r>
              <a:rPr sz="2133" b="0" spc="-57" dirty="0">
                <a:solidFill>
                  <a:srgbClr val="FFFFFF"/>
                </a:solidFill>
                <a:latin typeface="Trebuchet MS"/>
                <a:cs typeface="Trebuchet MS"/>
              </a:rPr>
              <a:t> </a:t>
            </a:r>
            <a:r>
              <a:rPr sz="2133" b="0" dirty="0">
                <a:solidFill>
                  <a:srgbClr val="FFFFFF"/>
                </a:solidFill>
                <a:latin typeface="Trebuchet MS"/>
                <a:cs typeface="Trebuchet MS"/>
              </a:rPr>
              <a:t>focus</a:t>
            </a:r>
            <a:r>
              <a:rPr sz="2133" b="0" spc="-57" dirty="0">
                <a:solidFill>
                  <a:srgbClr val="FFFFFF"/>
                </a:solidFill>
                <a:latin typeface="Trebuchet MS"/>
                <a:cs typeface="Trebuchet MS"/>
              </a:rPr>
              <a:t> </a:t>
            </a:r>
            <a:r>
              <a:rPr sz="2133" b="0" spc="76" dirty="0">
                <a:solidFill>
                  <a:srgbClr val="FFFFFF"/>
                </a:solidFill>
                <a:latin typeface="Trebuchet MS"/>
                <a:cs typeface="Trebuchet MS"/>
              </a:rPr>
              <a:t>around</a:t>
            </a:r>
            <a:r>
              <a:rPr sz="2133" b="0" spc="-57" dirty="0">
                <a:solidFill>
                  <a:srgbClr val="FFFFFF"/>
                </a:solidFill>
                <a:latin typeface="Trebuchet MS"/>
                <a:cs typeface="Trebuchet MS"/>
              </a:rPr>
              <a:t> </a:t>
            </a:r>
            <a:r>
              <a:rPr sz="2133" b="0" dirty="0">
                <a:solidFill>
                  <a:srgbClr val="FFFFFF"/>
                </a:solidFill>
                <a:latin typeface="Trebuchet MS"/>
                <a:cs typeface="Trebuchet MS"/>
              </a:rPr>
              <a:t>participation</a:t>
            </a:r>
            <a:r>
              <a:rPr sz="2133" b="0" spc="-53" dirty="0">
                <a:solidFill>
                  <a:srgbClr val="FFFFFF"/>
                </a:solidFill>
                <a:latin typeface="Trebuchet MS"/>
                <a:cs typeface="Trebuchet MS"/>
              </a:rPr>
              <a:t> </a:t>
            </a:r>
            <a:r>
              <a:rPr sz="2133" b="0" dirty="0">
                <a:solidFill>
                  <a:srgbClr val="FFFFFF"/>
                </a:solidFill>
                <a:latin typeface="Trebuchet MS"/>
                <a:cs typeface="Trebuchet MS"/>
              </a:rPr>
              <a:t>at</a:t>
            </a:r>
            <a:r>
              <a:rPr sz="2133" b="0" spc="-57" dirty="0">
                <a:solidFill>
                  <a:srgbClr val="FFFFFF"/>
                </a:solidFill>
                <a:latin typeface="Trebuchet MS"/>
                <a:cs typeface="Trebuchet MS"/>
              </a:rPr>
              <a:t> </a:t>
            </a:r>
            <a:r>
              <a:rPr sz="2133" b="0" spc="76" dirty="0">
                <a:solidFill>
                  <a:srgbClr val="FFFFFF"/>
                </a:solidFill>
                <a:latin typeface="Trebuchet MS"/>
                <a:cs typeface="Trebuchet MS"/>
              </a:rPr>
              <a:t>any</a:t>
            </a:r>
            <a:r>
              <a:rPr sz="2133" b="0" spc="-57" dirty="0">
                <a:solidFill>
                  <a:srgbClr val="FFFFFF"/>
                </a:solidFill>
                <a:latin typeface="Trebuchet MS"/>
                <a:cs typeface="Trebuchet MS"/>
              </a:rPr>
              <a:t> </a:t>
            </a:r>
            <a:r>
              <a:rPr sz="2133" b="0" spc="40" dirty="0">
                <a:solidFill>
                  <a:srgbClr val="FFFFFF"/>
                </a:solidFill>
                <a:latin typeface="Trebuchet MS"/>
                <a:cs typeface="Trebuchet MS"/>
              </a:rPr>
              <a:t>amount</a:t>
            </a:r>
            <a:endParaRPr sz="2133" dirty="0">
              <a:latin typeface="Trebuchet MS"/>
              <a:cs typeface="Trebuchet MS"/>
            </a:endParaRPr>
          </a:p>
          <a:p>
            <a:pPr>
              <a:spcBef>
                <a:spcPts val="383"/>
              </a:spcBef>
            </a:pPr>
            <a:endParaRPr sz="2133" dirty="0">
              <a:latin typeface="Trebuchet MS"/>
              <a:cs typeface="Trebuchet MS"/>
            </a:endParaRPr>
          </a:p>
          <a:p>
            <a:pPr marL="35985">
              <a:lnSpc>
                <a:spcPts val="3387"/>
              </a:lnSpc>
            </a:pPr>
            <a:r>
              <a:rPr spc="483" dirty="0"/>
              <a:t>ELEVATE</a:t>
            </a:r>
            <a:r>
              <a:rPr spc="47" dirty="0"/>
              <a:t> </a:t>
            </a:r>
            <a:r>
              <a:rPr spc="353" dirty="0"/>
              <a:t>COMMUNICATION</a:t>
            </a:r>
            <a:r>
              <a:rPr spc="47" dirty="0"/>
              <a:t> </a:t>
            </a:r>
            <a:r>
              <a:rPr spc="410" dirty="0"/>
              <a:t>AROUND</a:t>
            </a:r>
            <a:r>
              <a:rPr spc="47" dirty="0"/>
              <a:t> </a:t>
            </a:r>
            <a:r>
              <a:rPr spc="403" dirty="0"/>
              <a:t>TOP</a:t>
            </a:r>
            <a:r>
              <a:rPr spc="47" dirty="0"/>
              <a:t> </a:t>
            </a:r>
            <a:r>
              <a:rPr spc="450" dirty="0"/>
              <a:t>FUNDS</a:t>
            </a:r>
          </a:p>
          <a:p>
            <a:pPr marL="35985">
              <a:lnSpc>
                <a:spcPts val="2386"/>
              </a:lnSpc>
            </a:pPr>
            <a:r>
              <a:rPr sz="2133" b="0" dirty="0">
                <a:solidFill>
                  <a:srgbClr val="FFFFFF"/>
                </a:solidFill>
                <a:latin typeface="Trebuchet MS"/>
                <a:cs typeface="Trebuchet MS"/>
              </a:rPr>
              <a:t>Highlighting </a:t>
            </a:r>
            <a:r>
              <a:rPr sz="2133" b="0" spc="-17" dirty="0">
                <a:solidFill>
                  <a:srgbClr val="FFFFFF"/>
                </a:solidFill>
                <a:latin typeface="Trebuchet MS"/>
                <a:cs typeface="Trebuchet MS"/>
              </a:rPr>
              <a:t>results</a:t>
            </a:r>
            <a:r>
              <a:rPr sz="2133" b="0" dirty="0">
                <a:solidFill>
                  <a:srgbClr val="FFFFFF"/>
                </a:solidFill>
                <a:latin typeface="Trebuchet MS"/>
                <a:cs typeface="Trebuchet MS"/>
              </a:rPr>
              <a:t> achieved in previous </a:t>
            </a:r>
            <a:r>
              <a:rPr sz="2133" b="0" spc="-7" dirty="0">
                <a:solidFill>
                  <a:srgbClr val="FFFFFF"/>
                </a:solidFill>
                <a:latin typeface="Trebuchet MS"/>
                <a:cs typeface="Trebuchet MS"/>
              </a:rPr>
              <a:t>years,</a:t>
            </a:r>
            <a:r>
              <a:rPr sz="2133" b="0" dirty="0">
                <a:solidFill>
                  <a:srgbClr val="FFFFFF"/>
                </a:solidFill>
                <a:latin typeface="Trebuchet MS"/>
                <a:cs typeface="Trebuchet MS"/>
              </a:rPr>
              <a:t> impact </a:t>
            </a:r>
            <a:r>
              <a:rPr sz="2133" b="0" spc="-47" dirty="0">
                <a:solidFill>
                  <a:srgbClr val="FFFFFF"/>
                </a:solidFill>
                <a:latin typeface="Trebuchet MS"/>
                <a:cs typeface="Trebuchet MS"/>
              </a:rPr>
              <a:t>stories,</a:t>
            </a:r>
            <a:r>
              <a:rPr sz="2133" b="0" dirty="0">
                <a:solidFill>
                  <a:srgbClr val="FFFFFF"/>
                </a:solidFill>
                <a:latin typeface="Trebuchet MS"/>
                <a:cs typeface="Trebuchet MS"/>
              </a:rPr>
              <a:t> </a:t>
            </a:r>
            <a:r>
              <a:rPr sz="2133" b="0" spc="103" dirty="0">
                <a:solidFill>
                  <a:srgbClr val="FFFFFF"/>
                </a:solidFill>
                <a:latin typeface="Trebuchet MS"/>
                <a:cs typeface="Trebuchet MS"/>
              </a:rPr>
              <a:t>and</a:t>
            </a:r>
            <a:r>
              <a:rPr sz="2133" b="0" dirty="0">
                <a:solidFill>
                  <a:srgbClr val="FFFFFF"/>
                </a:solidFill>
                <a:latin typeface="Trebuchet MS"/>
                <a:cs typeface="Trebuchet MS"/>
              </a:rPr>
              <a:t> importance of </a:t>
            </a:r>
            <a:r>
              <a:rPr sz="2133" b="0" spc="-7" dirty="0">
                <a:solidFill>
                  <a:srgbClr val="FFFFFF"/>
                </a:solidFill>
                <a:latin typeface="Trebuchet MS"/>
                <a:cs typeface="Trebuchet MS"/>
              </a:rPr>
              <a:t>funds</a:t>
            </a:r>
            <a:endParaRPr sz="2133" dirty="0">
              <a:latin typeface="Trebuchet MS"/>
              <a:cs typeface="Trebuchet MS"/>
            </a:endParaRPr>
          </a:p>
          <a:p>
            <a:pPr>
              <a:spcBef>
                <a:spcPts val="383"/>
              </a:spcBef>
            </a:pPr>
            <a:endParaRPr sz="2133" dirty="0">
              <a:latin typeface="Trebuchet MS"/>
              <a:cs typeface="Trebuchet MS"/>
            </a:endParaRPr>
          </a:p>
          <a:p>
            <a:pPr marL="8467">
              <a:lnSpc>
                <a:spcPts val="3390"/>
              </a:lnSpc>
            </a:pPr>
            <a:r>
              <a:rPr spc="467" dirty="0">
                <a:solidFill>
                  <a:srgbClr val="FFB71B"/>
                </a:solidFill>
              </a:rPr>
              <a:t>INCREASE</a:t>
            </a:r>
            <a:r>
              <a:rPr spc="53" dirty="0">
                <a:solidFill>
                  <a:srgbClr val="FFB71B"/>
                </a:solidFill>
              </a:rPr>
              <a:t> </a:t>
            </a:r>
            <a:r>
              <a:rPr spc="463" dirty="0">
                <a:solidFill>
                  <a:srgbClr val="FFB71B"/>
                </a:solidFill>
              </a:rPr>
              <a:t>EMPLOYEE</a:t>
            </a:r>
            <a:r>
              <a:rPr spc="53" dirty="0">
                <a:solidFill>
                  <a:srgbClr val="FFB71B"/>
                </a:solidFill>
              </a:rPr>
              <a:t> </a:t>
            </a:r>
            <a:r>
              <a:rPr spc="427" dirty="0">
                <a:solidFill>
                  <a:srgbClr val="FFB71B"/>
                </a:solidFill>
              </a:rPr>
              <a:t>ADVOCACY</a:t>
            </a:r>
          </a:p>
          <a:p>
            <a:pPr marL="22014">
              <a:lnSpc>
                <a:spcPts val="2390"/>
              </a:lnSpc>
            </a:pPr>
            <a:r>
              <a:rPr sz="2133" b="0" spc="40" dirty="0">
                <a:solidFill>
                  <a:srgbClr val="FFFFFF"/>
                </a:solidFill>
                <a:latin typeface="Trebuchet MS"/>
                <a:cs typeface="Trebuchet MS"/>
              </a:rPr>
              <a:t>Focus</a:t>
            </a:r>
            <a:r>
              <a:rPr sz="2133" b="0" spc="-107" dirty="0">
                <a:solidFill>
                  <a:srgbClr val="FFFFFF"/>
                </a:solidFill>
                <a:latin typeface="Trebuchet MS"/>
                <a:cs typeface="Trebuchet MS"/>
              </a:rPr>
              <a:t> </a:t>
            </a:r>
            <a:r>
              <a:rPr sz="2133" b="0" spc="67" dirty="0">
                <a:solidFill>
                  <a:srgbClr val="FFFFFF"/>
                </a:solidFill>
                <a:latin typeface="Trebuchet MS"/>
                <a:cs typeface="Trebuchet MS"/>
              </a:rPr>
              <a:t>on</a:t>
            </a:r>
            <a:r>
              <a:rPr sz="2133" b="0" spc="-107" dirty="0">
                <a:solidFill>
                  <a:srgbClr val="FFFFFF"/>
                </a:solidFill>
                <a:latin typeface="Trebuchet MS"/>
                <a:cs typeface="Trebuchet MS"/>
              </a:rPr>
              <a:t> </a:t>
            </a:r>
            <a:r>
              <a:rPr sz="2133" b="0" spc="73" dirty="0">
                <a:solidFill>
                  <a:srgbClr val="FFFFFF"/>
                </a:solidFill>
                <a:latin typeface="Trebuchet MS"/>
                <a:cs typeface="Trebuchet MS"/>
              </a:rPr>
              <a:t>encouraging</a:t>
            </a:r>
            <a:r>
              <a:rPr sz="2133" b="0" spc="-107" dirty="0">
                <a:solidFill>
                  <a:srgbClr val="FFFFFF"/>
                </a:solidFill>
                <a:latin typeface="Trebuchet MS"/>
                <a:cs typeface="Trebuchet MS"/>
              </a:rPr>
              <a:t> </a:t>
            </a:r>
            <a:r>
              <a:rPr sz="2133" b="0" spc="-20" dirty="0">
                <a:solidFill>
                  <a:srgbClr val="FFFFFF"/>
                </a:solidFill>
                <a:latin typeface="Trebuchet MS"/>
                <a:cs typeface="Trebuchet MS"/>
              </a:rPr>
              <a:t>staff</a:t>
            </a:r>
            <a:r>
              <a:rPr sz="2133" b="0" spc="-107" dirty="0">
                <a:solidFill>
                  <a:srgbClr val="FFFFFF"/>
                </a:solidFill>
                <a:latin typeface="Trebuchet MS"/>
                <a:cs typeface="Trebuchet MS"/>
              </a:rPr>
              <a:t> </a:t>
            </a:r>
            <a:r>
              <a:rPr sz="2133" b="0" spc="103" dirty="0">
                <a:solidFill>
                  <a:srgbClr val="FFFFFF"/>
                </a:solidFill>
                <a:latin typeface="Trebuchet MS"/>
                <a:cs typeface="Trebuchet MS"/>
              </a:rPr>
              <a:t>and</a:t>
            </a:r>
            <a:r>
              <a:rPr sz="2133" b="0" spc="-103" dirty="0">
                <a:solidFill>
                  <a:srgbClr val="FFFFFF"/>
                </a:solidFill>
                <a:latin typeface="Trebuchet MS"/>
                <a:cs typeface="Trebuchet MS"/>
              </a:rPr>
              <a:t> </a:t>
            </a:r>
            <a:r>
              <a:rPr sz="2133" b="0" spc="-17" dirty="0">
                <a:solidFill>
                  <a:srgbClr val="FFFFFF"/>
                </a:solidFill>
                <a:latin typeface="Trebuchet MS"/>
                <a:cs typeface="Trebuchet MS"/>
              </a:rPr>
              <a:t>faculty</a:t>
            </a:r>
            <a:r>
              <a:rPr sz="2133" b="0" spc="-107" dirty="0">
                <a:solidFill>
                  <a:srgbClr val="FFFFFF"/>
                </a:solidFill>
                <a:latin typeface="Trebuchet MS"/>
                <a:cs typeface="Trebuchet MS"/>
              </a:rPr>
              <a:t> </a:t>
            </a:r>
            <a:r>
              <a:rPr sz="2133" b="0" spc="-23" dirty="0">
                <a:solidFill>
                  <a:srgbClr val="FFFFFF"/>
                </a:solidFill>
                <a:latin typeface="Trebuchet MS"/>
                <a:cs typeface="Trebuchet MS"/>
              </a:rPr>
              <a:t>(esp.</a:t>
            </a:r>
            <a:r>
              <a:rPr sz="2133" b="0" spc="-107" dirty="0">
                <a:solidFill>
                  <a:srgbClr val="FFFFFF"/>
                </a:solidFill>
                <a:latin typeface="Trebuchet MS"/>
                <a:cs typeface="Trebuchet MS"/>
              </a:rPr>
              <a:t> </a:t>
            </a:r>
            <a:r>
              <a:rPr sz="2133" b="0" spc="50" dirty="0">
                <a:solidFill>
                  <a:srgbClr val="FFFFFF"/>
                </a:solidFill>
                <a:latin typeface="Trebuchet MS"/>
                <a:cs typeface="Trebuchet MS"/>
              </a:rPr>
              <a:t>donors)</a:t>
            </a:r>
            <a:r>
              <a:rPr sz="2133" b="0" spc="-107" dirty="0">
                <a:solidFill>
                  <a:srgbClr val="FFFFFF"/>
                </a:solidFill>
                <a:latin typeface="Trebuchet MS"/>
                <a:cs typeface="Trebuchet MS"/>
              </a:rPr>
              <a:t> </a:t>
            </a:r>
            <a:r>
              <a:rPr sz="2133" b="0" spc="-23" dirty="0">
                <a:solidFill>
                  <a:srgbClr val="FFFFFF"/>
                </a:solidFill>
                <a:latin typeface="Trebuchet MS"/>
                <a:cs typeface="Trebuchet MS"/>
              </a:rPr>
              <a:t>to</a:t>
            </a:r>
            <a:r>
              <a:rPr sz="2133" b="0" spc="-103" dirty="0">
                <a:solidFill>
                  <a:srgbClr val="FFFFFF"/>
                </a:solidFill>
                <a:latin typeface="Trebuchet MS"/>
                <a:cs typeface="Trebuchet MS"/>
              </a:rPr>
              <a:t> </a:t>
            </a:r>
            <a:r>
              <a:rPr sz="2133" b="0" dirty="0">
                <a:solidFill>
                  <a:srgbClr val="FFFFFF"/>
                </a:solidFill>
                <a:latin typeface="Trebuchet MS"/>
                <a:cs typeface="Trebuchet MS"/>
              </a:rPr>
              <a:t>help</a:t>
            </a:r>
            <a:r>
              <a:rPr sz="2133" b="0" spc="-107" dirty="0">
                <a:solidFill>
                  <a:srgbClr val="FFFFFF"/>
                </a:solidFill>
                <a:latin typeface="Trebuchet MS"/>
                <a:cs typeface="Trebuchet MS"/>
              </a:rPr>
              <a:t> </a:t>
            </a:r>
            <a:r>
              <a:rPr sz="2133" b="0" spc="60" dirty="0">
                <a:solidFill>
                  <a:srgbClr val="FFFFFF"/>
                </a:solidFill>
                <a:latin typeface="Trebuchet MS"/>
                <a:cs typeface="Trebuchet MS"/>
              </a:rPr>
              <a:t>champion</a:t>
            </a:r>
            <a:r>
              <a:rPr sz="2133" b="0" spc="-107" dirty="0">
                <a:solidFill>
                  <a:srgbClr val="FFFFFF"/>
                </a:solidFill>
                <a:latin typeface="Trebuchet MS"/>
                <a:cs typeface="Trebuchet MS"/>
              </a:rPr>
              <a:t> </a:t>
            </a:r>
            <a:r>
              <a:rPr sz="2133" b="0" spc="37" dirty="0">
                <a:solidFill>
                  <a:srgbClr val="FFFFFF"/>
                </a:solidFill>
                <a:latin typeface="Trebuchet MS"/>
                <a:cs typeface="Trebuchet MS"/>
              </a:rPr>
              <a:t>giving</a:t>
            </a:r>
            <a:endParaRPr sz="2133" dirty="0">
              <a:latin typeface="Trebuchet MS"/>
              <a:cs typeface="Trebuchet MS"/>
            </a:endParaRPr>
          </a:p>
        </p:txBody>
      </p:sp>
      <p:pic>
        <p:nvPicPr>
          <p:cNvPr id="6" name="object 6"/>
          <p:cNvPicPr/>
          <p:nvPr/>
        </p:nvPicPr>
        <p:blipFill>
          <a:blip r:embed="rId2" cstate="print"/>
          <a:stretch>
            <a:fillRect/>
          </a:stretch>
        </p:blipFill>
        <p:spPr>
          <a:xfrm>
            <a:off x="304595" y="5748693"/>
            <a:ext cx="761170" cy="84454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1123719"/>
            <a:ext cx="3549650" cy="9313"/>
          </a:xfrm>
          <a:custGeom>
            <a:avLst/>
            <a:gdLst/>
            <a:ahLst/>
            <a:cxnLst/>
            <a:rect l="l" t="t" r="r" b="b"/>
            <a:pathLst>
              <a:path w="5324475" h="13969">
                <a:moveTo>
                  <a:pt x="0" y="13970"/>
                </a:moveTo>
                <a:lnTo>
                  <a:pt x="5324180" y="0"/>
                </a:lnTo>
              </a:path>
            </a:pathLst>
          </a:custGeom>
          <a:ln w="38100">
            <a:solidFill>
              <a:srgbClr val="FFB71B"/>
            </a:solidFill>
          </a:ln>
        </p:spPr>
        <p:txBody>
          <a:bodyPr wrap="square" lIns="0" tIns="0" rIns="0" bIns="0" rtlCol="0"/>
          <a:lstStyle/>
          <a:p>
            <a:pPr defTabSz="609630"/>
            <a:endParaRPr sz="1200" kern="0">
              <a:solidFill>
                <a:sysClr val="windowText" lastClr="000000"/>
              </a:solidFill>
            </a:endParaRPr>
          </a:p>
        </p:txBody>
      </p:sp>
      <p:pic>
        <p:nvPicPr>
          <p:cNvPr id="3" name="object 3"/>
          <p:cNvPicPr/>
          <p:nvPr/>
        </p:nvPicPr>
        <p:blipFill>
          <a:blip r:embed="rId2" cstate="print"/>
          <a:stretch>
            <a:fillRect/>
          </a:stretch>
        </p:blipFill>
        <p:spPr>
          <a:xfrm>
            <a:off x="304595" y="5748693"/>
            <a:ext cx="761170" cy="844549"/>
          </a:xfrm>
          <a:prstGeom prst="rect">
            <a:avLst/>
          </a:prstGeom>
        </p:spPr>
      </p:pic>
      <p:sp>
        <p:nvSpPr>
          <p:cNvPr id="4" name="object 4"/>
          <p:cNvSpPr/>
          <p:nvPr/>
        </p:nvSpPr>
        <p:spPr>
          <a:xfrm>
            <a:off x="7956716" y="1136419"/>
            <a:ext cx="3549650" cy="9313"/>
          </a:xfrm>
          <a:custGeom>
            <a:avLst/>
            <a:gdLst/>
            <a:ahLst/>
            <a:cxnLst/>
            <a:rect l="l" t="t" r="r" b="b"/>
            <a:pathLst>
              <a:path w="5324475" h="13969">
                <a:moveTo>
                  <a:pt x="0" y="13970"/>
                </a:moveTo>
                <a:lnTo>
                  <a:pt x="5324180" y="0"/>
                </a:lnTo>
              </a:path>
            </a:pathLst>
          </a:custGeom>
          <a:ln w="38100">
            <a:solidFill>
              <a:srgbClr val="FFB71B"/>
            </a:solidFill>
          </a:ln>
        </p:spPr>
        <p:txBody>
          <a:bodyPr wrap="square" lIns="0" tIns="0" rIns="0" bIns="0" rtlCol="0"/>
          <a:lstStyle/>
          <a:p>
            <a:pPr defTabSz="609630"/>
            <a:endParaRPr sz="1200" kern="0">
              <a:solidFill>
                <a:sysClr val="windowText" lastClr="000000"/>
              </a:solidFill>
            </a:endParaRPr>
          </a:p>
        </p:txBody>
      </p:sp>
      <p:sp>
        <p:nvSpPr>
          <p:cNvPr id="5" name="object 5"/>
          <p:cNvSpPr/>
          <p:nvPr/>
        </p:nvSpPr>
        <p:spPr>
          <a:xfrm>
            <a:off x="11024803" y="3893388"/>
            <a:ext cx="1111673" cy="1896533"/>
          </a:xfrm>
          <a:custGeom>
            <a:avLst/>
            <a:gdLst/>
            <a:ahLst/>
            <a:cxnLst/>
            <a:rect l="l" t="t" r="r" b="b"/>
            <a:pathLst>
              <a:path w="1667509" h="2844800">
                <a:moveTo>
                  <a:pt x="1667319" y="1180325"/>
                </a:moveTo>
                <a:lnTo>
                  <a:pt x="1665173" y="1133005"/>
                </a:lnTo>
                <a:lnTo>
                  <a:pt x="1660702" y="1085850"/>
                </a:lnTo>
                <a:lnTo>
                  <a:pt x="1653908" y="1038872"/>
                </a:lnTo>
                <a:lnTo>
                  <a:pt x="1644789" y="992060"/>
                </a:lnTo>
                <a:lnTo>
                  <a:pt x="1633347" y="945413"/>
                </a:lnTo>
                <a:lnTo>
                  <a:pt x="1619592" y="898931"/>
                </a:lnTo>
                <a:lnTo>
                  <a:pt x="1603502" y="852614"/>
                </a:lnTo>
                <a:lnTo>
                  <a:pt x="1585087" y="806475"/>
                </a:lnTo>
                <a:lnTo>
                  <a:pt x="1564347" y="760501"/>
                </a:lnTo>
                <a:lnTo>
                  <a:pt x="1541284" y="714679"/>
                </a:lnTo>
                <a:lnTo>
                  <a:pt x="1518729" y="673379"/>
                </a:lnTo>
                <a:lnTo>
                  <a:pt x="1494650" y="632167"/>
                </a:lnTo>
                <a:lnTo>
                  <a:pt x="1469034" y="591045"/>
                </a:lnTo>
                <a:lnTo>
                  <a:pt x="1441907" y="550037"/>
                </a:lnTo>
                <a:lnTo>
                  <a:pt x="1413243" y="509117"/>
                </a:lnTo>
                <a:lnTo>
                  <a:pt x="1383042" y="468299"/>
                </a:lnTo>
                <a:lnTo>
                  <a:pt x="1351330" y="427583"/>
                </a:lnTo>
                <a:lnTo>
                  <a:pt x="1318082" y="386969"/>
                </a:lnTo>
                <a:lnTo>
                  <a:pt x="1283309" y="346443"/>
                </a:lnTo>
                <a:lnTo>
                  <a:pt x="1247013" y="306019"/>
                </a:lnTo>
                <a:lnTo>
                  <a:pt x="1190421" y="247205"/>
                </a:lnTo>
                <a:lnTo>
                  <a:pt x="1138085" y="194729"/>
                </a:lnTo>
                <a:lnTo>
                  <a:pt x="1089990" y="148577"/>
                </a:lnTo>
                <a:lnTo>
                  <a:pt x="1046149" y="108775"/>
                </a:lnTo>
                <a:lnTo>
                  <a:pt x="1006563" y="75311"/>
                </a:lnTo>
                <a:lnTo>
                  <a:pt x="971219" y="48171"/>
                </a:lnTo>
                <a:lnTo>
                  <a:pt x="913295" y="12928"/>
                </a:lnTo>
                <a:lnTo>
                  <a:pt x="874547" y="1447"/>
                </a:lnTo>
                <a:lnTo>
                  <a:pt x="861123" y="0"/>
                </a:lnTo>
                <a:lnTo>
                  <a:pt x="849464" y="3022"/>
                </a:lnTo>
                <a:lnTo>
                  <a:pt x="839571" y="10515"/>
                </a:lnTo>
                <a:lnTo>
                  <a:pt x="831418" y="22479"/>
                </a:lnTo>
                <a:lnTo>
                  <a:pt x="830973" y="32651"/>
                </a:lnTo>
                <a:lnTo>
                  <a:pt x="833602" y="43929"/>
                </a:lnTo>
                <a:lnTo>
                  <a:pt x="839292" y="56349"/>
                </a:lnTo>
                <a:lnTo>
                  <a:pt x="848067" y="69875"/>
                </a:lnTo>
                <a:lnTo>
                  <a:pt x="903998" y="122910"/>
                </a:lnTo>
                <a:lnTo>
                  <a:pt x="956195" y="172694"/>
                </a:lnTo>
                <a:lnTo>
                  <a:pt x="1004646" y="219214"/>
                </a:lnTo>
                <a:lnTo>
                  <a:pt x="1049362" y="262470"/>
                </a:lnTo>
                <a:lnTo>
                  <a:pt x="1090345" y="302475"/>
                </a:lnTo>
                <a:lnTo>
                  <a:pt x="1127594" y="339204"/>
                </a:lnTo>
                <a:lnTo>
                  <a:pt x="1161097" y="372681"/>
                </a:lnTo>
                <a:lnTo>
                  <a:pt x="1190866" y="402894"/>
                </a:lnTo>
                <a:lnTo>
                  <a:pt x="1239189" y="453542"/>
                </a:lnTo>
                <a:lnTo>
                  <a:pt x="1272565" y="491147"/>
                </a:lnTo>
                <a:lnTo>
                  <a:pt x="1302931" y="525653"/>
                </a:lnTo>
                <a:lnTo>
                  <a:pt x="1332572" y="562508"/>
                </a:lnTo>
                <a:lnTo>
                  <a:pt x="1361516" y="601738"/>
                </a:lnTo>
                <a:lnTo>
                  <a:pt x="1389735" y="643331"/>
                </a:lnTo>
                <a:lnTo>
                  <a:pt x="1417256" y="687285"/>
                </a:lnTo>
                <a:lnTo>
                  <a:pt x="1444053" y="733615"/>
                </a:lnTo>
                <a:lnTo>
                  <a:pt x="1470152" y="782294"/>
                </a:lnTo>
                <a:lnTo>
                  <a:pt x="1495526" y="833348"/>
                </a:lnTo>
                <a:lnTo>
                  <a:pt x="1514995" y="878522"/>
                </a:lnTo>
                <a:lnTo>
                  <a:pt x="1531823" y="924128"/>
                </a:lnTo>
                <a:lnTo>
                  <a:pt x="1545996" y="970153"/>
                </a:lnTo>
                <a:lnTo>
                  <a:pt x="1557540" y="1016596"/>
                </a:lnTo>
                <a:lnTo>
                  <a:pt x="1566430" y="1063472"/>
                </a:lnTo>
                <a:lnTo>
                  <a:pt x="1572679" y="1110767"/>
                </a:lnTo>
                <a:lnTo>
                  <a:pt x="1576285" y="1158481"/>
                </a:lnTo>
                <a:lnTo>
                  <a:pt x="1577238" y="1206627"/>
                </a:lnTo>
                <a:lnTo>
                  <a:pt x="1575549" y="1255191"/>
                </a:lnTo>
                <a:lnTo>
                  <a:pt x="1571218" y="1304188"/>
                </a:lnTo>
                <a:lnTo>
                  <a:pt x="1564246" y="1353591"/>
                </a:lnTo>
                <a:lnTo>
                  <a:pt x="1554632" y="1403438"/>
                </a:lnTo>
                <a:lnTo>
                  <a:pt x="1542376" y="1453705"/>
                </a:lnTo>
                <a:lnTo>
                  <a:pt x="1527975" y="1495793"/>
                </a:lnTo>
                <a:lnTo>
                  <a:pt x="1511554" y="1537500"/>
                </a:lnTo>
                <a:lnTo>
                  <a:pt x="1493113" y="1578825"/>
                </a:lnTo>
                <a:lnTo>
                  <a:pt x="1472653" y="1619770"/>
                </a:lnTo>
                <a:lnTo>
                  <a:pt x="1450174" y="1660321"/>
                </a:lnTo>
                <a:lnTo>
                  <a:pt x="1425676" y="1700504"/>
                </a:lnTo>
                <a:lnTo>
                  <a:pt x="1399146" y="1740293"/>
                </a:lnTo>
                <a:lnTo>
                  <a:pt x="1370609" y="1779701"/>
                </a:lnTo>
                <a:lnTo>
                  <a:pt x="1340053" y="1818728"/>
                </a:lnTo>
                <a:lnTo>
                  <a:pt x="1307477" y="1857362"/>
                </a:lnTo>
                <a:lnTo>
                  <a:pt x="1272870" y="1895614"/>
                </a:lnTo>
                <a:lnTo>
                  <a:pt x="1236256" y="1933498"/>
                </a:lnTo>
                <a:lnTo>
                  <a:pt x="1197610" y="1970976"/>
                </a:lnTo>
                <a:lnTo>
                  <a:pt x="1156957" y="2008085"/>
                </a:lnTo>
                <a:lnTo>
                  <a:pt x="1114272" y="2044814"/>
                </a:lnTo>
                <a:lnTo>
                  <a:pt x="1069581" y="2081149"/>
                </a:lnTo>
                <a:lnTo>
                  <a:pt x="1022858" y="2117102"/>
                </a:lnTo>
                <a:lnTo>
                  <a:pt x="974064" y="2146782"/>
                </a:lnTo>
                <a:lnTo>
                  <a:pt x="925576" y="2174710"/>
                </a:lnTo>
                <a:lnTo>
                  <a:pt x="877379" y="2200884"/>
                </a:lnTo>
                <a:lnTo>
                  <a:pt x="829487" y="2225306"/>
                </a:lnTo>
                <a:lnTo>
                  <a:pt x="781875" y="2247976"/>
                </a:lnTo>
                <a:lnTo>
                  <a:pt x="734568" y="2268893"/>
                </a:lnTo>
                <a:lnTo>
                  <a:pt x="687565" y="2288057"/>
                </a:lnTo>
                <a:lnTo>
                  <a:pt x="640854" y="2305469"/>
                </a:lnTo>
                <a:lnTo>
                  <a:pt x="594436" y="2321141"/>
                </a:lnTo>
                <a:lnTo>
                  <a:pt x="548309" y="2335047"/>
                </a:lnTo>
                <a:lnTo>
                  <a:pt x="502488" y="2347201"/>
                </a:lnTo>
                <a:lnTo>
                  <a:pt x="456958" y="2357615"/>
                </a:lnTo>
                <a:lnTo>
                  <a:pt x="411734" y="2366264"/>
                </a:lnTo>
                <a:lnTo>
                  <a:pt x="366801" y="2373172"/>
                </a:lnTo>
                <a:lnTo>
                  <a:pt x="322160" y="2378316"/>
                </a:lnTo>
                <a:lnTo>
                  <a:pt x="277825" y="2381720"/>
                </a:lnTo>
                <a:lnTo>
                  <a:pt x="233781" y="2383358"/>
                </a:lnTo>
                <a:lnTo>
                  <a:pt x="190030" y="2383256"/>
                </a:lnTo>
                <a:lnTo>
                  <a:pt x="186702" y="2383117"/>
                </a:lnTo>
                <a:lnTo>
                  <a:pt x="213106" y="2361958"/>
                </a:lnTo>
                <a:lnTo>
                  <a:pt x="250901" y="2329865"/>
                </a:lnTo>
                <a:lnTo>
                  <a:pt x="291541" y="2293683"/>
                </a:lnTo>
                <a:lnTo>
                  <a:pt x="335038" y="2253386"/>
                </a:lnTo>
                <a:lnTo>
                  <a:pt x="383501" y="2209419"/>
                </a:lnTo>
                <a:lnTo>
                  <a:pt x="425970" y="2169731"/>
                </a:lnTo>
                <a:lnTo>
                  <a:pt x="462432" y="2134336"/>
                </a:lnTo>
                <a:lnTo>
                  <a:pt x="492899" y="2103221"/>
                </a:lnTo>
                <a:lnTo>
                  <a:pt x="535851" y="2053831"/>
                </a:lnTo>
                <a:lnTo>
                  <a:pt x="547954" y="2030514"/>
                </a:lnTo>
                <a:lnTo>
                  <a:pt x="545630" y="2025218"/>
                </a:lnTo>
                <a:lnTo>
                  <a:pt x="542925" y="2020468"/>
                </a:lnTo>
                <a:lnTo>
                  <a:pt x="538873" y="2015299"/>
                </a:lnTo>
                <a:lnTo>
                  <a:pt x="533463" y="2009711"/>
                </a:lnTo>
                <a:lnTo>
                  <a:pt x="483501" y="1964702"/>
                </a:lnTo>
                <a:lnTo>
                  <a:pt x="480060" y="1961349"/>
                </a:lnTo>
                <a:lnTo>
                  <a:pt x="478637" y="1959140"/>
                </a:lnTo>
                <a:lnTo>
                  <a:pt x="479209" y="1958098"/>
                </a:lnTo>
                <a:lnTo>
                  <a:pt x="477596" y="1958873"/>
                </a:lnTo>
                <a:lnTo>
                  <a:pt x="428332" y="2000643"/>
                </a:lnTo>
                <a:lnTo>
                  <a:pt x="150583" y="2281123"/>
                </a:lnTo>
                <a:lnTo>
                  <a:pt x="138557" y="2292553"/>
                </a:lnTo>
                <a:lnTo>
                  <a:pt x="112433" y="2314905"/>
                </a:lnTo>
                <a:lnTo>
                  <a:pt x="72212" y="2348153"/>
                </a:lnTo>
                <a:lnTo>
                  <a:pt x="17907" y="2392337"/>
                </a:lnTo>
                <a:lnTo>
                  <a:pt x="9626" y="2401900"/>
                </a:lnTo>
                <a:lnTo>
                  <a:pt x="3873" y="2412974"/>
                </a:lnTo>
                <a:lnTo>
                  <a:pt x="673" y="2425535"/>
                </a:lnTo>
                <a:lnTo>
                  <a:pt x="0" y="2439606"/>
                </a:lnTo>
                <a:lnTo>
                  <a:pt x="3695" y="2454884"/>
                </a:lnTo>
                <a:lnTo>
                  <a:pt x="10718" y="2469388"/>
                </a:lnTo>
                <a:lnTo>
                  <a:pt x="21082" y="2483116"/>
                </a:lnTo>
                <a:lnTo>
                  <a:pt x="34798" y="2496058"/>
                </a:lnTo>
                <a:lnTo>
                  <a:pt x="86474" y="2529484"/>
                </a:lnTo>
                <a:lnTo>
                  <a:pt x="131457" y="2559304"/>
                </a:lnTo>
                <a:lnTo>
                  <a:pt x="169735" y="2585516"/>
                </a:lnTo>
                <a:lnTo>
                  <a:pt x="201307" y="2608097"/>
                </a:lnTo>
                <a:lnTo>
                  <a:pt x="450481" y="2797213"/>
                </a:lnTo>
                <a:lnTo>
                  <a:pt x="503428" y="2834246"/>
                </a:lnTo>
                <a:lnTo>
                  <a:pt x="539965" y="2844533"/>
                </a:lnTo>
                <a:lnTo>
                  <a:pt x="544207" y="2844063"/>
                </a:lnTo>
                <a:lnTo>
                  <a:pt x="556145" y="2840888"/>
                </a:lnTo>
                <a:lnTo>
                  <a:pt x="589140" y="2811272"/>
                </a:lnTo>
                <a:lnTo>
                  <a:pt x="595096" y="2793136"/>
                </a:lnTo>
                <a:lnTo>
                  <a:pt x="594880" y="2784119"/>
                </a:lnTo>
                <a:lnTo>
                  <a:pt x="570788" y="2753931"/>
                </a:lnTo>
                <a:lnTo>
                  <a:pt x="514667" y="2703220"/>
                </a:lnTo>
                <a:lnTo>
                  <a:pt x="478840" y="2673464"/>
                </a:lnTo>
                <a:lnTo>
                  <a:pt x="440931" y="2643670"/>
                </a:lnTo>
                <a:lnTo>
                  <a:pt x="400913" y="2613812"/>
                </a:lnTo>
                <a:lnTo>
                  <a:pt x="358813" y="2583904"/>
                </a:lnTo>
                <a:lnTo>
                  <a:pt x="314617" y="2553957"/>
                </a:lnTo>
                <a:lnTo>
                  <a:pt x="268325" y="2523947"/>
                </a:lnTo>
                <a:lnTo>
                  <a:pt x="220535" y="2494267"/>
                </a:lnTo>
                <a:lnTo>
                  <a:pt x="264274" y="2494305"/>
                </a:lnTo>
                <a:lnTo>
                  <a:pt x="312928" y="2490876"/>
                </a:lnTo>
                <a:lnTo>
                  <a:pt x="365315" y="2483942"/>
                </a:lnTo>
                <a:lnTo>
                  <a:pt x="421462" y="2473528"/>
                </a:lnTo>
                <a:lnTo>
                  <a:pt x="481342" y="2459621"/>
                </a:lnTo>
                <a:lnTo>
                  <a:pt x="544982" y="2442222"/>
                </a:lnTo>
                <a:lnTo>
                  <a:pt x="598411" y="2424049"/>
                </a:lnTo>
                <a:lnTo>
                  <a:pt x="650113" y="2405405"/>
                </a:lnTo>
                <a:lnTo>
                  <a:pt x="700087" y="2386292"/>
                </a:lnTo>
                <a:lnTo>
                  <a:pt x="748334" y="2366695"/>
                </a:lnTo>
                <a:lnTo>
                  <a:pt x="794854" y="2346629"/>
                </a:lnTo>
                <a:lnTo>
                  <a:pt x="839635" y="2326081"/>
                </a:lnTo>
                <a:lnTo>
                  <a:pt x="882700" y="2305062"/>
                </a:lnTo>
                <a:lnTo>
                  <a:pt x="924026" y="2283574"/>
                </a:lnTo>
                <a:lnTo>
                  <a:pt x="963625" y="2261603"/>
                </a:lnTo>
                <a:lnTo>
                  <a:pt x="1001483" y="2239162"/>
                </a:lnTo>
                <a:lnTo>
                  <a:pt x="1037628" y="2216239"/>
                </a:lnTo>
                <a:lnTo>
                  <a:pt x="1072032" y="2192845"/>
                </a:lnTo>
                <a:lnTo>
                  <a:pt x="1116584" y="2159558"/>
                </a:lnTo>
                <a:lnTo>
                  <a:pt x="1159459" y="2125726"/>
                </a:lnTo>
                <a:lnTo>
                  <a:pt x="1200658" y="2091359"/>
                </a:lnTo>
                <a:lnTo>
                  <a:pt x="1240167" y="2056447"/>
                </a:lnTo>
                <a:lnTo>
                  <a:pt x="1278013" y="2020989"/>
                </a:lnTo>
                <a:lnTo>
                  <a:pt x="1314170" y="1984997"/>
                </a:lnTo>
                <a:lnTo>
                  <a:pt x="1348638" y="1948459"/>
                </a:lnTo>
                <a:lnTo>
                  <a:pt x="1381442" y="1911375"/>
                </a:lnTo>
                <a:lnTo>
                  <a:pt x="1412557" y="1873758"/>
                </a:lnTo>
                <a:lnTo>
                  <a:pt x="1441996" y="1835594"/>
                </a:lnTo>
                <a:lnTo>
                  <a:pt x="1469758" y="1796884"/>
                </a:lnTo>
                <a:lnTo>
                  <a:pt x="1495844" y="1757641"/>
                </a:lnTo>
                <a:lnTo>
                  <a:pt x="1520240" y="1717852"/>
                </a:lnTo>
                <a:lnTo>
                  <a:pt x="1542961" y="1677530"/>
                </a:lnTo>
                <a:lnTo>
                  <a:pt x="1564005" y="1636649"/>
                </a:lnTo>
                <a:lnTo>
                  <a:pt x="1583372" y="1595247"/>
                </a:lnTo>
                <a:lnTo>
                  <a:pt x="1601050" y="1553286"/>
                </a:lnTo>
                <a:lnTo>
                  <a:pt x="1617052" y="1510792"/>
                </a:lnTo>
                <a:lnTo>
                  <a:pt x="1631378" y="1467751"/>
                </a:lnTo>
                <a:lnTo>
                  <a:pt x="1643176" y="1419428"/>
                </a:lnTo>
                <a:lnTo>
                  <a:pt x="1652663" y="1371269"/>
                </a:lnTo>
                <a:lnTo>
                  <a:pt x="1659813" y="1323289"/>
                </a:lnTo>
                <a:lnTo>
                  <a:pt x="1664639" y="1275461"/>
                </a:lnTo>
                <a:lnTo>
                  <a:pt x="1667141" y="1227810"/>
                </a:lnTo>
                <a:lnTo>
                  <a:pt x="1667319" y="1180325"/>
                </a:lnTo>
                <a:close/>
              </a:path>
            </a:pathLst>
          </a:custGeom>
          <a:solidFill>
            <a:srgbClr val="91D1B3"/>
          </a:solidFill>
        </p:spPr>
        <p:txBody>
          <a:bodyPr wrap="square" lIns="0" tIns="0" rIns="0" bIns="0" rtlCol="0"/>
          <a:lstStyle/>
          <a:p>
            <a:pPr defTabSz="609630"/>
            <a:endParaRPr sz="1200" kern="0">
              <a:solidFill>
                <a:sysClr val="windowText" lastClr="000000"/>
              </a:solidFill>
            </a:endParaRPr>
          </a:p>
        </p:txBody>
      </p:sp>
      <p:sp>
        <p:nvSpPr>
          <p:cNvPr id="6" name="object 6"/>
          <p:cNvSpPr txBox="1">
            <a:spLocks noGrp="1"/>
          </p:cNvSpPr>
          <p:nvPr>
            <p:ph type="title"/>
          </p:nvPr>
        </p:nvSpPr>
        <p:spPr>
          <a:xfrm>
            <a:off x="3870597" y="841435"/>
            <a:ext cx="5603781" cy="583194"/>
          </a:xfrm>
          <a:prstGeom prst="rect">
            <a:avLst/>
          </a:prstGeom>
        </p:spPr>
        <p:txBody>
          <a:bodyPr vert="horz" wrap="square" lIns="0" tIns="8467" rIns="0" bIns="0" rtlCol="0">
            <a:spAutoFit/>
          </a:bodyPr>
          <a:lstStyle/>
          <a:p>
            <a:pPr marL="797600">
              <a:spcBef>
                <a:spcPts val="67"/>
              </a:spcBef>
            </a:pPr>
            <a:r>
              <a:rPr spc="457" dirty="0"/>
              <a:t>BITG</a:t>
            </a:r>
            <a:r>
              <a:rPr spc="50" dirty="0"/>
              <a:t> </a:t>
            </a:r>
            <a:r>
              <a:rPr spc="607" dirty="0"/>
              <a:t>EVENTS</a:t>
            </a:r>
          </a:p>
        </p:txBody>
      </p:sp>
      <p:sp>
        <p:nvSpPr>
          <p:cNvPr id="7" name="object 7"/>
          <p:cNvSpPr txBox="1"/>
          <p:nvPr/>
        </p:nvSpPr>
        <p:spPr>
          <a:xfrm>
            <a:off x="677334" y="1859274"/>
            <a:ext cx="10837333" cy="3395373"/>
          </a:xfrm>
          <a:prstGeom prst="rect">
            <a:avLst/>
          </a:prstGeom>
        </p:spPr>
        <p:txBody>
          <a:bodyPr vert="horz" wrap="square" lIns="0" tIns="9736" rIns="0" bIns="0" rtlCol="0">
            <a:spAutoFit/>
          </a:bodyPr>
          <a:lstStyle/>
          <a:p>
            <a:pPr marL="8467" defTabSz="609630">
              <a:lnSpc>
                <a:spcPts val="3193"/>
              </a:lnSpc>
              <a:spcBef>
                <a:spcPts val="76"/>
              </a:spcBef>
            </a:pPr>
            <a:r>
              <a:rPr sz="2767" b="1" kern="0" spc="453" dirty="0">
                <a:solidFill>
                  <a:srgbClr val="FFB71B"/>
                </a:solidFill>
                <a:latin typeface="Calibri"/>
                <a:cs typeface="Calibri"/>
              </a:rPr>
              <a:t>FACULTY-STAFF</a:t>
            </a:r>
            <a:r>
              <a:rPr sz="2767" b="1" kern="0" spc="57" dirty="0">
                <a:solidFill>
                  <a:srgbClr val="FFB71B"/>
                </a:solidFill>
                <a:latin typeface="Calibri"/>
                <a:cs typeface="Calibri"/>
              </a:rPr>
              <a:t> </a:t>
            </a:r>
            <a:r>
              <a:rPr sz="2767" b="1" kern="0" spc="433" dirty="0">
                <a:solidFill>
                  <a:srgbClr val="FFB71B"/>
                </a:solidFill>
                <a:latin typeface="Calibri"/>
                <a:cs typeface="Calibri"/>
              </a:rPr>
              <a:t>BREAKFAST</a:t>
            </a:r>
            <a:endParaRPr sz="2767" kern="0" dirty="0">
              <a:solidFill>
                <a:sysClr val="windowText" lastClr="000000"/>
              </a:solidFill>
              <a:latin typeface="Calibri"/>
              <a:cs typeface="Calibri"/>
            </a:endParaRPr>
          </a:p>
          <a:p>
            <a:pPr marL="8467" defTabSz="609630">
              <a:lnSpc>
                <a:spcPts val="2107"/>
              </a:lnSpc>
            </a:pPr>
            <a:r>
              <a:rPr sz="2000" kern="0" dirty="0">
                <a:solidFill>
                  <a:srgbClr val="FFFFFF"/>
                </a:solidFill>
                <a:latin typeface="Trebuchet MS"/>
                <a:cs typeface="Trebuchet MS"/>
              </a:rPr>
              <a:t>Tuesday,</a:t>
            </a:r>
            <a:r>
              <a:rPr sz="2000" kern="0" spc="-53" dirty="0">
                <a:solidFill>
                  <a:srgbClr val="FFFFFF"/>
                </a:solidFill>
                <a:latin typeface="Trebuchet MS"/>
                <a:cs typeface="Trebuchet MS"/>
              </a:rPr>
              <a:t> </a:t>
            </a:r>
            <a:r>
              <a:rPr sz="2000" kern="0" spc="136" dirty="0">
                <a:solidFill>
                  <a:srgbClr val="FFFFFF"/>
                </a:solidFill>
                <a:latin typeface="Trebuchet MS"/>
                <a:cs typeface="Trebuchet MS"/>
              </a:rPr>
              <a:t>March</a:t>
            </a:r>
            <a:r>
              <a:rPr sz="2000" kern="0" spc="-53" dirty="0">
                <a:solidFill>
                  <a:srgbClr val="FFFFFF"/>
                </a:solidFill>
                <a:latin typeface="Trebuchet MS"/>
                <a:cs typeface="Trebuchet MS"/>
              </a:rPr>
              <a:t> </a:t>
            </a:r>
            <a:r>
              <a:rPr sz="2000" kern="0" spc="-33" dirty="0">
                <a:solidFill>
                  <a:srgbClr val="FFFFFF"/>
                </a:solidFill>
                <a:latin typeface="Trebuchet MS"/>
                <a:cs typeface="Trebuchet MS"/>
              </a:rPr>
              <a:t>3</a:t>
            </a:r>
            <a:endParaRPr sz="2000" kern="0" dirty="0">
              <a:solidFill>
                <a:sysClr val="windowText" lastClr="000000"/>
              </a:solidFill>
              <a:latin typeface="Trebuchet MS"/>
              <a:cs typeface="Trebuchet MS"/>
            </a:endParaRPr>
          </a:p>
          <a:p>
            <a:pPr marL="8467" marR="7051393" defTabSz="609630">
              <a:lnSpc>
                <a:spcPts val="2067"/>
              </a:lnSpc>
              <a:spcBef>
                <a:spcPts val="177"/>
              </a:spcBef>
            </a:pPr>
            <a:r>
              <a:rPr sz="2000" kern="0" spc="120" dirty="0">
                <a:solidFill>
                  <a:srgbClr val="FFFFFF"/>
                </a:solidFill>
                <a:latin typeface="Trebuchet MS"/>
                <a:cs typeface="Trebuchet MS"/>
              </a:rPr>
              <a:t>Marcus</a:t>
            </a:r>
            <a:r>
              <a:rPr sz="2000" kern="0" spc="-76" dirty="0">
                <a:solidFill>
                  <a:srgbClr val="FFFFFF"/>
                </a:solidFill>
                <a:latin typeface="Trebuchet MS"/>
                <a:cs typeface="Trebuchet MS"/>
              </a:rPr>
              <a:t> </a:t>
            </a:r>
            <a:r>
              <a:rPr sz="2000" kern="0" spc="-157" dirty="0">
                <a:solidFill>
                  <a:srgbClr val="FFFFFF"/>
                </a:solidFill>
                <a:latin typeface="Trebuchet MS"/>
                <a:cs typeface="Trebuchet MS"/>
              </a:rPr>
              <a:t>T.</a:t>
            </a:r>
            <a:r>
              <a:rPr sz="2000" kern="0" spc="-73" dirty="0">
                <a:solidFill>
                  <a:srgbClr val="FFFFFF"/>
                </a:solidFill>
                <a:latin typeface="Trebuchet MS"/>
                <a:cs typeface="Trebuchet MS"/>
              </a:rPr>
              <a:t> </a:t>
            </a:r>
            <a:r>
              <a:rPr sz="2000" kern="0" dirty="0">
                <a:solidFill>
                  <a:srgbClr val="FFFFFF"/>
                </a:solidFill>
                <a:latin typeface="Trebuchet MS"/>
                <a:cs typeface="Trebuchet MS"/>
              </a:rPr>
              <a:t>Johnson</a:t>
            </a:r>
            <a:r>
              <a:rPr sz="2000" kern="0" spc="-76" dirty="0">
                <a:solidFill>
                  <a:srgbClr val="FFFFFF"/>
                </a:solidFill>
                <a:latin typeface="Trebuchet MS"/>
                <a:cs typeface="Trebuchet MS"/>
              </a:rPr>
              <a:t> </a:t>
            </a:r>
            <a:r>
              <a:rPr sz="2000" kern="0" dirty="0">
                <a:solidFill>
                  <a:srgbClr val="FFFFFF"/>
                </a:solidFill>
                <a:latin typeface="Trebuchet MS"/>
                <a:cs typeface="Trebuchet MS"/>
              </a:rPr>
              <a:t>Alumni</a:t>
            </a:r>
            <a:r>
              <a:rPr sz="2000" kern="0" spc="-73" dirty="0">
                <a:solidFill>
                  <a:srgbClr val="FFFFFF"/>
                </a:solidFill>
                <a:latin typeface="Trebuchet MS"/>
                <a:cs typeface="Trebuchet MS"/>
              </a:rPr>
              <a:t> </a:t>
            </a:r>
            <a:r>
              <a:rPr sz="2000" kern="0" spc="57" dirty="0">
                <a:solidFill>
                  <a:srgbClr val="FFFFFF"/>
                </a:solidFill>
                <a:latin typeface="Trebuchet MS"/>
                <a:cs typeface="Trebuchet MS"/>
              </a:rPr>
              <a:t>House </a:t>
            </a:r>
            <a:r>
              <a:rPr sz="2000" kern="0" dirty="0">
                <a:solidFill>
                  <a:srgbClr val="FFFFFF"/>
                </a:solidFill>
                <a:latin typeface="Trebuchet MS"/>
                <a:cs typeface="Trebuchet MS"/>
              </a:rPr>
              <a:t>7:30am</a:t>
            </a:r>
            <a:r>
              <a:rPr sz="2000" kern="0" spc="-33" dirty="0">
                <a:solidFill>
                  <a:srgbClr val="FFFFFF"/>
                </a:solidFill>
                <a:latin typeface="Trebuchet MS"/>
                <a:cs typeface="Trebuchet MS"/>
              </a:rPr>
              <a:t> </a:t>
            </a:r>
            <a:r>
              <a:rPr sz="2000" kern="0" spc="227" dirty="0">
                <a:solidFill>
                  <a:srgbClr val="FFFFFF"/>
                </a:solidFill>
                <a:latin typeface="Trebuchet MS"/>
                <a:cs typeface="Trebuchet MS"/>
              </a:rPr>
              <a:t>-</a:t>
            </a:r>
            <a:r>
              <a:rPr sz="2000" kern="0" spc="-30" dirty="0">
                <a:solidFill>
                  <a:srgbClr val="FFFFFF"/>
                </a:solidFill>
                <a:latin typeface="Trebuchet MS"/>
                <a:cs typeface="Trebuchet MS"/>
              </a:rPr>
              <a:t> </a:t>
            </a:r>
            <a:r>
              <a:rPr sz="2000" kern="0" spc="37" dirty="0">
                <a:solidFill>
                  <a:srgbClr val="FFFFFF"/>
                </a:solidFill>
                <a:latin typeface="Trebuchet MS"/>
                <a:cs typeface="Trebuchet MS"/>
              </a:rPr>
              <a:t>9:30am</a:t>
            </a:r>
            <a:endParaRPr sz="2000" kern="0" dirty="0">
              <a:solidFill>
                <a:sysClr val="windowText" lastClr="000000"/>
              </a:solidFill>
              <a:latin typeface="Trebuchet MS"/>
              <a:cs typeface="Trebuchet MS"/>
            </a:endParaRPr>
          </a:p>
          <a:p>
            <a:pPr marL="3459230" defTabSz="609630">
              <a:lnSpc>
                <a:spcPts val="2880"/>
              </a:lnSpc>
            </a:pPr>
            <a:r>
              <a:rPr sz="2767" b="1" kern="0" spc="350" dirty="0">
                <a:solidFill>
                  <a:srgbClr val="91D1B3"/>
                </a:solidFill>
                <a:latin typeface="Calibri"/>
                <a:cs typeface="Calibri"/>
              </a:rPr>
              <a:t>ALUMNI</a:t>
            </a:r>
            <a:r>
              <a:rPr sz="2767" b="1" kern="0" spc="47" dirty="0">
                <a:solidFill>
                  <a:srgbClr val="91D1B3"/>
                </a:solidFill>
                <a:latin typeface="Calibri"/>
                <a:cs typeface="Calibri"/>
              </a:rPr>
              <a:t> </a:t>
            </a:r>
            <a:r>
              <a:rPr sz="2767" b="1" kern="0" spc="270" dirty="0">
                <a:solidFill>
                  <a:srgbClr val="91D1B3"/>
                </a:solidFill>
                <a:latin typeface="Calibri"/>
                <a:cs typeface="Calibri"/>
              </a:rPr>
              <a:t>&amp;</a:t>
            </a:r>
            <a:r>
              <a:rPr sz="2767" b="1" kern="0" spc="50" dirty="0">
                <a:solidFill>
                  <a:srgbClr val="91D1B3"/>
                </a:solidFill>
                <a:latin typeface="Calibri"/>
                <a:cs typeface="Calibri"/>
              </a:rPr>
              <a:t> </a:t>
            </a:r>
            <a:r>
              <a:rPr sz="2767" b="1" kern="0" spc="447" dirty="0">
                <a:solidFill>
                  <a:srgbClr val="91D1B3"/>
                </a:solidFill>
                <a:latin typeface="Calibri"/>
                <a:cs typeface="Calibri"/>
              </a:rPr>
              <a:t>FRIENDS</a:t>
            </a:r>
            <a:r>
              <a:rPr sz="2767" b="1" kern="0" spc="50" dirty="0">
                <a:solidFill>
                  <a:srgbClr val="91D1B3"/>
                </a:solidFill>
                <a:latin typeface="Calibri"/>
                <a:cs typeface="Calibri"/>
              </a:rPr>
              <a:t> </a:t>
            </a:r>
            <a:r>
              <a:rPr sz="2767" b="1" kern="0" spc="339" dirty="0">
                <a:solidFill>
                  <a:srgbClr val="91D1B3"/>
                </a:solidFill>
                <a:latin typeface="Calibri"/>
                <a:cs typeface="Calibri"/>
              </a:rPr>
              <a:t>COMMUNITY</a:t>
            </a:r>
            <a:r>
              <a:rPr sz="2767" b="1" kern="0" spc="50" dirty="0">
                <a:solidFill>
                  <a:srgbClr val="91D1B3"/>
                </a:solidFill>
                <a:latin typeface="Calibri"/>
                <a:cs typeface="Calibri"/>
              </a:rPr>
              <a:t> </a:t>
            </a:r>
            <a:r>
              <a:rPr sz="2767" b="1" kern="0" spc="457" dirty="0">
                <a:solidFill>
                  <a:srgbClr val="91D1B3"/>
                </a:solidFill>
                <a:latin typeface="Calibri"/>
                <a:cs typeface="Calibri"/>
              </a:rPr>
              <a:t>EVENT</a:t>
            </a:r>
            <a:endParaRPr sz="2767" kern="0" dirty="0">
              <a:solidFill>
                <a:sysClr val="windowText" lastClr="000000"/>
              </a:solidFill>
              <a:latin typeface="Calibri"/>
              <a:cs typeface="Calibri"/>
            </a:endParaRPr>
          </a:p>
          <a:p>
            <a:pPr marL="5787679" marR="3387" indent="2979569" defTabSz="609630">
              <a:lnSpc>
                <a:spcPts val="2060"/>
              </a:lnSpc>
              <a:spcBef>
                <a:spcPts val="247"/>
              </a:spcBef>
            </a:pPr>
            <a:r>
              <a:rPr sz="2000" kern="0" dirty="0">
                <a:solidFill>
                  <a:srgbClr val="FFFFFF"/>
                </a:solidFill>
                <a:latin typeface="Trebuchet MS"/>
                <a:cs typeface="Trebuchet MS"/>
              </a:rPr>
              <a:t>Tuesday,</a:t>
            </a:r>
            <a:r>
              <a:rPr sz="2000" kern="0" spc="-53" dirty="0">
                <a:solidFill>
                  <a:srgbClr val="FFFFFF"/>
                </a:solidFill>
                <a:latin typeface="Trebuchet MS"/>
                <a:cs typeface="Trebuchet MS"/>
              </a:rPr>
              <a:t> </a:t>
            </a:r>
            <a:r>
              <a:rPr sz="2000" kern="0" spc="136" dirty="0">
                <a:solidFill>
                  <a:srgbClr val="FFFFFF"/>
                </a:solidFill>
                <a:latin typeface="Trebuchet MS"/>
                <a:cs typeface="Trebuchet MS"/>
              </a:rPr>
              <a:t>March</a:t>
            </a:r>
            <a:r>
              <a:rPr sz="2000" kern="0" spc="-53" dirty="0">
                <a:solidFill>
                  <a:srgbClr val="FFFFFF"/>
                </a:solidFill>
                <a:latin typeface="Trebuchet MS"/>
                <a:cs typeface="Trebuchet MS"/>
              </a:rPr>
              <a:t> </a:t>
            </a:r>
            <a:r>
              <a:rPr sz="2000" kern="0" spc="-33" dirty="0">
                <a:solidFill>
                  <a:srgbClr val="FFFFFF"/>
                </a:solidFill>
                <a:latin typeface="Trebuchet MS"/>
                <a:cs typeface="Trebuchet MS"/>
              </a:rPr>
              <a:t>3 </a:t>
            </a:r>
            <a:r>
              <a:rPr sz="2000" kern="0" spc="37" dirty="0">
                <a:solidFill>
                  <a:srgbClr val="FFFFFF"/>
                </a:solidFill>
                <a:latin typeface="Trebuchet MS"/>
                <a:cs typeface="Trebuchet MS"/>
              </a:rPr>
              <a:t>Steelhands</a:t>
            </a:r>
            <a:r>
              <a:rPr sz="2000" kern="0" spc="-67" dirty="0">
                <a:solidFill>
                  <a:srgbClr val="FFFFFF"/>
                </a:solidFill>
                <a:latin typeface="Trebuchet MS"/>
                <a:cs typeface="Trebuchet MS"/>
              </a:rPr>
              <a:t> </a:t>
            </a:r>
            <a:r>
              <a:rPr sz="2000" kern="0" spc="50" dirty="0">
                <a:solidFill>
                  <a:srgbClr val="FFFFFF"/>
                </a:solidFill>
                <a:latin typeface="Trebuchet MS"/>
                <a:cs typeface="Trebuchet MS"/>
              </a:rPr>
              <a:t>Brewing</a:t>
            </a:r>
            <a:r>
              <a:rPr sz="2000" kern="0" spc="-67" dirty="0">
                <a:solidFill>
                  <a:srgbClr val="FFFFFF"/>
                </a:solidFill>
                <a:latin typeface="Trebuchet MS"/>
                <a:cs typeface="Trebuchet MS"/>
              </a:rPr>
              <a:t> </a:t>
            </a:r>
            <a:r>
              <a:rPr sz="2000" kern="0" spc="43" dirty="0">
                <a:solidFill>
                  <a:srgbClr val="FFFFFF"/>
                </a:solidFill>
                <a:latin typeface="Trebuchet MS"/>
                <a:cs typeface="Trebuchet MS"/>
              </a:rPr>
              <a:t>(across</a:t>
            </a:r>
            <a:r>
              <a:rPr sz="2000" kern="0" spc="-67" dirty="0">
                <a:solidFill>
                  <a:srgbClr val="FFFFFF"/>
                </a:solidFill>
                <a:latin typeface="Trebuchet MS"/>
                <a:cs typeface="Trebuchet MS"/>
              </a:rPr>
              <a:t> </a:t>
            </a:r>
            <a:r>
              <a:rPr sz="2000" kern="0" dirty="0">
                <a:solidFill>
                  <a:srgbClr val="FFFFFF"/>
                </a:solidFill>
                <a:latin typeface="Trebuchet MS"/>
                <a:cs typeface="Trebuchet MS"/>
              </a:rPr>
              <a:t>from</a:t>
            </a:r>
            <a:r>
              <a:rPr sz="2000" kern="0" spc="-67" dirty="0">
                <a:solidFill>
                  <a:srgbClr val="FFFFFF"/>
                </a:solidFill>
                <a:latin typeface="Trebuchet MS"/>
                <a:cs typeface="Trebuchet MS"/>
              </a:rPr>
              <a:t> </a:t>
            </a:r>
            <a:r>
              <a:rPr sz="2000" kern="0" spc="-7" dirty="0">
                <a:solidFill>
                  <a:srgbClr val="FFFFFF"/>
                </a:solidFill>
                <a:latin typeface="Trebuchet MS"/>
                <a:cs typeface="Trebuchet MS"/>
              </a:rPr>
              <a:t>Coliseum)</a:t>
            </a:r>
            <a:endParaRPr sz="2000" kern="0" dirty="0">
              <a:solidFill>
                <a:sysClr val="windowText" lastClr="000000"/>
              </a:solidFill>
              <a:latin typeface="Trebuchet MS"/>
              <a:cs typeface="Trebuchet MS"/>
            </a:endParaRPr>
          </a:p>
          <a:p>
            <a:pPr marL="8853613" defTabSz="609630">
              <a:lnSpc>
                <a:spcPts val="1913"/>
              </a:lnSpc>
            </a:pPr>
            <a:r>
              <a:rPr sz="2000" kern="0" dirty="0">
                <a:solidFill>
                  <a:srgbClr val="FFFFFF"/>
                </a:solidFill>
                <a:latin typeface="Trebuchet MS"/>
                <a:cs typeface="Trebuchet MS"/>
              </a:rPr>
              <a:t>5:30pm</a:t>
            </a:r>
            <a:r>
              <a:rPr sz="2000" kern="0" spc="-30" dirty="0">
                <a:solidFill>
                  <a:srgbClr val="FFFFFF"/>
                </a:solidFill>
                <a:latin typeface="Trebuchet MS"/>
                <a:cs typeface="Trebuchet MS"/>
              </a:rPr>
              <a:t> </a:t>
            </a:r>
            <a:r>
              <a:rPr sz="2000" kern="0" spc="227" dirty="0">
                <a:solidFill>
                  <a:srgbClr val="FFFFFF"/>
                </a:solidFill>
                <a:latin typeface="Trebuchet MS"/>
                <a:cs typeface="Trebuchet MS"/>
              </a:rPr>
              <a:t>-</a:t>
            </a:r>
            <a:r>
              <a:rPr sz="2000" kern="0" spc="-30" dirty="0">
                <a:solidFill>
                  <a:srgbClr val="FFFFFF"/>
                </a:solidFill>
                <a:latin typeface="Trebuchet MS"/>
                <a:cs typeface="Trebuchet MS"/>
              </a:rPr>
              <a:t> </a:t>
            </a:r>
            <a:r>
              <a:rPr sz="2000" kern="0" spc="-7" dirty="0">
                <a:solidFill>
                  <a:srgbClr val="FFFFFF"/>
                </a:solidFill>
                <a:latin typeface="Trebuchet MS"/>
                <a:cs typeface="Trebuchet MS"/>
              </a:rPr>
              <a:t>7:30pm</a:t>
            </a:r>
            <a:endParaRPr sz="2000" kern="0" dirty="0">
              <a:solidFill>
                <a:sysClr val="windowText" lastClr="000000"/>
              </a:solidFill>
              <a:latin typeface="Trebuchet MS"/>
              <a:cs typeface="Trebuchet MS"/>
            </a:endParaRPr>
          </a:p>
          <a:p>
            <a:pPr marL="8467" defTabSz="609630">
              <a:lnSpc>
                <a:spcPts val="3057"/>
              </a:lnSpc>
            </a:pPr>
            <a:r>
              <a:rPr sz="2767" b="1" kern="0" spc="430" dirty="0">
                <a:solidFill>
                  <a:srgbClr val="C5C29B"/>
                </a:solidFill>
                <a:latin typeface="Calibri"/>
                <a:cs typeface="Calibri"/>
              </a:rPr>
              <a:t>STUDENT</a:t>
            </a:r>
            <a:r>
              <a:rPr sz="2767" b="1" kern="0" spc="40" dirty="0">
                <a:solidFill>
                  <a:srgbClr val="C5C29B"/>
                </a:solidFill>
                <a:latin typeface="Calibri"/>
                <a:cs typeface="Calibri"/>
              </a:rPr>
              <a:t> </a:t>
            </a:r>
            <a:r>
              <a:rPr sz="2767" b="1" kern="0" spc="437" dirty="0">
                <a:solidFill>
                  <a:srgbClr val="C5C29B"/>
                </a:solidFill>
                <a:latin typeface="Calibri"/>
                <a:cs typeface="Calibri"/>
              </a:rPr>
              <a:t>PHILANTHROPY</a:t>
            </a:r>
            <a:r>
              <a:rPr sz="2767" b="1" kern="0" spc="43" dirty="0">
                <a:solidFill>
                  <a:srgbClr val="C5C29B"/>
                </a:solidFill>
                <a:latin typeface="Calibri"/>
                <a:cs typeface="Calibri"/>
              </a:rPr>
              <a:t> </a:t>
            </a:r>
            <a:r>
              <a:rPr sz="2767" b="1" kern="0" spc="427" dirty="0">
                <a:solidFill>
                  <a:srgbClr val="C5C29B"/>
                </a:solidFill>
                <a:latin typeface="Calibri"/>
                <a:cs typeface="Calibri"/>
              </a:rPr>
              <a:t>CELEBRATION</a:t>
            </a:r>
            <a:endParaRPr sz="2767" kern="0" dirty="0">
              <a:solidFill>
                <a:sysClr val="windowText" lastClr="000000"/>
              </a:solidFill>
              <a:latin typeface="Calibri"/>
              <a:cs typeface="Calibri"/>
            </a:endParaRPr>
          </a:p>
          <a:p>
            <a:pPr marL="8467" marR="7888364" defTabSz="609630">
              <a:lnSpc>
                <a:spcPts val="2067"/>
              </a:lnSpc>
              <a:spcBef>
                <a:spcPts val="220"/>
              </a:spcBef>
            </a:pPr>
            <a:r>
              <a:rPr sz="2000" kern="0" dirty="0">
                <a:solidFill>
                  <a:srgbClr val="FFFFFF"/>
                </a:solidFill>
                <a:latin typeface="Trebuchet MS"/>
                <a:cs typeface="Trebuchet MS"/>
              </a:rPr>
              <a:t>Wednesday,</a:t>
            </a:r>
            <a:r>
              <a:rPr sz="2000" kern="0" spc="67" dirty="0">
                <a:solidFill>
                  <a:srgbClr val="FFFFFF"/>
                </a:solidFill>
                <a:latin typeface="Trebuchet MS"/>
                <a:cs typeface="Trebuchet MS"/>
              </a:rPr>
              <a:t> </a:t>
            </a:r>
            <a:r>
              <a:rPr sz="2000" kern="0" spc="136" dirty="0">
                <a:solidFill>
                  <a:srgbClr val="FFFFFF"/>
                </a:solidFill>
                <a:latin typeface="Trebuchet MS"/>
                <a:cs typeface="Trebuchet MS"/>
              </a:rPr>
              <a:t>March</a:t>
            </a:r>
            <a:r>
              <a:rPr sz="2000" kern="0" spc="70" dirty="0">
                <a:solidFill>
                  <a:srgbClr val="FFFFFF"/>
                </a:solidFill>
                <a:latin typeface="Trebuchet MS"/>
                <a:cs typeface="Trebuchet MS"/>
              </a:rPr>
              <a:t> </a:t>
            </a:r>
            <a:r>
              <a:rPr sz="2000" kern="0" spc="50" dirty="0">
                <a:solidFill>
                  <a:srgbClr val="FFFFFF"/>
                </a:solidFill>
                <a:latin typeface="Trebuchet MS"/>
                <a:cs typeface="Trebuchet MS"/>
              </a:rPr>
              <a:t>4 </a:t>
            </a:r>
            <a:r>
              <a:rPr sz="2000" kern="0" spc="150" dirty="0">
                <a:solidFill>
                  <a:srgbClr val="FFFFFF"/>
                </a:solidFill>
                <a:latin typeface="Trebuchet MS"/>
                <a:cs typeface="Trebuchet MS"/>
              </a:rPr>
              <a:t>Moran</a:t>
            </a:r>
            <a:r>
              <a:rPr sz="2000" kern="0" spc="-87" dirty="0">
                <a:solidFill>
                  <a:srgbClr val="FFFFFF"/>
                </a:solidFill>
                <a:latin typeface="Trebuchet MS"/>
                <a:cs typeface="Trebuchet MS"/>
              </a:rPr>
              <a:t> </a:t>
            </a:r>
            <a:r>
              <a:rPr sz="2000" kern="0" spc="83" dirty="0">
                <a:solidFill>
                  <a:srgbClr val="FFFFFF"/>
                </a:solidFill>
                <a:latin typeface="Trebuchet MS"/>
                <a:cs typeface="Trebuchet MS"/>
              </a:rPr>
              <a:t>Commons</a:t>
            </a:r>
            <a:r>
              <a:rPr sz="2000" kern="0" spc="-83" dirty="0">
                <a:solidFill>
                  <a:srgbClr val="FFFFFF"/>
                </a:solidFill>
                <a:latin typeface="Trebuchet MS"/>
                <a:cs typeface="Trebuchet MS"/>
              </a:rPr>
              <a:t> </a:t>
            </a:r>
            <a:r>
              <a:rPr sz="2000" kern="0" spc="-7" dirty="0">
                <a:solidFill>
                  <a:srgbClr val="FFFFFF"/>
                </a:solidFill>
                <a:latin typeface="Trebuchet MS"/>
                <a:cs typeface="Trebuchet MS"/>
              </a:rPr>
              <a:t>(inside)</a:t>
            </a:r>
            <a:endParaRPr sz="2000" kern="0" dirty="0">
              <a:solidFill>
                <a:sysClr val="windowText" lastClr="000000"/>
              </a:solidFill>
              <a:latin typeface="Trebuchet MS"/>
              <a:cs typeface="Trebuchet MS"/>
            </a:endParaRPr>
          </a:p>
        </p:txBody>
      </p:sp>
      <p:sp>
        <p:nvSpPr>
          <p:cNvPr id="8" name="object 8"/>
          <p:cNvSpPr txBox="1"/>
          <p:nvPr/>
        </p:nvSpPr>
        <p:spPr>
          <a:xfrm>
            <a:off x="677334" y="5140784"/>
            <a:ext cx="2025650" cy="316326"/>
          </a:xfrm>
          <a:prstGeom prst="rect">
            <a:avLst/>
          </a:prstGeom>
        </p:spPr>
        <p:txBody>
          <a:bodyPr vert="horz" wrap="square" lIns="0" tIns="8467" rIns="0" bIns="0" rtlCol="0">
            <a:spAutoFit/>
          </a:bodyPr>
          <a:lstStyle/>
          <a:p>
            <a:pPr marL="8467" defTabSz="609630">
              <a:spcBef>
                <a:spcPts val="67"/>
              </a:spcBef>
            </a:pPr>
            <a:r>
              <a:rPr sz="2000" kern="0" spc="-60" dirty="0">
                <a:solidFill>
                  <a:srgbClr val="FFFFFF"/>
                </a:solidFill>
                <a:latin typeface="Trebuchet MS"/>
                <a:cs typeface="Trebuchet MS"/>
              </a:rPr>
              <a:t>11:00am</a:t>
            </a:r>
            <a:r>
              <a:rPr sz="2000" kern="0" spc="-80" dirty="0">
                <a:solidFill>
                  <a:srgbClr val="FFFFFF"/>
                </a:solidFill>
                <a:latin typeface="Trebuchet MS"/>
                <a:cs typeface="Trebuchet MS"/>
              </a:rPr>
              <a:t> </a:t>
            </a:r>
            <a:r>
              <a:rPr sz="2000" kern="0" spc="227" dirty="0">
                <a:solidFill>
                  <a:srgbClr val="FFFFFF"/>
                </a:solidFill>
                <a:latin typeface="Trebuchet MS"/>
                <a:cs typeface="Trebuchet MS"/>
              </a:rPr>
              <a:t>-</a:t>
            </a:r>
            <a:r>
              <a:rPr sz="2000" kern="0" spc="-76" dirty="0">
                <a:solidFill>
                  <a:srgbClr val="FFFFFF"/>
                </a:solidFill>
                <a:latin typeface="Trebuchet MS"/>
                <a:cs typeface="Trebuchet MS"/>
              </a:rPr>
              <a:t> </a:t>
            </a:r>
            <a:r>
              <a:rPr sz="2000" kern="0" spc="-7" dirty="0">
                <a:solidFill>
                  <a:srgbClr val="FFFFFF"/>
                </a:solidFill>
                <a:latin typeface="Trebuchet MS"/>
                <a:cs typeface="Trebuchet MS"/>
              </a:rPr>
              <a:t>1:00pm</a:t>
            </a:r>
            <a:endParaRPr sz="2000" kern="0">
              <a:solidFill>
                <a:sysClr val="windowText" lastClr="000000"/>
              </a:solidFill>
              <a:latin typeface="Trebuchet MS"/>
              <a:cs typeface="Trebuchet MS"/>
            </a:endParaRPr>
          </a:p>
        </p:txBody>
      </p:sp>
      <p:sp>
        <p:nvSpPr>
          <p:cNvPr id="9" name="object 9"/>
          <p:cNvSpPr txBox="1"/>
          <p:nvPr/>
        </p:nvSpPr>
        <p:spPr>
          <a:xfrm>
            <a:off x="6672488" y="5288479"/>
            <a:ext cx="4313767" cy="316326"/>
          </a:xfrm>
          <a:prstGeom prst="rect">
            <a:avLst/>
          </a:prstGeom>
        </p:spPr>
        <p:txBody>
          <a:bodyPr vert="horz" wrap="square" lIns="0" tIns="8467" rIns="0" bIns="0" rtlCol="0">
            <a:spAutoFit/>
          </a:bodyPr>
          <a:lstStyle/>
          <a:p>
            <a:pPr marL="8467" defTabSz="609630">
              <a:spcBef>
                <a:spcPts val="67"/>
              </a:spcBef>
            </a:pPr>
            <a:r>
              <a:rPr sz="2000" kern="0" dirty="0">
                <a:solidFill>
                  <a:srgbClr val="91D1B3"/>
                </a:solidFill>
                <a:latin typeface="Trebuchet MS"/>
                <a:cs typeface="Trebuchet MS"/>
              </a:rPr>
              <a:t>Free</a:t>
            </a:r>
            <a:r>
              <a:rPr sz="2000" kern="0" spc="-83" dirty="0">
                <a:solidFill>
                  <a:srgbClr val="91D1B3"/>
                </a:solidFill>
                <a:latin typeface="Trebuchet MS"/>
                <a:cs typeface="Trebuchet MS"/>
              </a:rPr>
              <a:t> </a:t>
            </a:r>
            <a:r>
              <a:rPr sz="2000" kern="0" spc="73" dirty="0">
                <a:solidFill>
                  <a:srgbClr val="91D1B3"/>
                </a:solidFill>
                <a:latin typeface="Trebuchet MS"/>
                <a:cs typeface="Trebuchet MS"/>
              </a:rPr>
              <a:t>park-</a:t>
            </a:r>
            <a:r>
              <a:rPr sz="2000" kern="0" spc="76" dirty="0">
                <a:solidFill>
                  <a:srgbClr val="91D1B3"/>
                </a:solidFill>
                <a:latin typeface="Trebuchet MS"/>
                <a:cs typeface="Trebuchet MS"/>
              </a:rPr>
              <a:t>and-</a:t>
            </a:r>
            <a:r>
              <a:rPr sz="2000" kern="0" spc="70" dirty="0">
                <a:solidFill>
                  <a:srgbClr val="91D1B3"/>
                </a:solidFill>
                <a:latin typeface="Trebuchet MS"/>
                <a:cs typeface="Trebuchet MS"/>
              </a:rPr>
              <a:t>ride</a:t>
            </a:r>
            <a:r>
              <a:rPr sz="2000" kern="0" spc="-80" dirty="0">
                <a:solidFill>
                  <a:srgbClr val="91D1B3"/>
                </a:solidFill>
                <a:latin typeface="Trebuchet MS"/>
                <a:cs typeface="Trebuchet MS"/>
              </a:rPr>
              <a:t> </a:t>
            </a:r>
            <a:r>
              <a:rPr sz="2000" kern="0" spc="-33" dirty="0">
                <a:solidFill>
                  <a:srgbClr val="91D1B3"/>
                </a:solidFill>
                <a:latin typeface="Trebuchet MS"/>
                <a:cs typeface="Trebuchet MS"/>
              </a:rPr>
              <a:t>shuttle</a:t>
            </a:r>
            <a:r>
              <a:rPr sz="2000" kern="0" spc="-80" dirty="0">
                <a:solidFill>
                  <a:srgbClr val="91D1B3"/>
                </a:solidFill>
                <a:latin typeface="Trebuchet MS"/>
                <a:cs typeface="Trebuchet MS"/>
              </a:rPr>
              <a:t> </a:t>
            </a:r>
            <a:r>
              <a:rPr sz="2000" kern="0" spc="-7" dirty="0">
                <a:solidFill>
                  <a:srgbClr val="91D1B3"/>
                </a:solidFill>
                <a:latin typeface="Trebuchet MS"/>
                <a:cs typeface="Trebuchet MS"/>
              </a:rPr>
              <a:t>available!</a:t>
            </a:r>
            <a:endParaRPr sz="2000" kern="0">
              <a:solidFill>
                <a:sysClr val="windowText" lastClr="000000"/>
              </a:solidFill>
              <a:latin typeface="Trebuchet MS"/>
              <a:cs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4595" y="5748693"/>
            <a:ext cx="761170" cy="844549"/>
          </a:xfrm>
          <a:prstGeom prst="rect">
            <a:avLst/>
          </a:prstGeom>
        </p:spPr>
      </p:pic>
      <p:sp>
        <p:nvSpPr>
          <p:cNvPr id="3" name="object 3"/>
          <p:cNvSpPr/>
          <p:nvPr/>
        </p:nvSpPr>
        <p:spPr>
          <a:xfrm>
            <a:off x="9717800" y="1106362"/>
            <a:ext cx="1788583" cy="0"/>
          </a:xfrm>
          <a:custGeom>
            <a:avLst/>
            <a:gdLst/>
            <a:ahLst/>
            <a:cxnLst/>
            <a:rect l="l" t="t" r="r" b="b"/>
            <a:pathLst>
              <a:path w="2682875">
                <a:moveTo>
                  <a:pt x="0" y="0"/>
                </a:moveTo>
                <a:lnTo>
                  <a:pt x="2682573" y="0"/>
                </a:lnTo>
              </a:path>
            </a:pathLst>
          </a:custGeom>
          <a:ln w="38100">
            <a:solidFill>
              <a:srgbClr val="FFB71B"/>
            </a:solidFill>
          </a:ln>
        </p:spPr>
        <p:txBody>
          <a:bodyPr wrap="square" lIns="0" tIns="0" rIns="0" bIns="0" rtlCol="0"/>
          <a:lstStyle/>
          <a:p>
            <a:pPr defTabSz="609630"/>
            <a:endParaRPr sz="1200" kern="0">
              <a:solidFill>
                <a:sysClr val="windowText" lastClr="000000"/>
              </a:solidFill>
            </a:endParaRPr>
          </a:p>
        </p:txBody>
      </p:sp>
      <p:sp>
        <p:nvSpPr>
          <p:cNvPr id="4" name="object 4"/>
          <p:cNvSpPr/>
          <p:nvPr/>
        </p:nvSpPr>
        <p:spPr>
          <a:xfrm>
            <a:off x="685801" y="1093662"/>
            <a:ext cx="1788583" cy="0"/>
          </a:xfrm>
          <a:custGeom>
            <a:avLst/>
            <a:gdLst/>
            <a:ahLst/>
            <a:cxnLst/>
            <a:rect l="l" t="t" r="r" b="b"/>
            <a:pathLst>
              <a:path w="2682875">
                <a:moveTo>
                  <a:pt x="0" y="0"/>
                </a:moveTo>
                <a:lnTo>
                  <a:pt x="2682573" y="0"/>
                </a:lnTo>
              </a:path>
            </a:pathLst>
          </a:custGeom>
          <a:ln w="38100">
            <a:solidFill>
              <a:srgbClr val="FFB71B"/>
            </a:solidFill>
          </a:ln>
        </p:spPr>
        <p:txBody>
          <a:bodyPr wrap="square" lIns="0" tIns="0" rIns="0" bIns="0" rtlCol="0"/>
          <a:lstStyle/>
          <a:p>
            <a:pPr defTabSz="609630"/>
            <a:endParaRPr sz="1200" kern="0">
              <a:solidFill>
                <a:sysClr val="windowText" lastClr="000000"/>
              </a:solidFill>
            </a:endParaRPr>
          </a:p>
        </p:txBody>
      </p:sp>
      <p:pic>
        <p:nvPicPr>
          <p:cNvPr id="5" name="object 5"/>
          <p:cNvPicPr/>
          <p:nvPr/>
        </p:nvPicPr>
        <p:blipFill>
          <a:blip r:embed="rId3" cstate="print"/>
          <a:stretch>
            <a:fillRect/>
          </a:stretch>
        </p:blipFill>
        <p:spPr>
          <a:xfrm>
            <a:off x="6323281" y="2294323"/>
            <a:ext cx="3625849" cy="3371849"/>
          </a:xfrm>
          <a:prstGeom prst="rect">
            <a:avLst/>
          </a:prstGeom>
        </p:spPr>
      </p:pic>
      <p:grpSp>
        <p:nvGrpSpPr>
          <p:cNvPr id="6" name="object 6"/>
          <p:cNvGrpSpPr/>
          <p:nvPr/>
        </p:nvGrpSpPr>
        <p:grpSpPr>
          <a:xfrm>
            <a:off x="2242329" y="2373962"/>
            <a:ext cx="2794000" cy="3371850"/>
            <a:chOff x="3363493" y="3560942"/>
            <a:chExt cx="4191000" cy="5057775"/>
          </a:xfrm>
        </p:grpSpPr>
        <p:pic>
          <p:nvPicPr>
            <p:cNvPr id="7" name="object 7"/>
            <p:cNvPicPr/>
            <p:nvPr/>
          </p:nvPicPr>
          <p:blipFill>
            <a:blip r:embed="rId4" cstate="print"/>
            <a:stretch>
              <a:fillRect/>
            </a:stretch>
          </p:blipFill>
          <p:spPr>
            <a:xfrm>
              <a:off x="3363493" y="3560942"/>
              <a:ext cx="4190998" cy="5057774"/>
            </a:xfrm>
            <a:prstGeom prst="rect">
              <a:avLst/>
            </a:prstGeom>
          </p:spPr>
        </p:pic>
        <p:sp>
          <p:nvSpPr>
            <p:cNvPr id="8" name="object 8"/>
            <p:cNvSpPr/>
            <p:nvPr/>
          </p:nvSpPr>
          <p:spPr>
            <a:xfrm>
              <a:off x="3743325" y="4336401"/>
              <a:ext cx="3437890" cy="3264535"/>
            </a:xfrm>
            <a:custGeom>
              <a:avLst/>
              <a:gdLst/>
              <a:ahLst/>
              <a:cxnLst/>
              <a:rect l="l" t="t" r="r" b="b"/>
              <a:pathLst>
                <a:path w="3437890" h="3264534">
                  <a:moveTo>
                    <a:pt x="117068" y="3092170"/>
                  </a:moveTo>
                  <a:lnTo>
                    <a:pt x="116662" y="3088779"/>
                  </a:lnTo>
                  <a:lnTo>
                    <a:pt x="116547" y="3089922"/>
                  </a:lnTo>
                  <a:lnTo>
                    <a:pt x="116776" y="3091065"/>
                  </a:lnTo>
                  <a:lnTo>
                    <a:pt x="117068" y="3092170"/>
                  </a:lnTo>
                  <a:close/>
                </a:path>
                <a:path w="3437890" h="3264534">
                  <a:moveTo>
                    <a:pt x="209105" y="95351"/>
                  </a:moveTo>
                  <a:lnTo>
                    <a:pt x="208000" y="95046"/>
                  </a:lnTo>
                  <a:lnTo>
                    <a:pt x="206857" y="95046"/>
                  </a:lnTo>
                  <a:lnTo>
                    <a:pt x="205714" y="95161"/>
                  </a:lnTo>
                  <a:lnTo>
                    <a:pt x="209105" y="95351"/>
                  </a:lnTo>
                  <a:close/>
                </a:path>
                <a:path w="3437890" h="3264534">
                  <a:moveTo>
                    <a:pt x="398526" y="307251"/>
                  </a:moveTo>
                  <a:lnTo>
                    <a:pt x="398043" y="306438"/>
                  </a:lnTo>
                  <a:lnTo>
                    <a:pt x="397535" y="306146"/>
                  </a:lnTo>
                  <a:lnTo>
                    <a:pt x="396976" y="306108"/>
                  </a:lnTo>
                  <a:lnTo>
                    <a:pt x="397497" y="306476"/>
                  </a:lnTo>
                  <a:lnTo>
                    <a:pt x="398043" y="306844"/>
                  </a:lnTo>
                  <a:lnTo>
                    <a:pt x="398526" y="307251"/>
                  </a:lnTo>
                  <a:close/>
                </a:path>
                <a:path w="3437890" h="3264534">
                  <a:moveTo>
                    <a:pt x="619582" y="2455849"/>
                  </a:moveTo>
                  <a:lnTo>
                    <a:pt x="618401" y="2455951"/>
                  </a:lnTo>
                  <a:lnTo>
                    <a:pt x="617397" y="2456256"/>
                  </a:lnTo>
                  <a:lnTo>
                    <a:pt x="616038" y="2456256"/>
                  </a:lnTo>
                  <a:lnTo>
                    <a:pt x="619137" y="2456878"/>
                  </a:lnTo>
                  <a:lnTo>
                    <a:pt x="619582" y="2455849"/>
                  </a:lnTo>
                  <a:close/>
                </a:path>
                <a:path w="3437890" h="3264534">
                  <a:moveTo>
                    <a:pt x="619721" y="2448445"/>
                  </a:moveTo>
                  <a:lnTo>
                    <a:pt x="619137" y="2448229"/>
                  </a:lnTo>
                  <a:lnTo>
                    <a:pt x="618401" y="2448229"/>
                  </a:lnTo>
                  <a:lnTo>
                    <a:pt x="617220" y="2448623"/>
                  </a:lnTo>
                  <a:lnTo>
                    <a:pt x="617994" y="2448814"/>
                  </a:lnTo>
                  <a:lnTo>
                    <a:pt x="618845" y="2448661"/>
                  </a:lnTo>
                  <a:lnTo>
                    <a:pt x="619721" y="2448445"/>
                  </a:lnTo>
                  <a:close/>
                </a:path>
                <a:path w="3437890" h="3264534">
                  <a:moveTo>
                    <a:pt x="722553" y="670204"/>
                  </a:moveTo>
                  <a:lnTo>
                    <a:pt x="722337" y="669036"/>
                  </a:lnTo>
                  <a:lnTo>
                    <a:pt x="722083" y="669810"/>
                  </a:lnTo>
                  <a:lnTo>
                    <a:pt x="722045" y="670610"/>
                  </a:lnTo>
                  <a:lnTo>
                    <a:pt x="722122" y="671461"/>
                  </a:lnTo>
                  <a:lnTo>
                    <a:pt x="722414" y="670941"/>
                  </a:lnTo>
                  <a:lnTo>
                    <a:pt x="722553" y="670204"/>
                  </a:lnTo>
                  <a:close/>
                </a:path>
                <a:path w="3437890" h="3264534">
                  <a:moveTo>
                    <a:pt x="903541" y="2109165"/>
                  </a:moveTo>
                  <a:lnTo>
                    <a:pt x="901661" y="2110130"/>
                  </a:lnTo>
                  <a:lnTo>
                    <a:pt x="902030" y="2111743"/>
                  </a:lnTo>
                  <a:lnTo>
                    <a:pt x="903541" y="2109165"/>
                  </a:lnTo>
                  <a:close/>
                </a:path>
                <a:path w="3437890" h="3264534">
                  <a:moveTo>
                    <a:pt x="905497" y="2095512"/>
                  </a:moveTo>
                  <a:lnTo>
                    <a:pt x="904875" y="2095512"/>
                  </a:lnTo>
                  <a:lnTo>
                    <a:pt x="903541" y="2108212"/>
                  </a:lnTo>
                  <a:lnTo>
                    <a:pt x="905497" y="2095512"/>
                  </a:lnTo>
                  <a:close/>
                </a:path>
                <a:path w="3437890" h="3264534">
                  <a:moveTo>
                    <a:pt x="1013282" y="961948"/>
                  </a:moveTo>
                  <a:lnTo>
                    <a:pt x="1012545" y="960107"/>
                  </a:lnTo>
                  <a:lnTo>
                    <a:pt x="1010920" y="960399"/>
                  </a:lnTo>
                  <a:lnTo>
                    <a:pt x="1013282" y="961948"/>
                  </a:lnTo>
                  <a:close/>
                </a:path>
                <a:path w="3437890" h="3264534">
                  <a:moveTo>
                    <a:pt x="1803628" y="1621688"/>
                  </a:moveTo>
                  <a:lnTo>
                    <a:pt x="1803438" y="1620520"/>
                  </a:lnTo>
                  <a:lnTo>
                    <a:pt x="1803031" y="1621764"/>
                  </a:lnTo>
                  <a:lnTo>
                    <a:pt x="1802257" y="1622907"/>
                  </a:lnTo>
                  <a:lnTo>
                    <a:pt x="1801964" y="1624126"/>
                  </a:lnTo>
                  <a:lnTo>
                    <a:pt x="1803400" y="1622907"/>
                  </a:lnTo>
                  <a:lnTo>
                    <a:pt x="1803628" y="1621688"/>
                  </a:lnTo>
                  <a:close/>
                </a:path>
                <a:path w="3437890" h="3264534">
                  <a:moveTo>
                    <a:pt x="1940445" y="990600"/>
                  </a:moveTo>
                  <a:lnTo>
                    <a:pt x="1939048" y="986624"/>
                  </a:lnTo>
                  <a:lnTo>
                    <a:pt x="1939226" y="987691"/>
                  </a:lnTo>
                  <a:lnTo>
                    <a:pt x="1939747" y="989050"/>
                  </a:lnTo>
                  <a:lnTo>
                    <a:pt x="1940445" y="990600"/>
                  </a:lnTo>
                  <a:close/>
                </a:path>
                <a:path w="3437890" h="3264534">
                  <a:moveTo>
                    <a:pt x="1945271" y="999985"/>
                  </a:moveTo>
                  <a:lnTo>
                    <a:pt x="1943252" y="996340"/>
                  </a:lnTo>
                  <a:lnTo>
                    <a:pt x="1941550" y="993178"/>
                  </a:lnTo>
                  <a:lnTo>
                    <a:pt x="1940445" y="990600"/>
                  </a:lnTo>
                  <a:lnTo>
                    <a:pt x="1944281" y="1001090"/>
                  </a:lnTo>
                  <a:lnTo>
                    <a:pt x="1944763" y="1000721"/>
                  </a:lnTo>
                  <a:lnTo>
                    <a:pt x="1944839" y="1000391"/>
                  </a:lnTo>
                  <a:lnTo>
                    <a:pt x="1945271" y="999985"/>
                  </a:lnTo>
                  <a:close/>
                </a:path>
                <a:path w="3437890" h="3264534">
                  <a:moveTo>
                    <a:pt x="2082279" y="1924037"/>
                  </a:moveTo>
                  <a:lnTo>
                    <a:pt x="2081288" y="1924304"/>
                  </a:lnTo>
                  <a:lnTo>
                    <a:pt x="2079967" y="1924926"/>
                  </a:lnTo>
                  <a:lnTo>
                    <a:pt x="2078456" y="1925688"/>
                  </a:lnTo>
                  <a:lnTo>
                    <a:pt x="2082279" y="1924037"/>
                  </a:lnTo>
                  <a:close/>
                </a:path>
                <a:path w="3437890" h="3264534">
                  <a:moveTo>
                    <a:pt x="2374036" y="2252421"/>
                  </a:moveTo>
                  <a:lnTo>
                    <a:pt x="2372080" y="2254694"/>
                  </a:lnTo>
                  <a:lnTo>
                    <a:pt x="2370861" y="2256802"/>
                  </a:lnTo>
                  <a:lnTo>
                    <a:pt x="2369909" y="2258720"/>
                  </a:lnTo>
                  <a:lnTo>
                    <a:pt x="2370239" y="2259050"/>
                  </a:lnTo>
                  <a:lnTo>
                    <a:pt x="2370302" y="2259190"/>
                  </a:lnTo>
                  <a:lnTo>
                    <a:pt x="2374036" y="2252421"/>
                  </a:lnTo>
                  <a:close/>
                </a:path>
                <a:path w="3437890" h="3264534">
                  <a:moveTo>
                    <a:pt x="2454897" y="570890"/>
                  </a:moveTo>
                  <a:lnTo>
                    <a:pt x="2454833" y="566216"/>
                  </a:lnTo>
                  <a:lnTo>
                    <a:pt x="2454567" y="567944"/>
                  </a:lnTo>
                  <a:lnTo>
                    <a:pt x="2454643" y="569493"/>
                  </a:lnTo>
                  <a:lnTo>
                    <a:pt x="2454897" y="570890"/>
                  </a:lnTo>
                  <a:close/>
                </a:path>
                <a:path w="3437890" h="3264534">
                  <a:moveTo>
                    <a:pt x="2511971" y="2378329"/>
                  </a:moveTo>
                  <a:lnTo>
                    <a:pt x="2510231" y="2378291"/>
                  </a:lnTo>
                  <a:lnTo>
                    <a:pt x="2508796" y="2378583"/>
                  </a:lnTo>
                  <a:lnTo>
                    <a:pt x="2507462" y="2379027"/>
                  </a:lnTo>
                  <a:lnTo>
                    <a:pt x="2511971" y="2378329"/>
                  </a:lnTo>
                  <a:close/>
                </a:path>
                <a:path w="3437890" h="3264534">
                  <a:moveTo>
                    <a:pt x="2563266" y="520331"/>
                  </a:moveTo>
                  <a:lnTo>
                    <a:pt x="2562707" y="519303"/>
                  </a:lnTo>
                  <a:lnTo>
                    <a:pt x="2562529" y="518045"/>
                  </a:lnTo>
                  <a:lnTo>
                    <a:pt x="2561717" y="517080"/>
                  </a:lnTo>
                  <a:lnTo>
                    <a:pt x="2556319" y="519341"/>
                  </a:lnTo>
                  <a:lnTo>
                    <a:pt x="2549410" y="524090"/>
                  </a:lnTo>
                  <a:lnTo>
                    <a:pt x="2541219" y="530936"/>
                  </a:lnTo>
                  <a:lnTo>
                    <a:pt x="2531986" y="539470"/>
                  </a:lnTo>
                  <a:lnTo>
                    <a:pt x="2539314" y="549046"/>
                  </a:lnTo>
                  <a:lnTo>
                    <a:pt x="2563266" y="520331"/>
                  </a:lnTo>
                  <a:close/>
                </a:path>
                <a:path w="3437890" h="3264534">
                  <a:moveTo>
                    <a:pt x="2706103" y="423176"/>
                  </a:moveTo>
                  <a:lnTo>
                    <a:pt x="2692984" y="419087"/>
                  </a:lnTo>
                  <a:lnTo>
                    <a:pt x="2704592" y="424281"/>
                  </a:lnTo>
                  <a:lnTo>
                    <a:pt x="2706103" y="423176"/>
                  </a:lnTo>
                  <a:close/>
                </a:path>
                <a:path w="3437890" h="3264534">
                  <a:moveTo>
                    <a:pt x="2925534" y="3124212"/>
                  </a:moveTo>
                  <a:lnTo>
                    <a:pt x="2921660" y="3111512"/>
                  </a:lnTo>
                  <a:lnTo>
                    <a:pt x="2920339" y="3111512"/>
                  </a:lnTo>
                  <a:lnTo>
                    <a:pt x="2925534" y="3124212"/>
                  </a:lnTo>
                  <a:close/>
                </a:path>
                <a:path w="3437890" h="3264534">
                  <a:moveTo>
                    <a:pt x="2948635" y="2818879"/>
                  </a:moveTo>
                  <a:lnTo>
                    <a:pt x="2937840" y="2806877"/>
                  </a:lnTo>
                  <a:lnTo>
                    <a:pt x="2935998" y="2808020"/>
                  </a:lnTo>
                  <a:lnTo>
                    <a:pt x="2935668" y="2812034"/>
                  </a:lnTo>
                  <a:lnTo>
                    <a:pt x="2939821" y="2816009"/>
                  </a:lnTo>
                  <a:lnTo>
                    <a:pt x="2944177" y="2818663"/>
                  </a:lnTo>
                  <a:lnTo>
                    <a:pt x="2948635" y="2818879"/>
                  </a:lnTo>
                  <a:close/>
                </a:path>
                <a:path w="3437890" h="3264534">
                  <a:moveTo>
                    <a:pt x="2961944" y="3128886"/>
                  </a:moveTo>
                  <a:lnTo>
                    <a:pt x="2961055" y="3128302"/>
                  </a:lnTo>
                  <a:lnTo>
                    <a:pt x="2956014" y="3134995"/>
                  </a:lnTo>
                  <a:lnTo>
                    <a:pt x="2959176" y="3133445"/>
                  </a:lnTo>
                  <a:lnTo>
                    <a:pt x="2961944" y="3128886"/>
                  </a:lnTo>
                  <a:close/>
                </a:path>
                <a:path w="3437890" h="3264534">
                  <a:moveTo>
                    <a:pt x="3084842" y="3195840"/>
                  </a:moveTo>
                  <a:lnTo>
                    <a:pt x="3084169" y="3188322"/>
                  </a:lnTo>
                  <a:lnTo>
                    <a:pt x="3076587" y="3183902"/>
                  </a:lnTo>
                  <a:lnTo>
                    <a:pt x="3071418" y="3180664"/>
                  </a:lnTo>
                  <a:lnTo>
                    <a:pt x="3074073" y="3185160"/>
                  </a:lnTo>
                  <a:lnTo>
                    <a:pt x="3075292" y="3191560"/>
                  </a:lnTo>
                  <a:lnTo>
                    <a:pt x="3078022" y="3196171"/>
                  </a:lnTo>
                  <a:lnTo>
                    <a:pt x="3084474" y="3201847"/>
                  </a:lnTo>
                  <a:lnTo>
                    <a:pt x="3084842" y="3195840"/>
                  </a:lnTo>
                  <a:close/>
                </a:path>
                <a:path w="3437890" h="3264534">
                  <a:moveTo>
                    <a:pt x="3291103" y="47955"/>
                  </a:moveTo>
                  <a:lnTo>
                    <a:pt x="3288296" y="41135"/>
                  </a:lnTo>
                  <a:lnTo>
                    <a:pt x="3285731" y="46075"/>
                  </a:lnTo>
                  <a:lnTo>
                    <a:pt x="3287572" y="47663"/>
                  </a:lnTo>
                  <a:lnTo>
                    <a:pt x="3291103" y="47955"/>
                  </a:lnTo>
                  <a:close/>
                </a:path>
                <a:path w="3437890" h="3264534">
                  <a:moveTo>
                    <a:pt x="3301898" y="224205"/>
                  </a:moveTo>
                  <a:lnTo>
                    <a:pt x="3301238" y="220637"/>
                  </a:lnTo>
                  <a:lnTo>
                    <a:pt x="3297339" y="216992"/>
                  </a:lnTo>
                  <a:lnTo>
                    <a:pt x="3296488" y="217792"/>
                  </a:lnTo>
                  <a:lnTo>
                    <a:pt x="3301898" y="224205"/>
                  </a:lnTo>
                  <a:close/>
                </a:path>
                <a:path w="3437890" h="3264534">
                  <a:moveTo>
                    <a:pt x="3409099" y="89535"/>
                  </a:moveTo>
                  <a:lnTo>
                    <a:pt x="3402571" y="89382"/>
                  </a:lnTo>
                  <a:lnTo>
                    <a:pt x="3394240" y="90385"/>
                  </a:lnTo>
                  <a:lnTo>
                    <a:pt x="3391027" y="94907"/>
                  </a:lnTo>
                  <a:lnTo>
                    <a:pt x="3382962" y="104736"/>
                  </a:lnTo>
                  <a:lnTo>
                    <a:pt x="3388449" y="101828"/>
                  </a:lnTo>
                  <a:lnTo>
                    <a:pt x="3395789" y="100761"/>
                  </a:lnTo>
                  <a:lnTo>
                    <a:pt x="3401390" y="97269"/>
                  </a:lnTo>
                  <a:lnTo>
                    <a:pt x="3409099" y="89535"/>
                  </a:lnTo>
                  <a:close/>
                </a:path>
                <a:path w="3437890" h="3264534">
                  <a:moveTo>
                    <a:pt x="3437293" y="0"/>
                  </a:moveTo>
                  <a:lnTo>
                    <a:pt x="3420999" y="0"/>
                  </a:lnTo>
                  <a:lnTo>
                    <a:pt x="3415728" y="12700"/>
                  </a:lnTo>
                  <a:lnTo>
                    <a:pt x="3395967" y="12700"/>
                  </a:lnTo>
                  <a:lnTo>
                    <a:pt x="3388487" y="25400"/>
                  </a:lnTo>
                  <a:lnTo>
                    <a:pt x="3369094" y="25400"/>
                  </a:lnTo>
                  <a:lnTo>
                    <a:pt x="3363099" y="38100"/>
                  </a:lnTo>
                  <a:lnTo>
                    <a:pt x="3341497" y="38100"/>
                  </a:lnTo>
                  <a:lnTo>
                    <a:pt x="3323069" y="50800"/>
                  </a:lnTo>
                  <a:lnTo>
                    <a:pt x="3296856" y="50800"/>
                  </a:lnTo>
                  <a:lnTo>
                    <a:pt x="3309620" y="38100"/>
                  </a:lnTo>
                  <a:lnTo>
                    <a:pt x="3291103" y="38100"/>
                  </a:lnTo>
                  <a:lnTo>
                    <a:pt x="3293465" y="50800"/>
                  </a:lnTo>
                  <a:lnTo>
                    <a:pt x="3260852" y="50800"/>
                  </a:lnTo>
                  <a:lnTo>
                    <a:pt x="3263125" y="63500"/>
                  </a:lnTo>
                  <a:lnTo>
                    <a:pt x="3260941" y="63500"/>
                  </a:lnTo>
                  <a:lnTo>
                    <a:pt x="3260839" y="62458"/>
                  </a:lnTo>
                  <a:lnTo>
                    <a:pt x="3259925" y="61620"/>
                  </a:lnTo>
                  <a:lnTo>
                    <a:pt x="3258921" y="60807"/>
                  </a:lnTo>
                  <a:lnTo>
                    <a:pt x="3257778" y="60071"/>
                  </a:lnTo>
                  <a:lnTo>
                    <a:pt x="3258350" y="63500"/>
                  </a:lnTo>
                  <a:lnTo>
                    <a:pt x="3254273" y="63500"/>
                  </a:lnTo>
                  <a:lnTo>
                    <a:pt x="3247948" y="76200"/>
                  </a:lnTo>
                  <a:lnTo>
                    <a:pt x="3229178" y="76200"/>
                  </a:lnTo>
                  <a:lnTo>
                    <a:pt x="3223399" y="88900"/>
                  </a:lnTo>
                  <a:lnTo>
                    <a:pt x="3206292" y="88900"/>
                  </a:lnTo>
                  <a:lnTo>
                    <a:pt x="3197491" y="101600"/>
                  </a:lnTo>
                  <a:lnTo>
                    <a:pt x="3157270" y="101600"/>
                  </a:lnTo>
                  <a:lnTo>
                    <a:pt x="3138068" y="114300"/>
                  </a:lnTo>
                  <a:lnTo>
                    <a:pt x="3112706" y="114300"/>
                  </a:lnTo>
                  <a:lnTo>
                    <a:pt x="3096501" y="127000"/>
                  </a:lnTo>
                  <a:lnTo>
                    <a:pt x="3070707" y="152400"/>
                  </a:lnTo>
                  <a:lnTo>
                    <a:pt x="3054794" y="165100"/>
                  </a:lnTo>
                  <a:lnTo>
                    <a:pt x="2996565" y="165100"/>
                  </a:lnTo>
                  <a:lnTo>
                    <a:pt x="3001391" y="177800"/>
                  </a:lnTo>
                  <a:lnTo>
                    <a:pt x="2984512" y="177800"/>
                  </a:lnTo>
                  <a:lnTo>
                    <a:pt x="2981223" y="190512"/>
                  </a:lnTo>
                  <a:lnTo>
                    <a:pt x="2975737" y="190512"/>
                  </a:lnTo>
                  <a:lnTo>
                    <a:pt x="2981312" y="177800"/>
                  </a:lnTo>
                  <a:lnTo>
                    <a:pt x="2972447" y="177800"/>
                  </a:lnTo>
                  <a:lnTo>
                    <a:pt x="2976181" y="175158"/>
                  </a:lnTo>
                  <a:lnTo>
                    <a:pt x="2980080" y="171069"/>
                  </a:lnTo>
                  <a:lnTo>
                    <a:pt x="2981515" y="166420"/>
                  </a:lnTo>
                  <a:lnTo>
                    <a:pt x="2966110" y="175818"/>
                  </a:lnTo>
                  <a:lnTo>
                    <a:pt x="2966783" y="178015"/>
                  </a:lnTo>
                  <a:lnTo>
                    <a:pt x="2969577" y="178625"/>
                  </a:lnTo>
                  <a:lnTo>
                    <a:pt x="2950540" y="190512"/>
                  </a:lnTo>
                  <a:lnTo>
                    <a:pt x="2929458" y="190512"/>
                  </a:lnTo>
                  <a:lnTo>
                    <a:pt x="2914637" y="203212"/>
                  </a:lnTo>
                  <a:lnTo>
                    <a:pt x="2913100" y="228612"/>
                  </a:lnTo>
                  <a:lnTo>
                    <a:pt x="2878734" y="228612"/>
                  </a:lnTo>
                  <a:lnTo>
                    <a:pt x="2869234" y="241312"/>
                  </a:lnTo>
                  <a:lnTo>
                    <a:pt x="2883509" y="241312"/>
                  </a:lnTo>
                  <a:lnTo>
                    <a:pt x="2862427" y="266712"/>
                  </a:lnTo>
                  <a:lnTo>
                    <a:pt x="2825851" y="279412"/>
                  </a:lnTo>
                  <a:lnTo>
                    <a:pt x="2793631" y="292112"/>
                  </a:lnTo>
                  <a:lnTo>
                    <a:pt x="2785681" y="304812"/>
                  </a:lnTo>
                  <a:lnTo>
                    <a:pt x="2782443" y="304812"/>
                  </a:lnTo>
                  <a:lnTo>
                    <a:pt x="2790812" y="317512"/>
                  </a:lnTo>
                  <a:lnTo>
                    <a:pt x="2799664" y="330212"/>
                  </a:lnTo>
                  <a:lnTo>
                    <a:pt x="2806027" y="342912"/>
                  </a:lnTo>
                  <a:lnTo>
                    <a:pt x="2806916" y="355612"/>
                  </a:lnTo>
                  <a:lnTo>
                    <a:pt x="2793568" y="355612"/>
                  </a:lnTo>
                  <a:lnTo>
                    <a:pt x="2788081" y="368312"/>
                  </a:lnTo>
                  <a:lnTo>
                    <a:pt x="2776436" y="368312"/>
                  </a:lnTo>
                  <a:lnTo>
                    <a:pt x="2774810" y="355612"/>
                  </a:lnTo>
                  <a:lnTo>
                    <a:pt x="2762313" y="381012"/>
                  </a:lnTo>
                  <a:lnTo>
                    <a:pt x="2744863" y="393712"/>
                  </a:lnTo>
                  <a:lnTo>
                    <a:pt x="2725216" y="406412"/>
                  </a:lnTo>
                  <a:lnTo>
                    <a:pt x="2706103" y="419112"/>
                  </a:lnTo>
                  <a:lnTo>
                    <a:pt x="2765590" y="431812"/>
                  </a:lnTo>
                  <a:lnTo>
                    <a:pt x="2742234" y="444512"/>
                  </a:lnTo>
                  <a:lnTo>
                    <a:pt x="2717736" y="444512"/>
                  </a:lnTo>
                  <a:lnTo>
                    <a:pt x="2699778" y="457212"/>
                  </a:lnTo>
                  <a:lnTo>
                    <a:pt x="2696070" y="469912"/>
                  </a:lnTo>
                  <a:lnTo>
                    <a:pt x="2672778" y="469912"/>
                  </a:lnTo>
                  <a:lnTo>
                    <a:pt x="2644508" y="482612"/>
                  </a:lnTo>
                  <a:lnTo>
                    <a:pt x="2639517" y="495312"/>
                  </a:lnTo>
                  <a:lnTo>
                    <a:pt x="2641752" y="495312"/>
                  </a:lnTo>
                  <a:lnTo>
                    <a:pt x="2635148" y="508012"/>
                  </a:lnTo>
                  <a:lnTo>
                    <a:pt x="2603258" y="508012"/>
                  </a:lnTo>
                  <a:lnTo>
                    <a:pt x="2622029" y="495312"/>
                  </a:lnTo>
                  <a:lnTo>
                    <a:pt x="2605227" y="495312"/>
                  </a:lnTo>
                  <a:lnTo>
                    <a:pt x="2591117" y="508012"/>
                  </a:lnTo>
                  <a:lnTo>
                    <a:pt x="2563266" y="508012"/>
                  </a:lnTo>
                  <a:lnTo>
                    <a:pt x="2564777" y="520712"/>
                  </a:lnTo>
                  <a:lnTo>
                    <a:pt x="2562822" y="533412"/>
                  </a:lnTo>
                  <a:lnTo>
                    <a:pt x="2557526" y="533412"/>
                  </a:lnTo>
                  <a:lnTo>
                    <a:pt x="2548966" y="546112"/>
                  </a:lnTo>
                  <a:lnTo>
                    <a:pt x="2535745" y="558812"/>
                  </a:lnTo>
                  <a:lnTo>
                    <a:pt x="2523274" y="571512"/>
                  </a:lnTo>
                  <a:lnTo>
                    <a:pt x="2506434" y="584212"/>
                  </a:lnTo>
                  <a:lnTo>
                    <a:pt x="2480081" y="596912"/>
                  </a:lnTo>
                  <a:lnTo>
                    <a:pt x="2486304" y="622312"/>
                  </a:lnTo>
                  <a:lnTo>
                    <a:pt x="2455938" y="635012"/>
                  </a:lnTo>
                  <a:lnTo>
                    <a:pt x="2445067" y="622312"/>
                  </a:lnTo>
                  <a:lnTo>
                    <a:pt x="2464257" y="596912"/>
                  </a:lnTo>
                  <a:lnTo>
                    <a:pt x="2486634" y="584212"/>
                  </a:lnTo>
                  <a:lnTo>
                    <a:pt x="2498293" y="571512"/>
                  </a:lnTo>
                  <a:lnTo>
                    <a:pt x="2509951" y="558812"/>
                  </a:lnTo>
                  <a:lnTo>
                    <a:pt x="2531986" y="533412"/>
                  </a:lnTo>
                  <a:lnTo>
                    <a:pt x="2527516" y="533412"/>
                  </a:lnTo>
                  <a:lnTo>
                    <a:pt x="2515514" y="546112"/>
                  </a:lnTo>
                  <a:lnTo>
                    <a:pt x="2504402" y="558812"/>
                  </a:lnTo>
                  <a:lnTo>
                    <a:pt x="2494153" y="558812"/>
                  </a:lnTo>
                  <a:lnTo>
                    <a:pt x="2484729" y="571512"/>
                  </a:lnTo>
                  <a:lnTo>
                    <a:pt x="2459583" y="571512"/>
                  </a:lnTo>
                  <a:lnTo>
                    <a:pt x="2454910" y="558812"/>
                  </a:lnTo>
                  <a:lnTo>
                    <a:pt x="2455164" y="584212"/>
                  </a:lnTo>
                  <a:lnTo>
                    <a:pt x="2437104" y="596912"/>
                  </a:lnTo>
                  <a:lnTo>
                    <a:pt x="2422677" y="609612"/>
                  </a:lnTo>
                  <a:lnTo>
                    <a:pt x="2410447" y="622312"/>
                  </a:lnTo>
                  <a:lnTo>
                    <a:pt x="2398915" y="635012"/>
                  </a:lnTo>
                  <a:lnTo>
                    <a:pt x="2386647" y="635012"/>
                  </a:lnTo>
                  <a:lnTo>
                    <a:pt x="2372182" y="647712"/>
                  </a:lnTo>
                  <a:lnTo>
                    <a:pt x="2354110" y="660412"/>
                  </a:lnTo>
                  <a:lnTo>
                    <a:pt x="2330983" y="673112"/>
                  </a:lnTo>
                  <a:lnTo>
                    <a:pt x="2341448" y="673112"/>
                  </a:lnTo>
                  <a:lnTo>
                    <a:pt x="2335250" y="685812"/>
                  </a:lnTo>
                  <a:lnTo>
                    <a:pt x="2328672" y="698512"/>
                  </a:lnTo>
                  <a:lnTo>
                    <a:pt x="2313000" y="698512"/>
                  </a:lnTo>
                  <a:lnTo>
                    <a:pt x="2310295" y="700951"/>
                  </a:lnTo>
                  <a:lnTo>
                    <a:pt x="2307056" y="698817"/>
                  </a:lnTo>
                  <a:lnTo>
                    <a:pt x="2309164" y="700963"/>
                  </a:lnTo>
                  <a:lnTo>
                    <a:pt x="2309787" y="701408"/>
                  </a:lnTo>
                  <a:lnTo>
                    <a:pt x="2284806" y="723912"/>
                  </a:lnTo>
                  <a:lnTo>
                    <a:pt x="2226018" y="749312"/>
                  </a:lnTo>
                  <a:lnTo>
                    <a:pt x="2197811" y="762012"/>
                  </a:lnTo>
                  <a:lnTo>
                    <a:pt x="2205837" y="774712"/>
                  </a:lnTo>
                  <a:lnTo>
                    <a:pt x="2196681" y="774712"/>
                  </a:lnTo>
                  <a:lnTo>
                    <a:pt x="2185416" y="787412"/>
                  </a:lnTo>
                  <a:lnTo>
                    <a:pt x="2178393" y="787412"/>
                  </a:lnTo>
                  <a:lnTo>
                    <a:pt x="2181923" y="800112"/>
                  </a:lnTo>
                  <a:lnTo>
                    <a:pt x="2172119" y="812812"/>
                  </a:lnTo>
                  <a:lnTo>
                    <a:pt x="2165705" y="825512"/>
                  </a:lnTo>
                  <a:lnTo>
                    <a:pt x="2160854" y="825512"/>
                  </a:lnTo>
                  <a:lnTo>
                    <a:pt x="2154529" y="838212"/>
                  </a:lnTo>
                  <a:lnTo>
                    <a:pt x="2141118" y="838212"/>
                  </a:lnTo>
                  <a:lnTo>
                    <a:pt x="2130526" y="850912"/>
                  </a:lnTo>
                  <a:lnTo>
                    <a:pt x="2132292" y="850912"/>
                  </a:lnTo>
                  <a:lnTo>
                    <a:pt x="2133130" y="863612"/>
                  </a:lnTo>
                  <a:lnTo>
                    <a:pt x="2119731" y="876312"/>
                  </a:lnTo>
                  <a:lnTo>
                    <a:pt x="2113242" y="876312"/>
                  </a:lnTo>
                  <a:lnTo>
                    <a:pt x="2114905" y="889012"/>
                  </a:lnTo>
                  <a:lnTo>
                    <a:pt x="2116937" y="901712"/>
                  </a:lnTo>
                  <a:lnTo>
                    <a:pt x="2080336" y="901712"/>
                  </a:lnTo>
                  <a:lnTo>
                    <a:pt x="2062962" y="914412"/>
                  </a:lnTo>
                  <a:lnTo>
                    <a:pt x="2054694" y="927112"/>
                  </a:lnTo>
                  <a:lnTo>
                    <a:pt x="2046566" y="939812"/>
                  </a:lnTo>
                  <a:lnTo>
                    <a:pt x="2029650" y="965212"/>
                  </a:lnTo>
                  <a:lnTo>
                    <a:pt x="1997837" y="965212"/>
                  </a:lnTo>
                  <a:lnTo>
                    <a:pt x="1986114" y="952512"/>
                  </a:lnTo>
                  <a:lnTo>
                    <a:pt x="1979815" y="939812"/>
                  </a:lnTo>
                  <a:lnTo>
                    <a:pt x="1981669" y="952512"/>
                  </a:lnTo>
                  <a:lnTo>
                    <a:pt x="1982000" y="965212"/>
                  </a:lnTo>
                  <a:lnTo>
                    <a:pt x="1979790" y="965212"/>
                  </a:lnTo>
                  <a:lnTo>
                    <a:pt x="1973999" y="977912"/>
                  </a:lnTo>
                  <a:lnTo>
                    <a:pt x="1964486" y="977912"/>
                  </a:lnTo>
                  <a:lnTo>
                    <a:pt x="1962277" y="965212"/>
                  </a:lnTo>
                  <a:lnTo>
                    <a:pt x="1950859" y="965212"/>
                  </a:lnTo>
                  <a:lnTo>
                    <a:pt x="1949259" y="977912"/>
                  </a:lnTo>
                  <a:lnTo>
                    <a:pt x="1949907" y="990612"/>
                  </a:lnTo>
                  <a:lnTo>
                    <a:pt x="1945284" y="990612"/>
                  </a:lnTo>
                  <a:lnTo>
                    <a:pt x="1953526" y="1003312"/>
                  </a:lnTo>
                  <a:lnTo>
                    <a:pt x="1961946" y="1028712"/>
                  </a:lnTo>
                  <a:lnTo>
                    <a:pt x="1967941" y="1028712"/>
                  </a:lnTo>
                  <a:lnTo>
                    <a:pt x="1968906" y="1041412"/>
                  </a:lnTo>
                  <a:lnTo>
                    <a:pt x="1977974" y="1041412"/>
                  </a:lnTo>
                  <a:lnTo>
                    <a:pt x="1972297" y="1054112"/>
                  </a:lnTo>
                  <a:lnTo>
                    <a:pt x="1964169" y="1066812"/>
                  </a:lnTo>
                  <a:lnTo>
                    <a:pt x="1953031" y="1079512"/>
                  </a:lnTo>
                  <a:lnTo>
                    <a:pt x="1938312" y="1092212"/>
                  </a:lnTo>
                  <a:lnTo>
                    <a:pt x="1932114" y="1079512"/>
                  </a:lnTo>
                  <a:lnTo>
                    <a:pt x="1919033" y="1104912"/>
                  </a:lnTo>
                  <a:lnTo>
                    <a:pt x="1909343" y="1092212"/>
                  </a:lnTo>
                  <a:lnTo>
                    <a:pt x="1888401" y="1117612"/>
                  </a:lnTo>
                  <a:lnTo>
                    <a:pt x="1894001" y="1117612"/>
                  </a:lnTo>
                  <a:lnTo>
                    <a:pt x="1888845" y="1130312"/>
                  </a:lnTo>
                  <a:lnTo>
                    <a:pt x="1880679" y="1130312"/>
                  </a:lnTo>
                  <a:lnTo>
                    <a:pt x="1870544" y="1143012"/>
                  </a:lnTo>
                  <a:lnTo>
                    <a:pt x="1859470" y="1155712"/>
                  </a:lnTo>
                  <a:lnTo>
                    <a:pt x="1855000" y="1143012"/>
                  </a:lnTo>
                  <a:lnTo>
                    <a:pt x="1828114" y="1155712"/>
                  </a:lnTo>
                  <a:lnTo>
                    <a:pt x="1810080" y="1181112"/>
                  </a:lnTo>
                  <a:lnTo>
                    <a:pt x="1794357" y="1206512"/>
                  </a:lnTo>
                  <a:lnTo>
                    <a:pt x="1774431" y="1231912"/>
                  </a:lnTo>
                  <a:lnTo>
                    <a:pt x="1768932" y="1219212"/>
                  </a:lnTo>
                  <a:lnTo>
                    <a:pt x="1761540" y="1231912"/>
                  </a:lnTo>
                  <a:lnTo>
                    <a:pt x="1764652" y="1231912"/>
                  </a:lnTo>
                  <a:lnTo>
                    <a:pt x="1768284" y="1244612"/>
                  </a:lnTo>
                  <a:lnTo>
                    <a:pt x="1749552" y="1244612"/>
                  </a:lnTo>
                  <a:lnTo>
                    <a:pt x="1748002" y="1257312"/>
                  </a:lnTo>
                  <a:lnTo>
                    <a:pt x="1716163" y="1257312"/>
                  </a:lnTo>
                  <a:lnTo>
                    <a:pt x="1735988" y="1270012"/>
                  </a:lnTo>
                  <a:lnTo>
                    <a:pt x="1716963" y="1282712"/>
                  </a:lnTo>
                  <a:lnTo>
                    <a:pt x="1702549" y="1282712"/>
                  </a:lnTo>
                  <a:lnTo>
                    <a:pt x="1692389" y="1270012"/>
                  </a:lnTo>
                  <a:lnTo>
                    <a:pt x="1685378" y="1270012"/>
                  </a:lnTo>
                  <a:lnTo>
                    <a:pt x="1680375" y="1257312"/>
                  </a:lnTo>
                  <a:lnTo>
                    <a:pt x="1681187" y="1282712"/>
                  </a:lnTo>
                  <a:lnTo>
                    <a:pt x="1664766" y="1270012"/>
                  </a:lnTo>
                  <a:lnTo>
                    <a:pt x="1666214" y="1282712"/>
                  </a:lnTo>
                  <a:lnTo>
                    <a:pt x="1653743" y="1282712"/>
                  </a:lnTo>
                  <a:lnTo>
                    <a:pt x="1647266" y="1295412"/>
                  </a:lnTo>
                  <a:lnTo>
                    <a:pt x="1640700" y="1295412"/>
                  </a:lnTo>
                  <a:lnTo>
                    <a:pt x="1641449" y="1282712"/>
                  </a:lnTo>
                  <a:lnTo>
                    <a:pt x="1634070" y="1295412"/>
                  </a:lnTo>
                  <a:lnTo>
                    <a:pt x="1629168" y="1333512"/>
                  </a:lnTo>
                  <a:lnTo>
                    <a:pt x="1635290" y="1308112"/>
                  </a:lnTo>
                  <a:lnTo>
                    <a:pt x="1654086" y="1333512"/>
                  </a:lnTo>
                  <a:lnTo>
                    <a:pt x="1650403" y="1346212"/>
                  </a:lnTo>
                  <a:lnTo>
                    <a:pt x="1641817" y="1358912"/>
                  </a:lnTo>
                  <a:lnTo>
                    <a:pt x="1632204" y="1358912"/>
                  </a:lnTo>
                  <a:lnTo>
                    <a:pt x="1625485" y="1371612"/>
                  </a:lnTo>
                  <a:lnTo>
                    <a:pt x="1626946" y="1358912"/>
                  </a:lnTo>
                  <a:lnTo>
                    <a:pt x="1617649" y="1371612"/>
                  </a:lnTo>
                  <a:lnTo>
                    <a:pt x="1589354" y="1371612"/>
                  </a:lnTo>
                  <a:lnTo>
                    <a:pt x="1596364" y="1384312"/>
                  </a:lnTo>
                  <a:lnTo>
                    <a:pt x="1602295" y="1384312"/>
                  </a:lnTo>
                  <a:lnTo>
                    <a:pt x="1598803" y="1397012"/>
                  </a:lnTo>
                  <a:lnTo>
                    <a:pt x="1594700" y="1384312"/>
                  </a:lnTo>
                  <a:lnTo>
                    <a:pt x="1584756" y="1384312"/>
                  </a:lnTo>
                  <a:lnTo>
                    <a:pt x="1590827" y="1397012"/>
                  </a:lnTo>
                  <a:lnTo>
                    <a:pt x="1590611" y="1409712"/>
                  </a:lnTo>
                  <a:lnTo>
                    <a:pt x="1584617" y="1422412"/>
                  </a:lnTo>
                  <a:lnTo>
                    <a:pt x="1568640" y="1422412"/>
                  </a:lnTo>
                  <a:lnTo>
                    <a:pt x="1569212" y="1426019"/>
                  </a:lnTo>
                  <a:lnTo>
                    <a:pt x="1569085" y="1427099"/>
                  </a:lnTo>
                  <a:lnTo>
                    <a:pt x="1569415" y="1428610"/>
                  </a:lnTo>
                  <a:lnTo>
                    <a:pt x="1569516" y="1427962"/>
                  </a:lnTo>
                  <a:lnTo>
                    <a:pt x="1570672" y="1435112"/>
                  </a:lnTo>
                  <a:lnTo>
                    <a:pt x="1562112" y="1435112"/>
                  </a:lnTo>
                  <a:lnTo>
                    <a:pt x="1549882" y="1422412"/>
                  </a:lnTo>
                  <a:lnTo>
                    <a:pt x="1554416" y="1435112"/>
                  </a:lnTo>
                  <a:lnTo>
                    <a:pt x="1548180" y="1447812"/>
                  </a:lnTo>
                  <a:lnTo>
                    <a:pt x="1544370" y="1447812"/>
                  </a:lnTo>
                  <a:lnTo>
                    <a:pt x="1540827" y="1460512"/>
                  </a:lnTo>
                  <a:lnTo>
                    <a:pt x="1535391" y="1447812"/>
                  </a:lnTo>
                  <a:lnTo>
                    <a:pt x="1523898" y="1447812"/>
                  </a:lnTo>
                  <a:lnTo>
                    <a:pt x="1534731" y="1435112"/>
                  </a:lnTo>
                  <a:lnTo>
                    <a:pt x="1510296" y="1422412"/>
                  </a:lnTo>
                  <a:lnTo>
                    <a:pt x="1484414" y="1409712"/>
                  </a:lnTo>
                  <a:lnTo>
                    <a:pt x="1458950" y="1384312"/>
                  </a:lnTo>
                  <a:lnTo>
                    <a:pt x="1435798" y="1358912"/>
                  </a:lnTo>
                  <a:lnTo>
                    <a:pt x="1431544" y="1333512"/>
                  </a:lnTo>
                  <a:lnTo>
                    <a:pt x="1415300" y="1308112"/>
                  </a:lnTo>
                  <a:lnTo>
                    <a:pt x="1393736" y="1295412"/>
                  </a:lnTo>
                  <a:lnTo>
                    <a:pt x="1373505" y="1270012"/>
                  </a:lnTo>
                  <a:lnTo>
                    <a:pt x="1352765" y="1257312"/>
                  </a:lnTo>
                  <a:lnTo>
                    <a:pt x="1333284" y="1244612"/>
                  </a:lnTo>
                  <a:lnTo>
                    <a:pt x="1314704" y="1231912"/>
                  </a:lnTo>
                  <a:lnTo>
                    <a:pt x="1278724" y="1206512"/>
                  </a:lnTo>
                  <a:lnTo>
                    <a:pt x="1260411" y="1193812"/>
                  </a:lnTo>
                  <a:lnTo>
                    <a:pt x="1241323" y="1181112"/>
                  </a:lnTo>
                  <a:lnTo>
                    <a:pt x="1221016" y="1168412"/>
                  </a:lnTo>
                  <a:lnTo>
                    <a:pt x="1216736" y="1143012"/>
                  </a:lnTo>
                  <a:lnTo>
                    <a:pt x="1206665" y="1130312"/>
                  </a:lnTo>
                  <a:lnTo>
                    <a:pt x="1192555" y="1117612"/>
                  </a:lnTo>
                  <a:lnTo>
                    <a:pt x="1176159" y="1104912"/>
                  </a:lnTo>
                  <a:lnTo>
                    <a:pt x="1159192" y="1092212"/>
                  </a:lnTo>
                  <a:lnTo>
                    <a:pt x="1143241" y="1079512"/>
                  </a:lnTo>
                  <a:lnTo>
                    <a:pt x="1130033" y="1066812"/>
                  </a:lnTo>
                  <a:lnTo>
                    <a:pt x="1121283" y="1054112"/>
                  </a:lnTo>
                  <a:lnTo>
                    <a:pt x="1101445" y="1054112"/>
                  </a:lnTo>
                  <a:lnTo>
                    <a:pt x="1097991" y="1041412"/>
                  </a:lnTo>
                  <a:lnTo>
                    <a:pt x="1090879" y="1028712"/>
                  </a:lnTo>
                  <a:lnTo>
                    <a:pt x="1081189" y="1028712"/>
                  </a:lnTo>
                  <a:lnTo>
                    <a:pt x="1070000" y="1016012"/>
                  </a:lnTo>
                  <a:lnTo>
                    <a:pt x="1058506" y="1003312"/>
                  </a:lnTo>
                  <a:lnTo>
                    <a:pt x="1047750" y="990612"/>
                  </a:lnTo>
                  <a:lnTo>
                    <a:pt x="1038796" y="977912"/>
                  </a:lnTo>
                  <a:lnTo>
                    <a:pt x="1032662" y="965212"/>
                  </a:lnTo>
                  <a:lnTo>
                    <a:pt x="1020610" y="965212"/>
                  </a:lnTo>
                  <a:lnTo>
                    <a:pt x="1015339" y="952512"/>
                  </a:lnTo>
                  <a:lnTo>
                    <a:pt x="1014044" y="952512"/>
                  </a:lnTo>
                  <a:lnTo>
                    <a:pt x="1013904" y="965212"/>
                  </a:lnTo>
                  <a:lnTo>
                    <a:pt x="1002118" y="965212"/>
                  </a:lnTo>
                  <a:lnTo>
                    <a:pt x="994905" y="952512"/>
                  </a:lnTo>
                  <a:lnTo>
                    <a:pt x="991222" y="939812"/>
                  </a:lnTo>
                  <a:lnTo>
                    <a:pt x="996543" y="927112"/>
                  </a:lnTo>
                  <a:lnTo>
                    <a:pt x="1001763" y="927112"/>
                  </a:lnTo>
                  <a:lnTo>
                    <a:pt x="990422" y="914412"/>
                  </a:lnTo>
                  <a:lnTo>
                    <a:pt x="976757" y="901712"/>
                  </a:lnTo>
                  <a:lnTo>
                    <a:pt x="971448" y="889012"/>
                  </a:lnTo>
                  <a:lnTo>
                    <a:pt x="961085" y="914412"/>
                  </a:lnTo>
                  <a:lnTo>
                    <a:pt x="947991" y="889012"/>
                  </a:lnTo>
                  <a:lnTo>
                    <a:pt x="955141" y="889012"/>
                  </a:lnTo>
                  <a:lnTo>
                    <a:pt x="922299" y="876312"/>
                  </a:lnTo>
                  <a:lnTo>
                    <a:pt x="898017" y="863612"/>
                  </a:lnTo>
                  <a:lnTo>
                    <a:pt x="879563" y="838212"/>
                  </a:lnTo>
                  <a:lnTo>
                    <a:pt x="864171" y="812812"/>
                  </a:lnTo>
                  <a:lnTo>
                    <a:pt x="856805" y="800112"/>
                  </a:lnTo>
                  <a:lnTo>
                    <a:pt x="849147" y="800112"/>
                  </a:lnTo>
                  <a:lnTo>
                    <a:pt x="840905" y="787412"/>
                  </a:lnTo>
                  <a:lnTo>
                    <a:pt x="831811" y="774712"/>
                  </a:lnTo>
                  <a:lnTo>
                    <a:pt x="821550" y="762012"/>
                  </a:lnTo>
                  <a:lnTo>
                    <a:pt x="809663" y="749312"/>
                  </a:lnTo>
                  <a:lnTo>
                    <a:pt x="795782" y="749312"/>
                  </a:lnTo>
                  <a:lnTo>
                    <a:pt x="779551" y="736612"/>
                  </a:lnTo>
                  <a:lnTo>
                    <a:pt x="780745" y="736612"/>
                  </a:lnTo>
                  <a:lnTo>
                    <a:pt x="772896" y="723912"/>
                  </a:lnTo>
                  <a:lnTo>
                    <a:pt x="776516" y="711212"/>
                  </a:lnTo>
                  <a:lnTo>
                    <a:pt x="774547" y="698512"/>
                  </a:lnTo>
                  <a:lnTo>
                    <a:pt x="760463" y="685812"/>
                  </a:lnTo>
                  <a:lnTo>
                    <a:pt x="741184" y="685812"/>
                  </a:lnTo>
                  <a:lnTo>
                    <a:pt x="723633" y="673112"/>
                  </a:lnTo>
                  <a:lnTo>
                    <a:pt x="723341" y="676998"/>
                  </a:lnTo>
                  <a:lnTo>
                    <a:pt x="722757" y="676325"/>
                  </a:lnTo>
                  <a:lnTo>
                    <a:pt x="722757" y="684961"/>
                  </a:lnTo>
                  <a:lnTo>
                    <a:pt x="722706" y="685812"/>
                  </a:lnTo>
                  <a:lnTo>
                    <a:pt x="719239" y="685812"/>
                  </a:lnTo>
                  <a:lnTo>
                    <a:pt x="718032" y="682815"/>
                  </a:lnTo>
                  <a:lnTo>
                    <a:pt x="722757" y="684961"/>
                  </a:lnTo>
                  <a:lnTo>
                    <a:pt x="722757" y="676325"/>
                  </a:lnTo>
                  <a:lnTo>
                    <a:pt x="722604" y="676135"/>
                  </a:lnTo>
                  <a:lnTo>
                    <a:pt x="722122" y="671461"/>
                  </a:lnTo>
                  <a:lnTo>
                    <a:pt x="721017" y="673569"/>
                  </a:lnTo>
                  <a:lnTo>
                    <a:pt x="716775" y="671499"/>
                  </a:lnTo>
                  <a:lnTo>
                    <a:pt x="715162" y="670623"/>
                  </a:lnTo>
                  <a:lnTo>
                    <a:pt x="715225" y="669480"/>
                  </a:lnTo>
                  <a:lnTo>
                    <a:pt x="715124" y="668439"/>
                  </a:lnTo>
                  <a:lnTo>
                    <a:pt x="715378" y="667143"/>
                  </a:lnTo>
                  <a:lnTo>
                    <a:pt x="714235" y="670064"/>
                  </a:lnTo>
                  <a:lnTo>
                    <a:pt x="714756" y="670356"/>
                  </a:lnTo>
                  <a:lnTo>
                    <a:pt x="715137" y="670623"/>
                  </a:lnTo>
                  <a:lnTo>
                    <a:pt x="714819" y="674801"/>
                  </a:lnTo>
                  <a:lnTo>
                    <a:pt x="714159" y="673112"/>
                  </a:lnTo>
                  <a:lnTo>
                    <a:pt x="709434" y="673112"/>
                  </a:lnTo>
                  <a:lnTo>
                    <a:pt x="699820" y="647712"/>
                  </a:lnTo>
                  <a:lnTo>
                    <a:pt x="696683" y="647712"/>
                  </a:lnTo>
                  <a:lnTo>
                    <a:pt x="680135" y="622312"/>
                  </a:lnTo>
                  <a:lnTo>
                    <a:pt x="659625" y="584212"/>
                  </a:lnTo>
                  <a:lnTo>
                    <a:pt x="636130" y="558812"/>
                  </a:lnTo>
                  <a:lnTo>
                    <a:pt x="610577" y="533412"/>
                  </a:lnTo>
                  <a:lnTo>
                    <a:pt x="583882" y="508012"/>
                  </a:lnTo>
                  <a:lnTo>
                    <a:pt x="557364" y="469912"/>
                  </a:lnTo>
                  <a:lnTo>
                    <a:pt x="532091" y="444512"/>
                  </a:lnTo>
                  <a:lnTo>
                    <a:pt x="516775" y="419112"/>
                  </a:lnTo>
                  <a:lnTo>
                    <a:pt x="509104" y="406412"/>
                  </a:lnTo>
                  <a:lnTo>
                    <a:pt x="505637" y="419112"/>
                  </a:lnTo>
                  <a:lnTo>
                    <a:pt x="492201" y="406412"/>
                  </a:lnTo>
                  <a:lnTo>
                    <a:pt x="477532" y="393712"/>
                  </a:lnTo>
                  <a:lnTo>
                    <a:pt x="459168" y="355612"/>
                  </a:lnTo>
                  <a:lnTo>
                    <a:pt x="451142" y="342912"/>
                  </a:lnTo>
                  <a:lnTo>
                    <a:pt x="435533" y="342912"/>
                  </a:lnTo>
                  <a:lnTo>
                    <a:pt x="419290" y="330212"/>
                  </a:lnTo>
                  <a:lnTo>
                    <a:pt x="397319" y="330212"/>
                  </a:lnTo>
                  <a:lnTo>
                    <a:pt x="392988" y="317512"/>
                  </a:lnTo>
                  <a:lnTo>
                    <a:pt x="393750" y="304812"/>
                  </a:lnTo>
                  <a:lnTo>
                    <a:pt x="396976" y="304812"/>
                  </a:lnTo>
                  <a:lnTo>
                    <a:pt x="380758" y="292112"/>
                  </a:lnTo>
                  <a:lnTo>
                    <a:pt x="362178" y="279412"/>
                  </a:lnTo>
                  <a:lnTo>
                    <a:pt x="345046" y="279412"/>
                  </a:lnTo>
                  <a:lnTo>
                    <a:pt x="333171" y="254012"/>
                  </a:lnTo>
                  <a:lnTo>
                    <a:pt x="327418" y="241312"/>
                  </a:lnTo>
                  <a:lnTo>
                    <a:pt x="302882" y="215912"/>
                  </a:lnTo>
                  <a:lnTo>
                    <a:pt x="280060" y="203212"/>
                  </a:lnTo>
                  <a:lnTo>
                    <a:pt x="279476" y="192024"/>
                  </a:lnTo>
                  <a:lnTo>
                    <a:pt x="287807" y="186791"/>
                  </a:lnTo>
                  <a:lnTo>
                    <a:pt x="283895" y="188480"/>
                  </a:lnTo>
                  <a:lnTo>
                    <a:pt x="281381" y="190258"/>
                  </a:lnTo>
                  <a:lnTo>
                    <a:pt x="279476" y="191998"/>
                  </a:lnTo>
                  <a:lnTo>
                    <a:pt x="279400" y="190512"/>
                  </a:lnTo>
                  <a:lnTo>
                    <a:pt x="277177" y="190512"/>
                  </a:lnTo>
                  <a:lnTo>
                    <a:pt x="263017" y="165100"/>
                  </a:lnTo>
                  <a:lnTo>
                    <a:pt x="240385" y="139700"/>
                  </a:lnTo>
                  <a:lnTo>
                    <a:pt x="217081" y="114300"/>
                  </a:lnTo>
                  <a:lnTo>
                    <a:pt x="200888" y="88900"/>
                  </a:lnTo>
                  <a:lnTo>
                    <a:pt x="205714" y="88900"/>
                  </a:lnTo>
                  <a:lnTo>
                    <a:pt x="76250" y="76200"/>
                  </a:lnTo>
                  <a:lnTo>
                    <a:pt x="13931" y="165100"/>
                  </a:lnTo>
                  <a:lnTo>
                    <a:pt x="0" y="279412"/>
                  </a:lnTo>
                  <a:lnTo>
                    <a:pt x="149542" y="431812"/>
                  </a:lnTo>
                  <a:lnTo>
                    <a:pt x="232765" y="571512"/>
                  </a:lnTo>
                  <a:lnTo>
                    <a:pt x="483019" y="850912"/>
                  </a:lnTo>
                  <a:lnTo>
                    <a:pt x="497027" y="876312"/>
                  </a:lnTo>
                  <a:lnTo>
                    <a:pt x="506120" y="876312"/>
                  </a:lnTo>
                  <a:lnTo>
                    <a:pt x="509371" y="889012"/>
                  </a:lnTo>
                  <a:lnTo>
                    <a:pt x="546633" y="889012"/>
                  </a:lnTo>
                  <a:lnTo>
                    <a:pt x="552132" y="901712"/>
                  </a:lnTo>
                  <a:lnTo>
                    <a:pt x="567969" y="939812"/>
                  </a:lnTo>
                  <a:lnTo>
                    <a:pt x="600481" y="977912"/>
                  </a:lnTo>
                  <a:lnTo>
                    <a:pt x="651725" y="1028712"/>
                  </a:lnTo>
                  <a:lnTo>
                    <a:pt x="676592" y="1054112"/>
                  </a:lnTo>
                  <a:lnTo>
                    <a:pt x="698652" y="1079512"/>
                  </a:lnTo>
                  <a:lnTo>
                    <a:pt x="716229" y="1104912"/>
                  </a:lnTo>
                  <a:lnTo>
                    <a:pt x="731926" y="1092212"/>
                  </a:lnTo>
                  <a:lnTo>
                    <a:pt x="740829" y="1104912"/>
                  </a:lnTo>
                  <a:lnTo>
                    <a:pt x="742911" y="1117612"/>
                  </a:lnTo>
                  <a:lnTo>
                    <a:pt x="741946" y="1117612"/>
                  </a:lnTo>
                  <a:lnTo>
                    <a:pt x="741654" y="1130312"/>
                  </a:lnTo>
                  <a:lnTo>
                    <a:pt x="779741" y="1168412"/>
                  </a:lnTo>
                  <a:lnTo>
                    <a:pt x="818476" y="1206512"/>
                  </a:lnTo>
                  <a:lnTo>
                    <a:pt x="857656" y="1244612"/>
                  </a:lnTo>
                  <a:lnTo>
                    <a:pt x="897051" y="1270012"/>
                  </a:lnTo>
                  <a:lnTo>
                    <a:pt x="975614" y="1346212"/>
                  </a:lnTo>
                  <a:lnTo>
                    <a:pt x="1014323" y="1384312"/>
                  </a:lnTo>
                  <a:lnTo>
                    <a:pt x="1052372" y="1422412"/>
                  </a:lnTo>
                  <a:lnTo>
                    <a:pt x="1089533" y="1447812"/>
                  </a:lnTo>
                  <a:lnTo>
                    <a:pt x="1125588" y="1485912"/>
                  </a:lnTo>
                  <a:lnTo>
                    <a:pt x="1160310" y="1524012"/>
                  </a:lnTo>
                  <a:lnTo>
                    <a:pt x="1193482" y="1562112"/>
                  </a:lnTo>
                  <a:lnTo>
                    <a:pt x="1224889" y="1600212"/>
                  </a:lnTo>
                  <a:lnTo>
                    <a:pt x="1233297" y="1612912"/>
                  </a:lnTo>
                  <a:lnTo>
                    <a:pt x="1248257" y="1625612"/>
                  </a:lnTo>
                  <a:lnTo>
                    <a:pt x="1264615" y="1651012"/>
                  </a:lnTo>
                  <a:lnTo>
                    <a:pt x="1277226" y="1663712"/>
                  </a:lnTo>
                  <a:lnTo>
                    <a:pt x="1265504" y="1676412"/>
                  </a:lnTo>
                  <a:lnTo>
                    <a:pt x="1232623" y="1714512"/>
                  </a:lnTo>
                  <a:lnTo>
                    <a:pt x="1203985" y="1752612"/>
                  </a:lnTo>
                  <a:lnTo>
                    <a:pt x="1178255" y="1790712"/>
                  </a:lnTo>
                  <a:lnTo>
                    <a:pt x="1151940" y="1828812"/>
                  </a:lnTo>
                  <a:lnTo>
                    <a:pt x="1121613" y="1866912"/>
                  </a:lnTo>
                  <a:lnTo>
                    <a:pt x="1085456" y="1892312"/>
                  </a:lnTo>
                  <a:lnTo>
                    <a:pt x="1060094" y="1917712"/>
                  </a:lnTo>
                  <a:lnTo>
                    <a:pt x="1036650" y="1955812"/>
                  </a:lnTo>
                  <a:lnTo>
                    <a:pt x="1006233" y="1981212"/>
                  </a:lnTo>
                  <a:lnTo>
                    <a:pt x="1008748" y="2006612"/>
                  </a:lnTo>
                  <a:lnTo>
                    <a:pt x="983081" y="2019312"/>
                  </a:lnTo>
                  <a:lnTo>
                    <a:pt x="962101" y="2044712"/>
                  </a:lnTo>
                  <a:lnTo>
                    <a:pt x="939634" y="2057412"/>
                  </a:lnTo>
                  <a:lnTo>
                    <a:pt x="909510" y="2082812"/>
                  </a:lnTo>
                  <a:lnTo>
                    <a:pt x="907161" y="2095512"/>
                  </a:lnTo>
                  <a:lnTo>
                    <a:pt x="909777" y="2095512"/>
                  </a:lnTo>
                  <a:lnTo>
                    <a:pt x="917727" y="2108212"/>
                  </a:lnTo>
                  <a:lnTo>
                    <a:pt x="907834" y="2108212"/>
                  </a:lnTo>
                  <a:lnTo>
                    <a:pt x="898499" y="2120912"/>
                  </a:lnTo>
                  <a:lnTo>
                    <a:pt x="871169" y="2120912"/>
                  </a:lnTo>
                  <a:lnTo>
                    <a:pt x="862685" y="2133612"/>
                  </a:lnTo>
                  <a:lnTo>
                    <a:pt x="852525" y="2146312"/>
                  </a:lnTo>
                  <a:lnTo>
                    <a:pt x="838454" y="2146312"/>
                  </a:lnTo>
                  <a:lnTo>
                    <a:pt x="859497" y="2159012"/>
                  </a:lnTo>
                  <a:lnTo>
                    <a:pt x="840473" y="2171712"/>
                  </a:lnTo>
                  <a:lnTo>
                    <a:pt x="841832" y="2171712"/>
                  </a:lnTo>
                  <a:lnTo>
                    <a:pt x="826363" y="2209812"/>
                  </a:lnTo>
                  <a:lnTo>
                    <a:pt x="807618" y="2235212"/>
                  </a:lnTo>
                  <a:lnTo>
                    <a:pt x="786803" y="2247912"/>
                  </a:lnTo>
                  <a:lnTo>
                    <a:pt x="765175" y="2273312"/>
                  </a:lnTo>
                  <a:lnTo>
                    <a:pt x="743585" y="2286012"/>
                  </a:lnTo>
                  <a:lnTo>
                    <a:pt x="723188" y="2311412"/>
                  </a:lnTo>
                  <a:lnTo>
                    <a:pt x="705091" y="2336812"/>
                  </a:lnTo>
                  <a:lnTo>
                    <a:pt x="690448" y="2374912"/>
                  </a:lnTo>
                  <a:lnTo>
                    <a:pt x="685876" y="2362212"/>
                  </a:lnTo>
                  <a:lnTo>
                    <a:pt x="682802" y="2374912"/>
                  </a:lnTo>
                  <a:lnTo>
                    <a:pt x="666724" y="2374912"/>
                  </a:lnTo>
                  <a:lnTo>
                    <a:pt x="645502" y="2387612"/>
                  </a:lnTo>
                  <a:lnTo>
                    <a:pt x="637832" y="2400312"/>
                  </a:lnTo>
                  <a:lnTo>
                    <a:pt x="636435" y="2425712"/>
                  </a:lnTo>
                  <a:lnTo>
                    <a:pt x="633984" y="2438412"/>
                  </a:lnTo>
                  <a:lnTo>
                    <a:pt x="636562" y="2438412"/>
                  </a:lnTo>
                  <a:lnTo>
                    <a:pt x="633564" y="2444216"/>
                  </a:lnTo>
                  <a:lnTo>
                    <a:pt x="630047" y="2441156"/>
                  </a:lnTo>
                  <a:lnTo>
                    <a:pt x="624484" y="2447112"/>
                  </a:lnTo>
                  <a:lnTo>
                    <a:pt x="619721" y="2448445"/>
                  </a:lnTo>
                  <a:lnTo>
                    <a:pt x="621969" y="2449220"/>
                  </a:lnTo>
                  <a:lnTo>
                    <a:pt x="620306" y="2453970"/>
                  </a:lnTo>
                  <a:lnTo>
                    <a:pt x="619569" y="2455849"/>
                  </a:lnTo>
                  <a:lnTo>
                    <a:pt x="621347" y="2455646"/>
                  </a:lnTo>
                  <a:lnTo>
                    <a:pt x="617220" y="2463812"/>
                  </a:lnTo>
                  <a:lnTo>
                    <a:pt x="610768" y="2463812"/>
                  </a:lnTo>
                  <a:lnTo>
                    <a:pt x="606831" y="2451112"/>
                  </a:lnTo>
                  <a:lnTo>
                    <a:pt x="607593" y="2463812"/>
                  </a:lnTo>
                  <a:lnTo>
                    <a:pt x="608812" y="2476512"/>
                  </a:lnTo>
                  <a:lnTo>
                    <a:pt x="606259" y="2476512"/>
                  </a:lnTo>
                  <a:lnTo>
                    <a:pt x="577367" y="2489212"/>
                  </a:lnTo>
                  <a:lnTo>
                    <a:pt x="549732" y="2527312"/>
                  </a:lnTo>
                  <a:lnTo>
                    <a:pt x="522947" y="2552712"/>
                  </a:lnTo>
                  <a:lnTo>
                    <a:pt x="496608" y="2578112"/>
                  </a:lnTo>
                  <a:lnTo>
                    <a:pt x="443496" y="2654312"/>
                  </a:lnTo>
                  <a:lnTo>
                    <a:pt x="429806" y="2667012"/>
                  </a:lnTo>
                  <a:lnTo>
                    <a:pt x="415810" y="2679712"/>
                  </a:lnTo>
                  <a:lnTo>
                    <a:pt x="401624" y="2692412"/>
                  </a:lnTo>
                  <a:lnTo>
                    <a:pt x="387362" y="2717812"/>
                  </a:lnTo>
                  <a:lnTo>
                    <a:pt x="396798" y="2717812"/>
                  </a:lnTo>
                  <a:lnTo>
                    <a:pt x="383552" y="2730512"/>
                  </a:lnTo>
                  <a:lnTo>
                    <a:pt x="370738" y="2743212"/>
                  </a:lnTo>
                  <a:lnTo>
                    <a:pt x="357073" y="2768612"/>
                  </a:lnTo>
                  <a:lnTo>
                    <a:pt x="341274" y="2781312"/>
                  </a:lnTo>
                  <a:lnTo>
                    <a:pt x="329590" y="2781312"/>
                  </a:lnTo>
                  <a:lnTo>
                    <a:pt x="326237" y="2806636"/>
                  </a:lnTo>
                  <a:lnTo>
                    <a:pt x="326491" y="2819412"/>
                  </a:lnTo>
                  <a:lnTo>
                    <a:pt x="325653" y="2832112"/>
                  </a:lnTo>
                  <a:lnTo>
                    <a:pt x="319684" y="2844812"/>
                  </a:lnTo>
                  <a:lnTo>
                    <a:pt x="309067" y="2857512"/>
                  </a:lnTo>
                  <a:lnTo>
                    <a:pt x="294182" y="2857512"/>
                  </a:lnTo>
                  <a:lnTo>
                    <a:pt x="294436" y="2857004"/>
                  </a:lnTo>
                  <a:lnTo>
                    <a:pt x="294665" y="2856369"/>
                  </a:lnTo>
                  <a:lnTo>
                    <a:pt x="294995" y="2855823"/>
                  </a:lnTo>
                  <a:lnTo>
                    <a:pt x="294297" y="2856446"/>
                  </a:lnTo>
                  <a:lnTo>
                    <a:pt x="294106" y="2857030"/>
                  </a:lnTo>
                  <a:lnTo>
                    <a:pt x="294132" y="2857512"/>
                  </a:lnTo>
                  <a:lnTo>
                    <a:pt x="288823" y="2870212"/>
                  </a:lnTo>
                  <a:lnTo>
                    <a:pt x="285102" y="2895612"/>
                  </a:lnTo>
                  <a:lnTo>
                    <a:pt x="277774" y="2908312"/>
                  </a:lnTo>
                  <a:lnTo>
                    <a:pt x="261594" y="2921012"/>
                  </a:lnTo>
                  <a:lnTo>
                    <a:pt x="243700" y="2933712"/>
                  </a:lnTo>
                  <a:lnTo>
                    <a:pt x="230111" y="2959112"/>
                  </a:lnTo>
                  <a:lnTo>
                    <a:pt x="217208" y="2984512"/>
                  </a:lnTo>
                  <a:lnTo>
                    <a:pt x="201358" y="2997212"/>
                  </a:lnTo>
                  <a:lnTo>
                    <a:pt x="203174" y="2997212"/>
                  </a:lnTo>
                  <a:lnTo>
                    <a:pt x="200609" y="2999498"/>
                  </a:lnTo>
                  <a:lnTo>
                    <a:pt x="194614" y="2993059"/>
                  </a:lnTo>
                  <a:lnTo>
                    <a:pt x="197015" y="2996565"/>
                  </a:lnTo>
                  <a:lnTo>
                    <a:pt x="199224" y="2998698"/>
                  </a:lnTo>
                  <a:lnTo>
                    <a:pt x="200456" y="2999625"/>
                  </a:lnTo>
                  <a:lnTo>
                    <a:pt x="188899" y="3009912"/>
                  </a:lnTo>
                  <a:lnTo>
                    <a:pt x="177927" y="3009912"/>
                  </a:lnTo>
                  <a:lnTo>
                    <a:pt x="169138" y="3022612"/>
                  </a:lnTo>
                  <a:lnTo>
                    <a:pt x="161366" y="3048012"/>
                  </a:lnTo>
                  <a:lnTo>
                    <a:pt x="153504" y="3060712"/>
                  </a:lnTo>
                  <a:lnTo>
                    <a:pt x="144487" y="3073412"/>
                  </a:lnTo>
                  <a:lnTo>
                    <a:pt x="133273" y="3086112"/>
                  </a:lnTo>
                  <a:lnTo>
                    <a:pt x="117068" y="3086112"/>
                  </a:lnTo>
                  <a:lnTo>
                    <a:pt x="118833" y="3111512"/>
                  </a:lnTo>
                  <a:lnTo>
                    <a:pt x="122110" y="3149612"/>
                  </a:lnTo>
                  <a:lnTo>
                    <a:pt x="123647" y="3175012"/>
                  </a:lnTo>
                  <a:lnTo>
                    <a:pt x="124866" y="3200412"/>
                  </a:lnTo>
                  <a:lnTo>
                    <a:pt x="125945" y="3213112"/>
                  </a:lnTo>
                  <a:lnTo>
                    <a:pt x="219938" y="3263912"/>
                  </a:lnTo>
                  <a:lnTo>
                    <a:pt x="301307" y="3263912"/>
                  </a:lnTo>
                  <a:lnTo>
                    <a:pt x="331292" y="3251212"/>
                  </a:lnTo>
                  <a:lnTo>
                    <a:pt x="338709" y="3251212"/>
                  </a:lnTo>
                  <a:lnTo>
                    <a:pt x="359816" y="3225812"/>
                  </a:lnTo>
                  <a:lnTo>
                    <a:pt x="370027" y="3213112"/>
                  </a:lnTo>
                  <a:lnTo>
                    <a:pt x="381063" y="3200412"/>
                  </a:lnTo>
                  <a:lnTo>
                    <a:pt x="392747" y="3175012"/>
                  </a:lnTo>
                  <a:lnTo>
                    <a:pt x="416890" y="3149612"/>
                  </a:lnTo>
                  <a:lnTo>
                    <a:pt x="428371" y="3124212"/>
                  </a:lnTo>
                  <a:lnTo>
                    <a:pt x="468045" y="3073412"/>
                  </a:lnTo>
                  <a:lnTo>
                    <a:pt x="602551" y="2946412"/>
                  </a:lnTo>
                  <a:lnTo>
                    <a:pt x="642099" y="2895612"/>
                  </a:lnTo>
                  <a:lnTo>
                    <a:pt x="671690" y="2857512"/>
                  </a:lnTo>
                  <a:lnTo>
                    <a:pt x="693953" y="2832112"/>
                  </a:lnTo>
                  <a:lnTo>
                    <a:pt x="702106" y="2819412"/>
                  </a:lnTo>
                  <a:lnTo>
                    <a:pt x="706272" y="2819412"/>
                  </a:lnTo>
                  <a:lnTo>
                    <a:pt x="841070" y="2654312"/>
                  </a:lnTo>
                  <a:lnTo>
                    <a:pt x="854456" y="2641612"/>
                  </a:lnTo>
                  <a:lnTo>
                    <a:pt x="863142" y="2628912"/>
                  </a:lnTo>
                  <a:lnTo>
                    <a:pt x="866241" y="2628912"/>
                  </a:lnTo>
                  <a:lnTo>
                    <a:pt x="869086" y="2590812"/>
                  </a:lnTo>
                  <a:lnTo>
                    <a:pt x="908342" y="2565412"/>
                  </a:lnTo>
                  <a:lnTo>
                    <a:pt x="941959" y="2527312"/>
                  </a:lnTo>
                  <a:lnTo>
                    <a:pt x="972604" y="2489212"/>
                  </a:lnTo>
                  <a:lnTo>
                    <a:pt x="1002982" y="2451112"/>
                  </a:lnTo>
                  <a:lnTo>
                    <a:pt x="1035799" y="2425712"/>
                  </a:lnTo>
                  <a:lnTo>
                    <a:pt x="1073734" y="2387612"/>
                  </a:lnTo>
                  <a:lnTo>
                    <a:pt x="1060234" y="2374912"/>
                  </a:lnTo>
                  <a:lnTo>
                    <a:pt x="1071003" y="2362212"/>
                  </a:lnTo>
                  <a:lnTo>
                    <a:pt x="1091311" y="2362212"/>
                  </a:lnTo>
                  <a:lnTo>
                    <a:pt x="1322870" y="2095512"/>
                  </a:lnTo>
                  <a:lnTo>
                    <a:pt x="1352042" y="2057412"/>
                  </a:lnTo>
                  <a:lnTo>
                    <a:pt x="1381442" y="2032012"/>
                  </a:lnTo>
                  <a:lnTo>
                    <a:pt x="1411033" y="1993912"/>
                  </a:lnTo>
                  <a:lnTo>
                    <a:pt x="1485823" y="1930412"/>
                  </a:lnTo>
                  <a:lnTo>
                    <a:pt x="1500974" y="1905012"/>
                  </a:lnTo>
                  <a:lnTo>
                    <a:pt x="1508125" y="1905012"/>
                  </a:lnTo>
                  <a:lnTo>
                    <a:pt x="1515325" y="1892312"/>
                  </a:lnTo>
                  <a:lnTo>
                    <a:pt x="1522552" y="1892312"/>
                  </a:lnTo>
                  <a:lnTo>
                    <a:pt x="1529803" y="1879612"/>
                  </a:lnTo>
                  <a:lnTo>
                    <a:pt x="1536407" y="1892312"/>
                  </a:lnTo>
                  <a:lnTo>
                    <a:pt x="1542897" y="1905012"/>
                  </a:lnTo>
                  <a:lnTo>
                    <a:pt x="1549285" y="1917712"/>
                  </a:lnTo>
                  <a:lnTo>
                    <a:pt x="1552232" y="1917712"/>
                  </a:lnTo>
                  <a:lnTo>
                    <a:pt x="1670685" y="2032012"/>
                  </a:lnTo>
                  <a:lnTo>
                    <a:pt x="1710601" y="2057412"/>
                  </a:lnTo>
                  <a:lnTo>
                    <a:pt x="1750618" y="2095512"/>
                  </a:lnTo>
                  <a:lnTo>
                    <a:pt x="1830717" y="2159012"/>
                  </a:lnTo>
                  <a:lnTo>
                    <a:pt x="1865490" y="2197112"/>
                  </a:lnTo>
                  <a:lnTo>
                    <a:pt x="1899983" y="2222512"/>
                  </a:lnTo>
                  <a:lnTo>
                    <a:pt x="1934121" y="2260612"/>
                  </a:lnTo>
                  <a:lnTo>
                    <a:pt x="2001431" y="2311412"/>
                  </a:lnTo>
                  <a:lnTo>
                    <a:pt x="2034540" y="2349512"/>
                  </a:lnTo>
                  <a:lnTo>
                    <a:pt x="2067064" y="2387612"/>
                  </a:lnTo>
                  <a:lnTo>
                    <a:pt x="2098903" y="2413012"/>
                  </a:lnTo>
                  <a:lnTo>
                    <a:pt x="2126043" y="2451112"/>
                  </a:lnTo>
                  <a:lnTo>
                    <a:pt x="2158250" y="2489212"/>
                  </a:lnTo>
                  <a:lnTo>
                    <a:pt x="2194141" y="2514612"/>
                  </a:lnTo>
                  <a:lnTo>
                    <a:pt x="2232304" y="2552712"/>
                  </a:lnTo>
                  <a:lnTo>
                    <a:pt x="2271344" y="2578112"/>
                  </a:lnTo>
                  <a:lnTo>
                    <a:pt x="2309876" y="2616212"/>
                  </a:lnTo>
                  <a:lnTo>
                    <a:pt x="2346502" y="2654312"/>
                  </a:lnTo>
                  <a:lnTo>
                    <a:pt x="2379827" y="2692412"/>
                  </a:lnTo>
                  <a:lnTo>
                    <a:pt x="2383231" y="2692412"/>
                  </a:lnTo>
                  <a:lnTo>
                    <a:pt x="2390927" y="2705112"/>
                  </a:lnTo>
                  <a:lnTo>
                    <a:pt x="2402471" y="2717812"/>
                  </a:lnTo>
                  <a:lnTo>
                    <a:pt x="2417381" y="2730512"/>
                  </a:lnTo>
                  <a:lnTo>
                    <a:pt x="2434907" y="2743212"/>
                  </a:lnTo>
                  <a:lnTo>
                    <a:pt x="2454440" y="2768612"/>
                  </a:lnTo>
                  <a:lnTo>
                    <a:pt x="2475395" y="2781312"/>
                  </a:lnTo>
                  <a:lnTo>
                    <a:pt x="2497137" y="2794012"/>
                  </a:lnTo>
                  <a:lnTo>
                    <a:pt x="2540724" y="2832112"/>
                  </a:lnTo>
                  <a:lnTo>
                    <a:pt x="2580360" y="2857512"/>
                  </a:lnTo>
                  <a:lnTo>
                    <a:pt x="2611297" y="2882912"/>
                  </a:lnTo>
                  <a:lnTo>
                    <a:pt x="2628773" y="2895612"/>
                  </a:lnTo>
                  <a:lnTo>
                    <a:pt x="2619997" y="2857512"/>
                  </a:lnTo>
                  <a:lnTo>
                    <a:pt x="2649042" y="2870212"/>
                  </a:lnTo>
                  <a:lnTo>
                    <a:pt x="2673896" y="2895612"/>
                  </a:lnTo>
                  <a:lnTo>
                    <a:pt x="2695765" y="2908312"/>
                  </a:lnTo>
                  <a:lnTo>
                    <a:pt x="2715869" y="2933712"/>
                  </a:lnTo>
                  <a:lnTo>
                    <a:pt x="2735719" y="2946412"/>
                  </a:lnTo>
                  <a:lnTo>
                    <a:pt x="2756725" y="2971812"/>
                  </a:lnTo>
                  <a:lnTo>
                    <a:pt x="2780309" y="2984512"/>
                  </a:lnTo>
                  <a:lnTo>
                    <a:pt x="2807906" y="2997212"/>
                  </a:lnTo>
                  <a:lnTo>
                    <a:pt x="2821787" y="2997212"/>
                  </a:lnTo>
                  <a:lnTo>
                    <a:pt x="2834716" y="3009912"/>
                  </a:lnTo>
                  <a:lnTo>
                    <a:pt x="2842247" y="3009912"/>
                  </a:lnTo>
                  <a:lnTo>
                    <a:pt x="2850502" y="3022612"/>
                  </a:lnTo>
                  <a:lnTo>
                    <a:pt x="2859455" y="3022612"/>
                  </a:lnTo>
                  <a:lnTo>
                    <a:pt x="2869133" y="3035312"/>
                  </a:lnTo>
                  <a:lnTo>
                    <a:pt x="2874251" y="3048012"/>
                  </a:lnTo>
                  <a:lnTo>
                    <a:pt x="2879534" y="3048012"/>
                  </a:lnTo>
                  <a:lnTo>
                    <a:pt x="2885008" y="3060712"/>
                  </a:lnTo>
                  <a:lnTo>
                    <a:pt x="2896705" y="3073412"/>
                  </a:lnTo>
                  <a:lnTo>
                    <a:pt x="2902953" y="3086112"/>
                  </a:lnTo>
                  <a:lnTo>
                    <a:pt x="2909417" y="3098812"/>
                  </a:lnTo>
                  <a:lnTo>
                    <a:pt x="2916059" y="3111512"/>
                  </a:lnTo>
                  <a:lnTo>
                    <a:pt x="2920339" y="3111512"/>
                  </a:lnTo>
                  <a:lnTo>
                    <a:pt x="2915132" y="3098812"/>
                  </a:lnTo>
                  <a:lnTo>
                    <a:pt x="2951734" y="3098812"/>
                  </a:lnTo>
                  <a:lnTo>
                    <a:pt x="2964192" y="3111512"/>
                  </a:lnTo>
                  <a:lnTo>
                    <a:pt x="2965856" y="3111512"/>
                  </a:lnTo>
                  <a:lnTo>
                    <a:pt x="2963976" y="3124212"/>
                  </a:lnTo>
                  <a:lnTo>
                    <a:pt x="2961944" y="3124212"/>
                  </a:lnTo>
                  <a:lnTo>
                    <a:pt x="3002457" y="3149612"/>
                  </a:lnTo>
                  <a:lnTo>
                    <a:pt x="3004705" y="3175012"/>
                  </a:lnTo>
                  <a:lnTo>
                    <a:pt x="3016974" y="3162312"/>
                  </a:lnTo>
                  <a:lnTo>
                    <a:pt x="3041878" y="3162312"/>
                  </a:lnTo>
                  <a:lnTo>
                    <a:pt x="3056013" y="3175012"/>
                  </a:lnTo>
                  <a:lnTo>
                    <a:pt x="3060573" y="3162312"/>
                  </a:lnTo>
                  <a:lnTo>
                    <a:pt x="3068929" y="3162312"/>
                  </a:lnTo>
                  <a:lnTo>
                    <a:pt x="3077502" y="3175012"/>
                  </a:lnTo>
                  <a:lnTo>
                    <a:pt x="3082696" y="3162312"/>
                  </a:lnTo>
                  <a:lnTo>
                    <a:pt x="3082594" y="3175012"/>
                  </a:lnTo>
                  <a:lnTo>
                    <a:pt x="3083610" y="3175012"/>
                  </a:lnTo>
                  <a:lnTo>
                    <a:pt x="3084169" y="3187712"/>
                  </a:lnTo>
                  <a:lnTo>
                    <a:pt x="3102013" y="3187712"/>
                  </a:lnTo>
                  <a:lnTo>
                    <a:pt x="3122904" y="3200412"/>
                  </a:lnTo>
                  <a:lnTo>
                    <a:pt x="3142945" y="3213112"/>
                  </a:lnTo>
                  <a:lnTo>
                    <a:pt x="3156343" y="3213112"/>
                  </a:lnTo>
                  <a:lnTo>
                    <a:pt x="3151327" y="3200412"/>
                  </a:lnTo>
                  <a:lnTo>
                    <a:pt x="3144177" y="3175012"/>
                  </a:lnTo>
                  <a:lnTo>
                    <a:pt x="3135858" y="3162312"/>
                  </a:lnTo>
                  <a:lnTo>
                    <a:pt x="3127362" y="3136912"/>
                  </a:lnTo>
                  <a:lnTo>
                    <a:pt x="3119640" y="3124212"/>
                  </a:lnTo>
                  <a:lnTo>
                    <a:pt x="3113633" y="3098812"/>
                  </a:lnTo>
                  <a:lnTo>
                    <a:pt x="3110268" y="3086112"/>
                  </a:lnTo>
                  <a:lnTo>
                    <a:pt x="3120872" y="3098812"/>
                  </a:lnTo>
                  <a:lnTo>
                    <a:pt x="3122688" y="3098812"/>
                  </a:lnTo>
                  <a:lnTo>
                    <a:pt x="3120301" y="3086112"/>
                  </a:lnTo>
                  <a:lnTo>
                    <a:pt x="3119780" y="3082899"/>
                  </a:lnTo>
                  <a:lnTo>
                    <a:pt x="3124416" y="3079978"/>
                  </a:lnTo>
                  <a:lnTo>
                    <a:pt x="3119488" y="3078327"/>
                  </a:lnTo>
                  <a:lnTo>
                    <a:pt x="3119132" y="3078873"/>
                  </a:lnTo>
                  <a:lnTo>
                    <a:pt x="3118269" y="3073412"/>
                  </a:lnTo>
                  <a:lnTo>
                    <a:pt x="3113138" y="3086112"/>
                  </a:lnTo>
                  <a:lnTo>
                    <a:pt x="3107448" y="3073412"/>
                  </a:lnTo>
                  <a:lnTo>
                    <a:pt x="3106280" y="3060712"/>
                  </a:lnTo>
                  <a:lnTo>
                    <a:pt x="3106382" y="3048012"/>
                  </a:lnTo>
                  <a:lnTo>
                    <a:pt x="3099028" y="3048012"/>
                  </a:lnTo>
                  <a:lnTo>
                    <a:pt x="3097669" y="3055963"/>
                  </a:lnTo>
                  <a:lnTo>
                    <a:pt x="3097326" y="3056102"/>
                  </a:lnTo>
                  <a:lnTo>
                    <a:pt x="3097326" y="3057944"/>
                  </a:lnTo>
                  <a:lnTo>
                    <a:pt x="3096857" y="3060712"/>
                  </a:lnTo>
                  <a:lnTo>
                    <a:pt x="3095904" y="3057448"/>
                  </a:lnTo>
                  <a:lnTo>
                    <a:pt x="3097111" y="3057918"/>
                  </a:lnTo>
                  <a:lnTo>
                    <a:pt x="3097326" y="3057944"/>
                  </a:lnTo>
                  <a:lnTo>
                    <a:pt x="3097326" y="3056102"/>
                  </a:lnTo>
                  <a:lnTo>
                    <a:pt x="3095701" y="3056725"/>
                  </a:lnTo>
                  <a:lnTo>
                    <a:pt x="3093199" y="3048012"/>
                  </a:lnTo>
                  <a:lnTo>
                    <a:pt x="3082798" y="3048012"/>
                  </a:lnTo>
                  <a:lnTo>
                    <a:pt x="3077375" y="3035312"/>
                  </a:lnTo>
                  <a:lnTo>
                    <a:pt x="3073298" y="3035312"/>
                  </a:lnTo>
                  <a:lnTo>
                    <a:pt x="3080486" y="3022612"/>
                  </a:lnTo>
                  <a:lnTo>
                    <a:pt x="3060941" y="3009912"/>
                  </a:lnTo>
                  <a:lnTo>
                    <a:pt x="3041561" y="2984512"/>
                  </a:lnTo>
                  <a:lnTo>
                    <a:pt x="3024213" y="2946412"/>
                  </a:lnTo>
                  <a:lnTo>
                    <a:pt x="3010712" y="2921012"/>
                  </a:lnTo>
                  <a:lnTo>
                    <a:pt x="3002432" y="2908312"/>
                  </a:lnTo>
                  <a:lnTo>
                    <a:pt x="2988843" y="2908312"/>
                  </a:lnTo>
                  <a:lnTo>
                    <a:pt x="2973730" y="2895612"/>
                  </a:lnTo>
                  <a:lnTo>
                    <a:pt x="2960840" y="2882912"/>
                  </a:lnTo>
                  <a:lnTo>
                    <a:pt x="2948597" y="2870212"/>
                  </a:lnTo>
                  <a:lnTo>
                    <a:pt x="2947606" y="2857512"/>
                  </a:lnTo>
                  <a:lnTo>
                    <a:pt x="2950159" y="2844812"/>
                  </a:lnTo>
                  <a:lnTo>
                    <a:pt x="2948533" y="2832112"/>
                  </a:lnTo>
                  <a:lnTo>
                    <a:pt x="2939821" y="2832112"/>
                  </a:lnTo>
                  <a:lnTo>
                    <a:pt x="2938983" y="2844812"/>
                  </a:lnTo>
                  <a:lnTo>
                    <a:pt x="2935554" y="2844812"/>
                  </a:lnTo>
                  <a:lnTo>
                    <a:pt x="2923756" y="2819412"/>
                  </a:lnTo>
                  <a:lnTo>
                    <a:pt x="2934690" y="2819412"/>
                  </a:lnTo>
                  <a:lnTo>
                    <a:pt x="2935592" y="2806636"/>
                  </a:lnTo>
                  <a:lnTo>
                    <a:pt x="2922384" y="2794012"/>
                  </a:lnTo>
                  <a:lnTo>
                    <a:pt x="2909138" y="2768612"/>
                  </a:lnTo>
                  <a:lnTo>
                    <a:pt x="2895308" y="2755912"/>
                  </a:lnTo>
                  <a:lnTo>
                    <a:pt x="2880309" y="2755912"/>
                  </a:lnTo>
                  <a:lnTo>
                    <a:pt x="2870301" y="2743212"/>
                  </a:lnTo>
                  <a:lnTo>
                    <a:pt x="2865717" y="2730512"/>
                  </a:lnTo>
                  <a:lnTo>
                    <a:pt x="2862694" y="2717812"/>
                  </a:lnTo>
                  <a:lnTo>
                    <a:pt x="2858300" y="2717812"/>
                  </a:lnTo>
                  <a:lnTo>
                    <a:pt x="2863164" y="2730512"/>
                  </a:lnTo>
                  <a:lnTo>
                    <a:pt x="2847454" y="2730512"/>
                  </a:lnTo>
                  <a:lnTo>
                    <a:pt x="2838005" y="2717812"/>
                  </a:lnTo>
                  <a:lnTo>
                    <a:pt x="2828175" y="2705112"/>
                  </a:lnTo>
                  <a:lnTo>
                    <a:pt x="2818231" y="2692412"/>
                  </a:lnTo>
                  <a:lnTo>
                    <a:pt x="2813418" y="2679712"/>
                  </a:lnTo>
                  <a:lnTo>
                    <a:pt x="2808617" y="2667012"/>
                  </a:lnTo>
                  <a:lnTo>
                    <a:pt x="2799359" y="2654312"/>
                  </a:lnTo>
                  <a:lnTo>
                    <a:pt x="2775102" y="2654312"/>
                  </a:lnTo>
                  <a:lnTo>
                    <a:pt x="2766123" y="2667012"/>
                  </a:lnTo>
                  <a:lnTo>
                    <a:pt x="2756852" y="2679712"/>
                  </a:lnTo>
                  <a:lnTo>
                    <a:pt x="2745282" y="2679712"/>
                  </a:lnTo>
                  <a:lnTo>
                    <a:pt x="2743695" y="2667012"/>
                  </a:lnTo>
                  <a:lnTo>
                    <a:pt x="2727337" y="2667012"/>
                  </a:lnTo>
                  <a:lnTo>
                    <a:pt x="2724124" y="2654312"/>
                  </a:lnTo>
                  <a:lnTo>
                    <a:pt x="2732646" y="2654312"/>
                  </a:lnTo>
                  <a:lnTo>
                    <a:pt x="2715907" y="2641612"/>
                  </a:lnTo>
                  <a:lnTo>
                    <a:pt x="2700604" y="2628912"/>
                  </a:lnTo>
                  <a:lnTo>
                    <a:pt x="2686024" y="2616212"/>
                  </a:lnTo>
                  <a:lnTo>
                    <a:pt x="2672829" y="2593276"/>
                  </a:lnTo>
                  <a:lnTo>
                    <a:pt x="2674035" y="2587167"/>
                  </a:lnTo>
                  <a:lnTo>
                    <a:pt x="2672359" y="2592463"/>
                  </a:lnTo>
                  <a:lnTo>
                    <a:pt x="2671419" y="2590812"/>
                  </a:lnTo>
                  <a:lnTo>
                    <a:pt x="2659583" y="2654312"/>
                  </a:lnTo>
                  <a:lnTo>
                    <a:pt x="2650858" y="2628912"/>
                  </a:lnTo>
                  <a:lnTo>
                    <a:pt x="2640520" y="2616212"/>
                  </a:lnTo>
                  <a:lnTo>
                    <a:pt x="2629331" y="2590812"/>
                  </a:lnTo>
                  <a:lnTo>
                    <a:pt x="2618016" y="2590812"/>
                  </a:lnTo>
                  <a:lnTo>
                    <a:pt x="2618816" y="2565412"/>
                  </a:lnTo>
                  <a:lnTo>
                    <a:pt x="2607310" y="2540012"/>
                  </a:lnTo>
                  <a:lnTo>
                    <a:pt x="2575839" y="2540012"/>
                  </a:lnTo>
                  <a:lnTo>
                    <a:pt x="2570505" y="2514612"/>
                  </a:lnTo>
                  <a:lnTo>
                    <a:pt x="2574874" y="2514612"/>
                  </a:lnTo>
                  <a:lnTo>
                    <a:pt x="2588374" y="2527312"/>
                  </a:lnTo>
                  <a:lnTo>
                    <a:pt x="2581059" y="2514612"/>
                  </a:lnTo>
                  <a:lnTo>
                    <a:pt x="2575979" y="2501912"/>
                  </a:lnTo>
                  <a:lnTo>
                    <a:pt x="2572004" y="2489212"/>
                  </a:lnTo>
                  <a:lnTo>
                    <a:pt x="2569997" y="2476512"/>
                  </a:lnTo>
                  <a:lnTo>
                    <a:pt x="2567990" y="2463812"/>
                  </a:lnTo>
                  <a:lnTo>
                    <a:pt x="2567470" y="2463812"/>
                  </a:lnTo>
                  <a:lnTo>
                    <a:pt x="2567952" y="2476512"/>
                  </a:lnTo>
                  <a:lnTo>
                    <a:pt x="2565247" y="2476512"/>
                  </a:lnTo>
                  <a:lnTo>
                    <a:pt x="2565412" y="2476398"/>
                  </a:lnTo>
                  <a:lnTo>
                    <a:pt x="2566632" y="2476068"/>
                  </a:lnTo>
                  <a:lnTo>
                    <a:pt x="2567470" y="2475141"/>
                  </a:lnTo>
                  <a:lnTo>
                    <a:pt x="2564879" y="2470213"/>
                  </a:lnTo>
                  <a:lnTo>
                    <a:pt x="2559774" y="2464143"/>
                  </a:lnTo>
                  <a:lnTo>
                    <a:pt x="2552535" y="2457119"/>
                  </a:lnTo>
                  <a:lnTo>
                    <a:pt x="2543581" y="2449334"/>
                  </a:lnTo>
                  <a:lnTo>
                    <a:pt x="2534920" y="2457716"/>
                  </a:lnTo>
                  <a:lnTo>
                    <a:pt x="2563647" y="2476512"/>
                  </a:lnTo>
                  <a:lnTo>
                    <a:pt x="2548585" y="2476512"/>
                  </a:lnTo>
                  <a:lnTo>
                    <a:pt x="2539301" y="2463812"/>
                  </a:lnTo>
                  <a:lnTo>
                    <a:pt x="2529992" y="2463812"/>
                  </a:lnTo>
                  <a:lnTo>
                    <a:pt x="2516784" y="2451112"/>
                  </a:lnTo>
                  <a:lnTo>
                    <a:pt x="2502293" y="2438412"/>
                  </a:lnTo>
                  <a:lnTo>
                    <a:pt x="2488044" y="2425712"/>
                  </a:lnTo>
                  <a:lnTo>
                    <a:pt x="2481796" y="2413012"/>
                  </a:lnTo>
                  <a:lnTo>
                    <a:pt x="2475547" y="2400312"/>
                  </a:lnTo>
                  <a:lnTo>
                    <a:pt x="2455126" y="2413012"/>
                  </a:lnTo>
                  <a:lnTo>
                    <a:pt x="2441625" y="2387612"/>
                  </a:lnTo>
                  <a:lnTo>
                    <a:pt x="2452205" y="2374912"/>
                  </a:lnTo>
                  <a:lnTo>
                    <a:pt x="2471204" y="2387612"/>
                  </a:lnTo>
                  <a:lnTo>
                    <a:pt x="2495219" y="2400312"/>
                  </a:lnTo>
                  <a:lnTo>
                    <a:pt x="2520569" y="2425712"/>
                  </a:lnTo>
                  <a:lnTo>
                    <a:pt x="2543581" y="2438412"/>
                  </a:lnTo>
                  <a:lnTo>
                    <a:pt x="2548864" y="2438412"/>
                  </a:lnTo>
                  <a:lnTo>
                    <a:pt x="2535885" y="2425712"/>
                  </a:lnTo>
                  <a:lnTo>
                    <a:pt x="2522245" y="2413012"/>
                  </a:lnTo>
                  <a:lnTo>
                    <a:pt x="2509812" y="2413012"/>
                  </a:lnTo>
                  <a:lnTo>
                    <a:pt x="2500503" y="2400312"/>
                  </a:lnTo>
                  <a:lnTo>
                    <a:pt x="2498801" y="2400312"/>
                  </a:lnTo>
                  <a:lnTo>
                    <a:pt x="2498585" y="2387612"/>
                  </a:lnTo>
                  <a:lnTo>
                    <a:pt x="2501061" y="2374912"/>
                  </a:lnTo>
                  <a:lnTo>
                    <a:pt x="2491765" y="2374912"/>
                  </a:lnTo>
                  <a:lnTo>
                    <a:pt x="2459418" y="2349512"/>
                  </a:lnTo>
                  <a:lnTo>
                    <a:pt x="2438158" y="2324112"/>
                  </a:lnTo>
                  <a:lnTo>
                    <a:pt x="2418969" y="2298712"/>
                  </a:lnTo>
                  <a:lnTo>
                    <a:pt x="2392832" y="2273312"/>
                  </a:lnTo>
                  <a:lnTo>
                    <a:pt x="2373680" y="2273312"/>
                  </a:lnTo>
                  <a:lnTo>
                    <a:pt x="2369032" y="2260612"/>
                  </a:lnTo>
                  <a:lnTo>
                    <a:pt x="2369909" y="2247912"/>
                  </a:lnTo>
                  <a:lnTo>
                    <a:pt x="2347430" y="2222512"/>
                  </a:lnTo>
                  <a:lnTo>
                    <a:pt x="2327872" y="2197112"/>
                  </a:lnTo>
                  <a:lnTo>
                    <a:pt x="2312720" y="2171712"/>
                  </a:lnTo>
                  <a:lnTo>
                    <a:pt x="2308085" y="2159012"/>
                  </a:lnTo>
                  <a:lnTo>
                    <a:pt x="2303449" y="2146312"/>
                  </a:lnTo>
                  <a:lnTo>
                    <a:pt x="2286089" y="2159012"/>
                  </a:lnTo>
                  <a:lnTo>
                    <a:pt x="2283498" y="2146312"/>
                  </a:lnTo>
                  <a:lnTo>
                    <a:pt x="2282329" y="2133612"/>
                  </a:lnTo>
                  <a:lnTo>
                    <a:pt x="2246909" y="2133612"/>
                  </a:lnTo>
                  <a:lnTo>
                    <a:pt x="2239848" y="2120912"/>
                  </a:lnTo>
                  <a:lnTo>
                    <a:pt x="2232418" y="2120912"/>
                  </a:lnTo>
                  <a:lnTo>
                    <a:pt x="2225941" y="2108212"/>
                  </a:lnTo>
                  <a:lnTo>
                    <a:pt x="2221471" y="2108212"/>
                  </a:lnTo>
                  <a:lnTo>
                    <a:pt x="2221407" y="2106257"/>
                  </a:lnTo>
                  <a:lnTo>
                    <a:pt x="2222677" y="2104745"/>
                  </a:lnTo>
                  <a:lnTo>
                    <a:pt x="2224494" y="2103158"/>
                  </a:lnTo>
                  <a:lnTo>
                    <a:pt x="2221369" y="2104618"/>
                  </a:lnTo>
                  <a:lnTo>
                    <a:pt x="2221141" y="2095512"/>
                  </a:lnTo>
                  <a:lnTo>
                    <a:pt x="2201202" y="2095512"/>
                  </a:lnTo>
                  <a:lnTo>
                    <a:pt x="2191651" y="2082812"/>
                  </a:lnTo>
                  <a:lnTo>
                    <a:pt x="2157590" y="2082812"/>
                  </a:lnTo>
                  <a:lnTo>
                    <a:pt x="2163940" y="2044712"/>
                  </a:lnTo>
                  <a:lnTo>
                    <a:pt x="2153551" y="2032012"/>
                  </a:lnTo>
                  <a:lnTo>
                    <a:pt x="2139226" y="2019312"/>
                  </a:lnTo>
                  <a:lnTo>
                    <a:pt x="2121090" y="2019312"/>
                  </a:lnTo>
                  <a:lnTo>
                    <a:pt x="2099310" y="2006612"/>
                  </a:lnTo>
                  <a:lnTo>
                    <a:pt x="2096084" y="1993912"/>
                  </a:lnTo>
                  <a:lnTo>
                    <a:pt x="2099068" y="1968512"/>
                  </a:lnTo>
                  <a:lnTo>
                    <a:pt x="2108136" y="1955812"/>
                  </a:lnTo>
                  <a:lnTo>
                    <a:pt x="2079637" y="1955812"/>
                  </a:lnTo>
                  <a:lnTo>
                    <a:pt x="2083790" y="1943112"/>
                  </a:lnTo>
                  <a:lnTo>
                    <a:pt x="2097443" y="1943112"/>
                  </a:lnTo>
                  <a:lnTo>
                    <a:pt x="2091347" y="1930412"/>
                  </a:lnTo>
                  <a:lnTo>
                    <a:pt x="2070582" y="1930412"/>
                  </a:lnTo>
                  <a:lnTo>
                    <a:pt x="2072957" y="1928888"/>
                  </a:lnTo>
                  <a:lnTo>
                    <a:pt x="2075980" y="1927021"/>
                  </a:lnTo>
                  <a:lnTo>
                    <a:pt x="2078443" y="1925701"/>
                  </a:lnTo>
                  <a:lnTo>
                    <a:pt x="2068385" y="1930222"/>
                  </a:lnTo>
                  <a:lnTo>
                    <a:pt x="2068537" y="1930412"/>
                  </a:lnTo>
                  <a:lnTo>
                    <a:pt x="2055901" y="1930412"/>
                  </a:lnTo>
                  <a:lnTo>
                    <a:pt x="2041893" y="1943112"/>
                  </a:lnTo>
                  <a:lnTo>
                    <a:pt x="2030095" y="1955812"/>
                  </a:lnTo>
                  <a:lnTo>
                    <a:pt x="2009457" y="1955812"/>
                  </a:lnTo>
                  <a:lnTo>
                    <a:pt x="1996668" y="1943112"/>
                  </a:lnTo>
                  <a:lnTo>
                    <a:pt x="1986026" y="1943112"/>
                  </a:lnTo>
                  <a:lnTo>
                    <a:pt x="1978113" y="1930412"/>
                  </a:lnTo>
                  <a:lnTo>
                    <a:pt x="1985276" y="1917712"/>
                  </a:lnTo>
                  <a:lnTo>
                    <a:pt x="1965960" y="1905012"/>
                  </a:lnTo>
                  <a:lnTo>
                    <a:pt x="1973402" y="1892312"/>
                  </a:lnTo>
                  <a:lnTo>
                    <a:pt x="1948002" y="1879612"/>
                  </a:lnTo>
                  <a:lnTo>
                    <a:pt x="1941830" y="1879612"/>
                  </a:lnTo>
                  <a:lnTo>
                    <a:pt x="1932279" y="1866912"/>
                  </a:lnTo>
                  <a:lnTo>
                    <a:pt x="1922907" y="1866912"/>
                  </a:lnTo>
                  <a:lnTo>
                    <a:pt x="1916379" y="1854212"/>
                  </a:lnTo>
                  <a:lnTo>
                    <a:pt x="1921421" y="1854212"/>
                  </a:lnTo>
                  <a:lnTo>
                    <a:pt x="1906384" y="1828812"/>
                  </a:lnTo>
                  <a:lnTo>
                    <a:pt x="1883968" y="1803412"/>
                  </a:lnTo>
                  <a:lnTo>
                    <a:pt x="1830755" y="1778012"/>
                  </a:lnTo>
                  <a:lnTo>
                    <a:pt x="1844687" y="1765312"/>
                  </a:lnTo>
                  <a:lnTo>
                    <a:pt x="1818182" y="1765312"/>
                  </a:lnTo>
                  <a:lnTo>
                    <a:pt x="1829282" y="1752612"/>
                  </a:lnTo>
                  <a:lnTo>
                    <a:pt x="1815846" y="1752612"/>
                  </a:lnTo>
                  <a:lnTo>
                    <a:pt x="1812759" y="1739912"/>
                  </a:lnTo>
                  <a:lnTo>
                    <a:pt x="1814360" y="1727212"/>
                  </a:lnTo>
                  <a:lnTo>
                    <a:pt x="1815020" y="1714512"/>
                  </a:lnTo>
                  <a:lnTo>
                    <a:pt x="1803374" y="1739912"/>
                  </a:lnTo>
                  <a:lnTo>
                    <a:pt x="1791309" y="1727212"/>
                  </a:lnTo>
                  <a:lnTo>
                    <a:pt x="1787931" y="1714512"/>
                  </a:lnTo>
                  <a:lnTo>
                    <a:pt x="1792782" y="1701812"/>
                  </a:lnTo>
                  <a:lnTo>
                    <a:pt x="1801812" y="1689112"/>
                  </a:lnTo>
                  <a:lnTo>
                    <a:pt x="1787334" y="1689112"/>
                  </a:lnTo>
                  <a:lnTo>
                    <a:pt x="1798726" y="1676412"/>
                  </a:lnTo>
                  <a:lnTo>
                    <a:pt x="1787220" y="1676412"/>
                  </a:lnTo>
                  <a:lnTo>
                    <a:pt x="1783803" y="1663712"/>
                  </a:lnTo>
                  <a:lnTo>
                    <a:pt x="1780590" y="1663712"/>
                  </a:lnTo>
                  <a:lnTo>
                    <a:pt x="1769643" y="1651012"/>
                  </a:lnTo>
                  <a:lnTo>
                    <a:pt x="1780260" y="1651012"/>
                  </a:lnTo>
                  <a:lnTo>
                    <a:pt x="1777453" y="1638312"/>
                  </a:lnTo>
                  <a:lnTo>
                    <a:pt x="1778889" y="1638312"/>
                  </a:lnTo>
                  <a:lnTo>
                    <a:pt x="1799158" y="1612912"/>
                  </a:lnTo>
                  <a:lnTo>
                    <a:pt x="1803450" y="1612912"/>
                  </a:lnTo>
                  <a:lnTo>
                    <a:pt x="1820100" y="1587512"/>
                  </a:lnTo>
                  <a:lnTo>
                    <a:pt x="1846440" y="1562112"/>
                  </a:lnTo>
                  <a:lnTo>
                    <a:pt x="1877237" y="1536712"/>
                  </a:lnTo>
                  <a:lnTo>
                    <a:pt x="1907247" y="1524012"/>
                  </a:lnTo>
                  <a:lnTo>
                    <a:pt x="1906905" y="1524012"/>
                  </a:lnTo>
                  <a:lnTo>
                    <a:pt x="1941893" y="1485912"/>
                  </a:lnTo>
                  <a:lnTo>
                    <a:pt x="1964651" y="1460512"/>
                  </a:lnTo>
                  <a:lnTo>
                    <a:pt x="1976031" y="1447812"/>
                  </a:lnTo>
                  <a:lnTo>
                    <a:pt x="1992757" y="1435112"/>
                  </a:lnTo>
                  <a:lnTo>
                    <a:pt x="2009470" y="1422412"/>
                  </a:lnTo>
                  <a:lnTo>
                    <a:pt x="2031403" y="1397012"/>
                  </a:lnTo>
                  <a:lnTo>
                    <a:pt x="2042363" y="1384312"/>
                  </a:lnTo>
                  <a:lnTo>
                    <a:pt x="2113280" y="1308112"/>
                  </a:lnTo>
                  <a:lnTo>
                    <a:pt x="2125091" y="1295412"/>
                  </a:lnTo>
                  <a:lnTo>
                    <a:pt x="2172373" y="1244612"/>
                  </a:lnTo>
                  <a:lnTo>
                    <a:pt x="2204986" y="1206512"/>
                  </a:lnTo>
                  <a:lnTo>
                    <a:pt x="2237892" y="1181112"/>
                  </a:lnTo>
                  <a:lnTo>
                    <a:pt x="2260181" y="1155712"/>
                  </a:lnTo>
                  <a:lnTo>
                    <a:pt x="2271331" y="1143012"/>
                  </a:lnTo>
                  <a:lnTo>
                    <a:pt x="2305520" y="1104912"/>
                  </a:lnTo>
                  <a:lnTo>
                    <a:pt x="2323236" y="1092212"/>
                  </a:lnTo>
                  <a:lnTo>
                    <a:pt x="2340965" y="1079512"/>
                  </a:lnTo>
                  <a:lnTo>
                    <a:pt x="2377300" y="1041412"/>
                  </a:lnTo>
                  <a:lnTo>
                    <a:pt x="2414663" y="1016012"/>
                  </a:lnTo>
                  <a:lnTo>
                    <a:pt x="2453208" y="977912"/>
                  </a:lnTo>
                  <a:lnTo>
                    <a:pt x="2473502" y="977912"/>
                  </a:lnTo>
                  <a:lnTo>
                    <a:pt x="2493022" y="965212"/>
                  </a:lnTo>
                  <a:lnTo>
                    <a:pt x="2511895" y="939812"/>
                  </a:lnTo>
                  <a:lnTo>
                    <a:pt x="2530246" y="927112"/>
                  </a:lnTo>
                  <a:lnTo>
                    <a:pt x="2548166" y="914412"/>
                  </a:lnTo>
                  <a:lnTo>
                    <a:pt x="2565831" y="889012"/>
                  </a:lnTo>
                  <a:lnTo>
                    <a:pt x="2601201" y="863612"/>
                  </a:lnTo>
                  <a:lnTo>
                    <a:pt x="2637231" y="825512"/>
                  </a:lnTo>
                  <a:lnTo>
                    <a:pt x="2674696" y="787412"/>
                  </a:lnTo>
                  <a:lnTo>
                    <a:pt x="2714599" y="749312"/>
                  </a:lnTo>
                  <a:lnTo>
                    <a:pt x="2757932" y="723912"/>
                  </a:lnTo>
                  <a:lnTo>
                    <a:pt x="2777109" y="711212"/>
                  </a:lnTo>
                  <a:lnTo>
                    <a:pt x="2807614" y="685812"/>
                  </a:lnTo>
                  <a:lnTo>
                    <a:pt x="2845485" y="660412"/>
                  </a:lnTo>
                  <a:lnTo>
                    <a:pt x="2886748" y="622312"/>
                  </a:lnTo>
                  <a:lnTo>
                    <a:pt x="2927223" y="571512"/>
                  </a:lnTo>
                  <a:lnTo>
                    <a:pt x="2962592" y="546112"/>
                  </a:lnTo>
                  <a:lnTo>
                    <a:pt x="2988703" y="508012"/>
                  </a:lnTo>
                  <a:lnTo>
                    <a:pt x="3001391" y="495312"/>
                  </a:lnTo>
                  <a:lnTo>
                    <a:pt x="2960840" y="495312"/>
                  </a:lnTo>
                  <a:lnTo>
                    <a:pt x="2986519" y="469912"/>
                  </a:lnTo>
                  <a:lnTo>
                    <a:pt x="3010738" y="444512"/>
                  </a:lnTo>
                  <a:lnTo>
                    <a:pt x="3033712" y="431812"/>
                  </a:lnTo>
                  <a:lnTo>
                    <a:pt x="3055683" y="419112"/>
                  </a:lnTo>
                  <a:lnTo>
                    <a:pt x="3066364" y="406412"/>
                  </a:lnTo>
                  <a:lnTo>
                    <a:pt x="3076867" y="393712"/>
                  </a:lnTo>
                  <a:lnTo>
                    <a:pt x="3087230" y="381012"/>
                  </a:lnTo>
                  <a:lnTo>
                    <a:pt x="3097479" y="381012"/>
                  </a:lnTo>
                  <a:lnTo>
                    <a:pt x="3100794" y="368312"/>
                  </a:lnTo>
                  <a:lnTo>
                    <a:pt x="3110420" y="368312"/>
                  </a:lnTo>
                  <a:lnTo>
                    <a:pt x="3113290" y="355612"/>
                  </a:lnTo>
                  <a:lnTo>
                    <a:pt x="3120453" y="355612"/>
                  </a:lnTo>
                  <a:lnTo>
                    <a:pt x="3124949" y="342912"/>
                  </a:lnTo>
                  <a:lnTo>
                    <a:pt x="3129572" y="342912"/>
                  </a:lnTo>
                  <a:lnTo>
                    <a:pt x="3134233" y="330212"/>
                  </a:lnTo>
                  <a:lnTo>
                    <a:pt x="3134156" y="342912"/>
                  </a:lnTo>
                  <a:lnTo>
                    <a:pt x="3137293" y="342912"/>
                  </a:lnTo>
                  <a:lnTo>
                    <a:pt x="3139071" y="330212"/>
                  </a:lnTo>
                  <a:lnTo>
                    <a:pt x="3142107" y="317512"/>
                  </a:lnTo>
                  <a:lnTo>
                    <a:pt x="3149041" y="317512"/>
                  </a:lnTo>
                  <a:lnTo>
                    <a:pt x="3152178" y="304812"/>
                  </a:lnTo>
                  <a:lnTo>
                    <a:pt x="3162579" y="304812"/>
                  </a:lnTo>
                  <a:lnTo>
                    <a:pt x="3167329" y="292112"/>
                  </a:lnTo>
                  <a:lnTo>
                    <a:pt x="3178721" y="292112"/>
                  </a:lnTo>
                  <a:lnTo>
                    <a:pt x="3185579" y="279412"/>
                  </a:lnTo>
                  <a:lnTo>
                    <a:pt x="3201555" y="279412"/>
                  </a:lnTo>
                  <a:lnTo>
                    <a:pt x="3221063" y="266712"/>
                  </a:lnTo>
                  <a:lnTo>
                    <a:pt x="3244532" y="266712"/>
                  </a:lnTo>
                  <a:lnTo>
                    <a:pt x="3272383" y="254012"/>
                  </a:lnTo>
                  <a:lnTo>
                    <a:pt x="3257156" y="254012"/>
                  </a:lnTo>
                  <a:lnTo>
                    <a:pt x="3260128" y="241312"/>
                  </a:lnTo>
                  <a:lnTo>
                    <a:pt x="3265576" y="241312"/>
                  </a:lnTo>
                  <a:lnTo>
                    <a:pt x="3268408" y="228612"/>
                  </a:lnTo>
                  <a:lnTo>
                    <a:pt x="3271520" y="228612"/>
                  </a:lnTo>
                  <a:lnTo>
                    <a:pt x="3275165" y="215912"/>
                  </a:lnTo>
                  <a:lnTo>
                    <a:pt x="3279546" y="215912"/>
                  </a:lnTo>
                  <a:lnTo>
                    <a:pt x="3284880" y="203212"/>
                  </a:lnTo>
                  <a:lnTo>
                    <a:pt x="3294532" y="203212"/>
                  </a:lnTo>
                  <a:lnTo>
                    <a:pt x="3297339" y="215912"/>
                  </a:lnTo>
                  <a:lnTo>
                    <a:pt x="3303346" y="203212"/>
                  </a:lnTo>
                  <a:lnTo>
                    <a:pt x="3306953" y="203212"/>
                  </a:lnTo>
                  <a:lnTo>
                    <a:pt x="3311817" y="190512"/>
                  </a:lnTo>
                  <a:lnTo>
                    <a:pt x="3316655" y="190512"/>
                  </a:lnTo>
                  <a:lnTo>
                    <a:pt x="3326346" y="177800"/>
                  </a:lnTo>
                  <a:lnTo>
                    <a:pt x="3359327" y="177800"/>
                  </a:lnTo>
                  <a:lnTo>
                    <a:pt x="3360534" y="165100"/>
                  </a:lnTo>
                  <a:lnTo>
                    <a:pt x="3359683" y="152400"/>
                  </a:lnTo>
                  <a:lnTo>
                    <a:pt x="3358083" y="152400"/>
                  </a:lnTo>
                  <a:lnTo>
                    <a:pt x="3357041" y="139700"/>
                  </a:lnTo>
                  <a:lnTo>
                    <a:pt x="3357778" y="139700"/>
                  </a:lnTo>
                  <a:lnTo>
                    <a:pt x="3361690" y="127000"/>
                  </a:lnTo>
                  <a:lnTo>
                    <a:pt x="3369983" y="127000"/>
                  </a:lnTo>
                  <a:lnTo>
                    <a:pt x="3376218" y="114300"/>
                  </a:lnTo>
                  <a:lnTo>
                    <a:pt x="3372726" y="114300"/>
                  </a:lnTo>
                  <a:lnTo>
                    <a:pt x="3374898" y="101600"/>
                  </a:lnTo>
                  <a:lnTo>
                    <a:pt x="3380117" y="88900"/>
                  </a:lnTo>
                  <a:lnTo>
                    <a:pt x="3394240" y="88900"/>
                  </a:lnTo>
                  <a:lnTo>
                    <a:pt x="3397593" y="76200"/>
                  </a:lnTo>
                  <a:lnTo>
                    <a:pt x="3401212" y="76200"/>
                  </a:lnTo>
                  <a:lnTo>
                    <a:pt x="3405009" y="63500"/>
                  </a:lnTo>
                  <a:lnTo>
                    <a:pt x="3408908" y="63500"/>
                  </a:lnTo>
                  <a:lnTo>
                    <a:pt x="3412794" y="50800"/>
                  </a:lnTo>
                  <a:lnTo>
                    <a:pt x="3416617" y="50800"/>
                  </a:lnTo>
                  <a:lnTo>
                    <a:pt x="3420326" y="38100"/>
                  </a:lnTo>
                  <a:lnTo>
                    <a:pt x="3423869" y="38100"/>
                  </a:lnTo>
                  <a:lnTo>
                    <a:pt x="3427196" y="25400"/>
                  </a:lnTo>
                  <a:lnTo>
                    <a:pt x="3430117" y="25400"/>
                  </a:lnTo>
                  <a:lnTo>
                    <a:pt x="3432645" y="12700"/>
                  </a:lnTo>
                  <a:lnTo>
                    <a:pt x="3434778" y="12700"/>
                  </a:lnTo>
                  <a:lnTo>
                    <a:pt x="3437293" y="0"/>
                  </a:lnTo>
                  <a:close/>
                </a:path>
              </a:pathLst>
            </a:custGeom>
            <a:solidFill>
              <a:srgbClr val="FF0000"/>
            </a:solidFill>
          </p:spPr>
          <p:txBody>
            <a:bodyPr wrap="square" lIns="0" tIns="0" rIns="0" bIns="0" rtlCol="0"/>
            <a:lstStyle/>
            <a:p>
              <a:pPr defTabSz="609630"/>
              <a:endParaRPr sz="1200" kern="0">
                <a:solidFill>
                  <a:sysClr val="windowText" lastClr="000000"/>
                </a:solidFill>
              </a:endParaRPr>
            </a:p>
          </p:txBody>
        </p:sp>
      </p:grpSp>
      <p:sp>
        <p:nvSpPr>
          <p:cNvPr id="9" name="object 9"/>
          <p:cNvSpPr/>
          <p:nvPr/>
        </p:nvSpPr>
        <p:spPr>
          <a:xfrm>
            <a:off x="5331033" y="3644062"/>
            <a:ext cx="819573" cy="674793"/>
          </a:xfrm>
          <a:custGeom>
            <a:avLst/>
            <a:gdLst/>
            <a:ahLst/>
            <a:cxnLst/>
            <a:rect l="l" t="t" r="r" b="b"/>
            <a:pathLst>
              <a:path w="1229359" h="1012189">
                <a:moveTo>
                  <a:pt x="655338" y="0"/>
                </a:moveTo>
                <a:lnTo>
                  <a:pt x="1228741" y="505954"/>
                </a:lnTo>
                <a:lnTo>
                  <a:pt x="655338" y="1011906"/>
                </a:lnTo>
                <a:lnTo>
                  <a:pt x="774606" y="696195"/>
                </a:lnTo>
                <a:lnTo>
                  <a:pt x="0" y="696195"/>
                </a:lnTo>
                <a:lnTo>
                  <a:pt x="0" y="315783"/>
                </a:lnTo>
                <a:lnTo>
                  <a:pt x="774630" y="315783"/>
                </a:lnTo>
                <a:lnTo>
                  <a:pt x="655338" y="0"/>
                </a:lnTo>
                <a:close/>
              </a:path>
            </a:pathLst>
          </a:custGeom>
          <a:solidFill>
            <a:srgbClr val="FFB71B"/>
          </a:solidFill>
        </p:spPr>
        <p:txBody>
          <a:bodyPr wrap="square" lIns="0" tIns="0" rIns="0" bIns="0" rtlCol="0"/>
          <a:lstStyle/>
          <a:p>
            <a:pPr defTabSz="609630"/>
            <a:endParaRPr sz="1200" kern="0">
              <a:solidFill>
                <a:sysClr val="windowText" lastClr="000000"/>
              </a:solidFill>
            </a:endParaRPr>
          </a:p>
        </p:txBody>
      </p:sp>
      <p:sp>
        <p:nvSpPr>
          <p:cNvPr id="10" name="object 10"/>
          <p:cNvSpPr txBox="1">
            <a:spLocks noGrp="1"/>
          </p:cNvSpPr>
          <p:nvPr>
            <p:ph type="title"/>
          </p:nvPr>
        </p:nvSpPr>
        <p:spPr>
          <a:xfrm>
            <a:off x="2700042" y="677716"/>
            <a:ext cx="6793230" cy="1204176"/>
          </a:xfrm>
          <a:prstGeom prst="rect">
            <a:avLst/>
          </a:prstGeom>
        </p:spPr>
        <p:txBody>
          <a:bodyPr vert="horz" wrap="square" lIns="0" tIns="11430" rIns="0" bIns="0" rtlCol="0">
            <a:spAutoFit/>
          </a:bodyPr>
          <a:lstStyle/>
          <a:p>
            <a:pPr algn="ctr">
              <a:lnSpc>
                <a:spcPts val="5404"/>
              </a:lnSpc>
              <a:spcBef>
                <a:spcPts val="90"/>
              </a:spcBef>
            </a:pPr>
            <a:r>
              <a:rPr sz="4634" spc="767" dirty="0">
                <a:solidFill>
                  <a:srgbClr val="FFB71B"/>
                </a:solidFill>
              </a:rPr>
              <a:t>PAYROLL</a:t>
            </a:r>
            <a:r>
              <a:rPr sz="4634" spc="76" dirty="0">
                <a:solidFill>
                  <a:srgbClr val="FFB71B"/>
                </a:solidFill>
              </a:rPr>
              <a:t> </a:t>
            </a:r>
            <a:r>
              <a:rPr sz="4634" spc="663" dirty="0">
                <a:solidFill>
                  <a:srgbClr val="FFB71B"/>
                </a:solidFill>
              </a:rPr>
              <a:t>DEDUCTION</a:t>
            </a:r>
            <a:endParaRPr sz="4634"/>
          </a:p>
          <a:p>
            <a:pPr algn="ctr">
              <a:lnSpc>
                <a:spcPts val="3884"/>
              </a:lnSpc>
            </a:pPr>
            <a:r>
              <a:rPr sz="3367" b="0" i="1" dirty="0">
                <a:latin typeface="Georgia"/>
                <a:cs typeface="Georgia"/>
              </a:rPr>
              <a:t>New</a:t>
            </a:r>
            <a:r>
              <a:rPr sz="3367" b="0" i="1" spc="3" dirty="0">
                <a:latin typeface="Georgia"/>
                <a:cs typeface="Georgia"/>
              </a:rPr>
              <a:t> </a:t>
            </a:r>
            <a:r>
              <a:rPr sz="3367" b="0" i="1" dirty="0">
                <a:latin typeface="Georgia"/>
                <a:cs typeface="Georgia"/>
              </a:rPr>
              <a:t>&amp;</a:t>
            </a:r>
            <a:r>
              <a:rPr sz="3367" b="0" i="1" spc="3" dirty="0">
                <a:latin typeface="Georgia"/>
                <a:cs typeface="Georgia"/>
              </a:rPr>
              <a:t> </a:t>
            </a:r>
            <a:r>
              <a:rPr sz="3367" b="0" i="1" dirty="0">
                <a:latin typeface="Georgia"/>
                <a:cs typeface="Georgia"/>
              </a:rPr>
              <a:t>Improved</a:t>
            </a:r>
            <a:r>
              <a:rPr sz="3367" b="0" i="1" spc="3" dirty="0">
                <a:latin typeface="Georgia"/>
                <a:cs typeface="Georgia"/>
              </a:rPr>
              <a:t> </a:t>
            </a:r>
            <a:r>
              <a:rPr sz="3367" b="0" i="1" spc="-13" dirty="0">
                <a:latin typeface="Georgia"/>
                <a:cs typeface="Georgia"/>
              </a:rPr>
              <a:t>Form</a:t>
            </a:r>
            <a:endParaRPr sz="3367">
              <a:latin typeface="Georgia"/>
              <a:cs typeface="Georgia"/>
            </a:endParaRPr>
          </a:p>
        </p:txBody>
      </p:sp>
      <p:sp>
        <p:nvSpPr>
          <p:cNvPr id="11" name="object 11"/>
          <p:cNvSpPr txBox="1"/>
          <p:nvPr/>
        </p:nvSpPr>
        <p:spPr>
          <a:xfrm>
            <a:off x="6162075" y="5921680"/>
            <a:ext cx="4346787" cy="657445"/>
          </a:xfrm>
          <a:prstGeom prst="rect">
            <a:avLst/>
          </a:prstGeom>
        </p:spPr>
        <p:txBody>
          <a:bodyPr vert="horz" wrap="square" lIns="0" tIns="41487" rIns="0" bIns="0" rtlCol="0">
            <a:spAutoFit/>
          </a:bodyPr>
          <a:lstStyle/>
          <a:p>
            <a:pPr marL="253589" marR="3387" indent="-245546" defTabSz="609630">
              <a:lnSpc>
                <a:spcPts val="2447"/>
              </a:lnSpc>
              <a:spcBef>
                <a:spcPts val="327"/>
              </a:spcBef>
            </a:pPr>
            <a:r>
              <a:rPr sz="2200" i="1" kern="0" dirty="0">
                <a:solidFill>
                  <a:srgbClr val="FFFFFF"/>
                </a:solidFill>
                <a:latin typeface="Georgia"/>
                <a:cs typeface="Georgia"/>
              </a:rPr>
              <a:t>Minimum</a:t>
            </a:r>
            <a:r>
              <a:rPr sz="2200" i="1" kern="0" spc="3" dirty="0">
                <a:solidFill>
                  <a:srgbClr val="FFFFFF"/>
                </a:solidFill>
                <a:latin typeface="Georgia"/>
                <a:cs typeface="Georgia"/>
              </a:rPr>
              <a:t> </a:t>
            </a:r>
            <a:r>
              <a:rPr sz="2200" i="1" kern="0" dirty="0">
                <a:solidFill>
                  <a:srgbClr val="FFFFFF"/>
                </a:solidFill>
                <a:latin typeface="Georgia"/>
                <a:cs typeface="Georgia"/>
              </a:rPr>
              <a:t>Gift</a:t>
            </a:r>
            <a:r>
              <a:rPr sz="2200" i="1" kern="0" spc="3" dirty="0">
                <a:solidFill>
                  <a:srgbClr val="FFFFFF"/>
                </a:solidFill>
                <a:latin typeface="Georgia"/>
                <a:cs typeface="Georgia"/>
              </a:rPr>
              <a:t> </a:t>
            </a:r>
            <a:r>
              <a:rPr sz="2200" i="1" kern="0" dirty="0">
                <a:solidFill>
                  <a:srgbClr val="FFFFFF"/>
                </a:solidFill>
                <a:latin typeface="Georgia"/>
                <a:cs typeface="Georgia"/>
              </a:rPr>
              <a:t>Amount:</a:t>
            </a:r>
            <a:r>
              <a:rPr sz="2200" i="1" kern="0" spc="3" dirty="0">
                <a:solidFill>
                  <a:srgbClr val="FFFFFF"/>
                </a:solidFill>
                <a:latin typeface="Georgia"/>
                <a:cs typeface="Georgia"/>
              </a:rPr>
              <a:t> </a:t>
            </a:r>
            <a:r>
              <a:rPr sz="2200" i="1" kern="0" spc="-7" dirty="0">
                <a:solidFill>
                  <a:srgbClr val="91D1B3"/>
                </a:solidFill>
                <a:latin typeface="Georgia"/>
                <a:cs typeface="Georgia"/>
              </a:rPr>
              <a:t>$5/month </a:t>
            </a:r>
            <a:r>
              <a:rPr sz="2200" i="1" kern="0" spc="-7" dirty="0">
                <a:solidFill>
                  <a:srgbClr val="FFB71B"/>
                </a:solidFill>
                <a:latin typeface="Georgia"/>
                <a:cs typeface="Georgia"/>
              </a:rPr>
              <a:t>go.uncg.edu/payrolldeduction</a:t>
            </a:r>
            <a:endParaRPr sz="2200" kern="0">
              <a:solidFill>
                <a:sysClr val="windowText" lastClr="000000"/>
              </a:solidFill>
              <a:latin typeface="Georgia"/>
              <a:cs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3053695" y="2942417"/>
            <a:ext cx="6084610" cy="724686"/>
          </a:xfrm>
          <a:prstGeom prst="rect">
            <a:avLst/>
          </a:prstGeom>
        </p:spPr>
        <p:txBody>
          <a:bodyPr vert="horz" wrap="square" lIns="0" tIns="11430" rIns="0" bIns="0" rtlCol="0">
            <a:spAutoFit/>
          </a:bodyPr>
          <a:lstStyle/>
          <a:p>
            <a:pPr marL="8890" algn="ctr">
              <a:spcBef>
                <a:spcPts val="90"/>
              </a:spcBef>
            </a:pPr>
            <a:r>
              <a:rPr sz="4634" spc="583" dirty="0">
                <a:solidFill>
                  <a:srgbClr val="FFB71B"/>
                </a:solidFill>
              </a:rPr>
              <a:t>QUESTIONS?</a:t>
            </a:r>
            <a:endParaRPr sz="4634" dirty="0"/>
          </a:p>
        </p:txBody>
      </p:sp>
      <p:sp>
        <p:nvSpPr>
          <p:cNvPr id="3" name="object 3"/>
          <p:cNvSpPr/>
          <p:nvPr/>
        </p:nvSpPr>
        <p:spPr>
          <a:xfrm>
            <a:off x="685289" y="3429000"/>
            <a:ext cx="3230880" cy="0"/>
          </a:xfrm>
          <a:custGeom>
            <a:avLst/>
            <a:gdLst/>
            <a:ahLst/>
            <a:cxnLst/>
            <a:rect l="l" t="t" r="r" b="b"/>
            <a:pathLst>
              <a:path w="4846320">
                <a:moveTo>
                  <a:pt x="0" y="0"/>
                </a:moveTo>
                <a:lnTo>
                  <a:pt x="4846281" y="0"/>
                </a:lnTo>
              </a:path>
            </a:pathLst>
          </a:custGeom>
          <a:ln w="38100">
            <a:solidFill>
              <a:srgbClr val="FFB71B"/>
            </a:solidFill>
          </a:ln>
        </p:spPr>
        <p:txBody>
          <a:bodyPr wrap="square" lIns="0" tIns="0" rIns="0" bIns="0" rtlCol="0"/>
          <a:lstStyle/>
          <a:p>
            <a:pPr defTabSz="609630"/>
            <a:endParaRPr sz="1200" kern="0">
              <a:solidFill>
                <a:sysClr val="windowText" lastClr="000000"/>
              </a:solidFill>
            </a:endParaRPr>
          </a:p>
        </p:txBody>
      </p:sp>
      <p:sp>
        <p:nvSpPr>
          <p:cNvPr id="4" name="object 4"/>
          <p:cNvSpPr txBox="1">
            <a:spLocks noGrp="1"/>
          </p:cNvSpPr>
          <p:nvPr>
            <p:ph type="subTitle" idx="4"/>
          </p:nvPr>
        </p:nvSpPr>
        <p:spPr>
          <a:xfrm>
            <a:off x="2462440" y="4389837"/>
            <a:ext cx="7267120" cy="1647887"/>
          </a:xfrm>
          <a:prstGeom prst="rect">
            <a:avLst/>
          </a:prstGeom>
        </p:spPr>
        <p:txBody>
          <a:bodyPr vert="horz" wrap="square" lIns="0" tIns="107950" rIns="0" bIns="0" rtlCol="0">
            <a:spAutoFit/>
          </a:bodyPr>
          <a:lstStyle/>
          <a:p>
            <a:pPr marL="2283998" marR="3387" indent="-2275954" algn="l">
              <a:lnSpc>
                <a:spcPts val="3374"/>
              </a:lnSpc>
              <a:spcBef>
                <a:spcPts val="850"/>
              </a:spcBef>
            </a:pPr>
            <a:r>
              <a:rPr sz="3467" b="0" spc="253" dirty="0">
                <a:solidFill>
                  <a:srgbClr val="FFFFFF"/>
                </a:solidFill>
                <a:latin typeface="Trebuchet MS"/>
                <a:cs typeface="Trebuchet MS"/>
              </a:rPr>
              <a:t>Sam</a:t>
            </a:r>
            <a:r>
              <a:rPr sz="3467" b="0" spc="-160" dirty="0">
                <a:solidFill>
                  <a:srgbClr val="FFFFFF"/>
                </a:solidFill>
                <a:latin typeface="Trebuchet MS"/>
                <a:cs typeface="Trebuchet MS"/>
              </a:rPr>
              <a:t> </a:t>
            </a:r>
            <a:r>
              <a:rPr sz="3467" b="0" spc="53" dirty="0">
                <a:solidFill>
                  <a:srgbClr val="FFFFFF"/>
                </a:solidFill>
                <a:latin typeface="Trebuchet MS"/>
                <a:cs typeface="Trebuchet MS"/>
              </a:rPr>
              <a:t>Logan,</a:t>
            </a:r>
            <a:r>
              <a:rPr sz="3467" b="0" spc="-243" dirty="0">
                <a:solidFill>
                  <a:srgbClr val="FFFFFF"/>
                </a:solidFill>
                <a:latin typeface="Trebuchet MS"/>
                <a:cs typeface="Trebuchet MS"/>
              </a:rPr>
              <a:t> </a:t>
            </a:r>
            <a:endParaRPr lang="en-US" sz="3467" b="0" spc="-243" dirty="0">
              <a:solidFill>
                <a:srgbClr val="FFFFFF"/>
              </a:solidFill>
              <a:latin typeface="Trebuchet MS"/>
              <a:cs typeface="Trebuchet MS"/>
            </a:endParaRPr>
          </a:p>
          <a:p>
            <a:pPr marL="2283998" marR="3387" indent="-2275954" algn="l">
              <a:lnSpc>
                <a:spcPts val="3374"/>
              </a:lnSpc>
              <a:spcBef>
                <a:spcPts val="850"/>
              </a:spcBef>
            </a:pPr>
            <a:r>
              <a:rPr sz="3467" b="0" spc="67" dirty="0">
                <a:solidFill>
                  <a:srgbClr val="FFFFFF"/>
                </a:solidFill>
                <a:latin typeface="Trebuchet MS"/>
                <a:cs typeface="Trebuchet MS"/>
              </a:rPr>
              <a:t>Advancement</a:t>
            </a:r>
            <a:r>
              <a:rPr sz="3467" b="0" spc="-157" dirty="0">
                <a:solidFill>
                  <a:srgbClr val="FFFFFF"/>
                </a:solidFill>
                <a:latin typeface="Trebuchet MS"/>
                <a:cs typeface="Trebuchet MS"/>
              </a:rPr>
              <a:t> </a:t>
            </a:r>
            <a:r>
              <a:rPr sz="3467" b="0" spc="63" dirty="0">
                <a:solidFill>
                  <a:srgbClr val="FFFFFF"/>
                </a:solidFill>
                <a:latin typeface="Trebuchet MS"/>
                <a:cs typeface="Trebuchet MS"/>
              </a:rPr>
              <a:t>Communications</a:t>
            </a:r>
            <a:endParaRPr lang="en-US" sz="3467" b="0" spc="63" dirty="0">
              <a:solidFill>
                <a:srgbClr val="FFFFFF"/>
              </a:solidFill>
              <a:latin typeface="Trebuchet MS"/>
              <a:cs typeface="Trebuchet MS"/>
            </a:endParaRPr>
          </a:p>
          <a:p>
            <a:pPr marL="2283998" marR="3387" indent="-2275954" algn="l">
              <a:lnSpc>
                <a:spcPts val="3374"/>
              </a:lnSpc>
              <a:spcBef>
                <a:spcPts val="850"/>
              </a:spcBef>
            </a:pPr>
            <a:r>
              <a:rPr sz="3467" b="0" spc="107" dirty="0">
                <a:solidFill>
                  <a:srgbClr val="FFB71B"/>
                </a:solidFill>
                <a:latin typeface="Trebuchet MS"/>
                <a:cs typeface="Trebuchet MS"/>
                <a:hlinkClick r:id="rId2"/>
              </a:rPr>
              <a:t>swlogan2@uncg.edu</a:t>
            </a:r>
            <a:endParaRPr sz="3467" dirty="0">
              <a:latin typeface="Trebuchet MS"/>
              <a:cs typeface="Trebuchet MS"/>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4.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UNCG Cover-Projection Slides">
  <a:themeElements>
    <a:clrScheme name="Custom 1">
      <a:dk1>
        <a:sysClr val="windowText" lastClr="000000"/>
      </a:dk1>
      <a:lt1>
        <a:sysClr val="window" lastClr="FFFFFF"/>
      </a:lt1>
      <a:dk2>
        <a:srgbClr val="0F2044"/>
      </a:dk2>
      <a:lt2>
        <a:srgbClr val="BEC0C2"/>
      </a:lt2>
      <a:accent1>
        <a:srgbClr val="FFB71B"/>
      </a:accent1>
      <a:accent2>
        <a:srgbClr val="4FC2BF"/>
      </a:accent2>
      <a:accent3>
        <a:srgbClr val="00698C"/>
      </a:accent3>
      <a:accent4>
        <a:srgbClr val="A00C30"/>
      </a:accent4>
      <a:accent5>
        <a:srgbClr val="A59C87"/>
      </a:accent5>
      <a:accent6>
        <a:srgbClr val="92D1B3"/>
      </a:accent6>
      <a:hlink>
        <a:srgbClr val="507BD8"/>
      </a:hlink>
      <a:folHlink>
        <a:srgbClr val="EDEFF0"/>
      </a:folHlink>
    </a:clrScheme>
    <a:fontScheme name="uncg-brand-2018-v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ECB62C7-43E4-49D6-897F-BE15A65DDFED}" vid="{1E8076A8-A006-499D-B1E3-070C91E6E244}"/>
    </a:ext>
  </a:extLst>
</a:theme>
</file>

<file path=ppt/theme/theme4.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Presentation2" id="{722122A0-0109-47E3-A7FD-79DCF0A44C0D}" vid="{154C5171-E246-4F4F-926C-CADB5A25C2C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B71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6cca363f-4b6a-4897-b529-5cd57bb7f86a">EAQ34VEXQSQ2-1807698564-902</_dlc_DocId>
    <_dlc_DocIdUrl xmlns="6cca363f-4b6a-4897-b529-5cd57bb7f86a">
      <Url>https://uncg.sharepoint.com/sites/dept-56006/_layouts/15/DocIdRedir.aspx?ID=EAQ34VEXQSQ2-1807698564-902</Url>
      <Description>EAQ34VEXQSQ2-1807698564-902</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BF9FF16DD2EFE14186E3451D218EF38D" ma:contentTypeVersion="4" ma:contentTypeDescription="Create a new document." ma:contentTypeScope="" ma:versionID="950c2e7315a99a1a017fed6ef6a1a8d7">
  <xsd:schema xmlns:xsd="http://www.w3.org/2001/XMLSchema" xmlns:xs="http://www.w3.org/2001/XMLSchema" xmlns:p="http://schemas.microsoft.com/office/2006/metadata/properties" xmlns:ns2="6cca363f-4b6a-4897-b529-5cd57bb7f86a" xmlns:ns3="820bb3df-5de3-43b8-918c-16d77b6fabdd" targetNamespace="http://schemas.microsoft.com/office/2006/metadata/properties" ma:root="true" ma:fieldsID="dca543ce8891f86d248d27bdcf8a92e8" ns2:_="" ns3:_="">
    <xsd:import namespace="6cca363f-4b6a-4897-b529-5cd57bb7f86a"/>
    <xsd:import namespace="820bb3df-5de3-43b8-918c-16d77b6fabd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ca363f-4b6a-4897-b529-5cd57bb7f86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20bb3df-5de3-43b8-918c-16d77b6fabd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7D7E50-44C5-447E-9E3F-F5E37698D25A}">
  <ds:schemaRefs>
    <ds:schemaRef ds:uri="http://schemas.microsoft.com/sharepoint/events"/>
  </ds:schemaRefs>
</ds:datastoreItem>
</file>

<file path=customXml/itemProps2.xml><?xml version="1.0" encoding="utf-8"?>
<ds:datastoreItem xmlns:ds="http://schemas.openxmlformats.org/officeDocument/2006/customXml" ds:itemID="{630692F6-4FF3-4B05-AF16-43EFA92A3511}">
  <ds:schemaRefs>
    <ds:schemaRef ds:uri="http://purl.org/dc/elements/1.1/"/>
    <ds:schemaRef ds:uri="http://purl.org/dc/dcmitype/"/>
    <ds:schemaRef ds:uri="http://schemas.microsoft.com/office/2006/metadata/properties"/>
    <ds:schemaRef ds:uri="http://schemas.microsoft.com/office/infopath/2007/PartnerControls"/>
    <ds:schemaRef ds:uri="http://schemas.microsoft.com/office/2006/documentManagement/types"/>
    <ds:schemaRef ds:uri="http://purl.org/dc/terms/"/>
    <ds:schemaRef ds:uri="http://www.w3.org/XML/1998/namespace"/>
    <ds:schemaRef ds:uri="http://schemas.openxmlformats.org/package/2006/metadata/core-properties"/>
    <ds:schemaRef ds:uri="820bb3df-5de3-43b8-918c-16d77b6fabdd"/>
    <ds:schemaRef ds:uri="6cca363f-4b6a-4897-b529-5cd57bb7f86a"/>
  </ds:schemaRefs>
</ds:datastoreItem>
</file>

<file path=customXml/itemProps3.xml><?xml version="1.0" encoding="utf-8"?>
<ds:datastoreItem xmlns:ds="http://schemas.openxmlformats.org/officeDocument/2006/customXml" ds:itemID="{F0E4AAB7-4F52-40C9-9859-C530344A6C6F}">
  <ds:schemaRefs>
    <ds:schemaRef ds:uri="http://schemas.microsoft.com/sharepoint/v3/contenttype/forms"/>
  </ds:schemaRefs>
</ds:datastoreItem>
</file>

<file path=customXml/itemProps4.xml><?xml version="1.0" encoding="utf-8"?>
<ds:datastoreItem xmlns:ds="http://schemas.openxmlformats.org/officeDocument/2006/customXml" ds:itemID="{A2903930-4104-439C-9A16-7682F0604E14}">
  <ds:schemaRefs>
    <ds:schemaRef ds:uri="6cca363f-4b6a-4897-b529-5cd57bb7f86a"/>
    <ds:schemaRef ds:uri="820bb3df-5de3-43b8-918c-16d77b6fab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a2761ec8-7198-4440-bea0-e9dd2af28b51}" enabled="1" method="Standard" siteId="{73e15cf5-5dbb-46af-a862-753916269d73}"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1466</Words>
  <Application>Microsoft Office PowerPoint</Application>
  <PresentationFormat>Widescreen</PresentationFormat>
  <Paragraphs>300</Paragraphs>
  <Slides>47</Slides>
  <Notes>32</Notes>
  <HiddenSlides>12</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47</vt:i4>
      </vt:variant>
    </vt:vector>
  </HeadingPairs>
  <TitlesOfParts>
    <vt:vector size="63" baseType="lpstr">
      <vt:lpstr>Aptos</vt:lpstr>
      <vt:lpstr>Arial</vt:lpstr>
      <vt:lpstr>Avenir Next LT Pro Demi</vt:lpstr>
      <vt:lpstr>Bookman Old Style</vt:lpstr>
      <vt:lpstr>Calibri</vt:lpstr>
      <vt:lpstr>Georgia</vt:lpstr>
      <vt:lpstr>Pluto Sans Heavy</vt:lpstr>
      <vt:lpstr>Rockwell</vt:lpstr>
      <vt:lpstr>Sofia Pro Regular</vt:lpstr>
      <vt:lpstr>SofiaProRegular</vt:lpstr>
      <vt:lpstr>Trebuchet MS</vt:lpstr>
      <vt:lpstr>Simple Light</vt:lpstr>
      <vt:lpstr>1_Office Theme</vt:lpstr>
      <vt:lpstr>UNCG Cover-Projection Slides</vt:lpstr>
      <vt:lpstr>Damask</vt:lpstr>
      <vt:lpstr>Office Theme</vt:lpstr>
      <vt:lpstr>UNCG</vt:lpstr>
      <vt:lpstr>Agenda</vt:lpstr>
      <vt:lpstr>Guest Speaker</vt:lpstr>
      <vt:lpstr>MARCH 3-4</vt:lpstr>
      <vt:lpstr>STAFF DONORS</vt:lpstr>
      <vt:lpstr>2026 FOCUS AREAS</vt:lpstr>
      <vt:lpstr>BITG EVENTS</vt:lpstr>
      <vt:lpstr>PAYROLL DEDUCTION New &amp; Improved Form</vt:lpstr>
      <vt:lpstr>QUESTIONS?</vt:lpstr>
      <vt:lpstr>Scott Wilkens  Secretary</vt:lpstr>
      <vt:lpstr>PowerPoint Presentation</vt:lpstr>
      <vt:lpstr>Kimberly Mozingo Past Co-Chair</vt:lpstr>
      <vt:lpstr>Brynne Pulver Vice  Chair</vt:lpstr>
      <vt:lpstr>Carla Wilson Chair</vt:lpstr>
      <vt:lpstr>Ex Officio Reports/Updates</vt:lpstr>
      <vt:lpstr>Dr. Franklin D. Gilliam, Jr. Chancellor</vt:lpstr>
      <vt:lpstr>Waiyi Tse Chief of Staff,  Office of the Chancellor</vt:lpstr>
      <vt:lpstr>Information Technology Service Update</vt:lpstr>
      <vt:lpstr>Information Technology Service Update</vt:lpstr>
      <vt:lpstr>Human Resources Update</vt:lpstr>
      <vt:lpstr>Juan Pleitez Director of External Affairs  Strategy and Policy</vt:lpstr>
      <vt:lpstr>Jerry Blakemore Vice Chancellor, Institutional Integrity &amp; General Counsel</vt:lpstr>
      <vt:lpstr>PowerPoint Presentation</vt:lpstr>
      <vt:lpstr>UNCG Surplus </vt:lpstr>
      <vt:lpstr>Surplus-Reducing our footprint </vt:lpstr>
      <vt:lpstr>Surplus-Reuse Opportunities </vt:lpstr>
      <vt:lpstr>Surplus-Repurpose  </vt:lpstr>
      <vt:lpstr>Surplus-Recycle  </vt:lpstr>
      <vt:lpstr>Surplus Warehouse Summary  </vt:lpstr>
      <vt:lpstr>Associated Links  </vt:lpstr>
      <vt:lpstr>PowerPoint Presentation</vt:lpstr>
      <vt:lpstr>Project/Committee Reports</vt:lpstr>
      <vt:lpstr>Faculty Senate</vt:lpstr>
      <vt:lpstr>Outreach Committee</vt:lpstr>
      <vt:lpstr>Outreach Committee</vt:lpstr>
      <vt:lpstr>Excellence Awards</vt:lpstr>
      <vt:lpstr>Fundraising</vt:lpstr>
      <vt:lpstr>Spartan Open Pantry</vt:lpstr>
      <vt:lpstr>Kimberly Mozingo Parlimenatarian &amp;  Past Co-Chair</vt:lpstr>
      <vt:lpstr>PowerPoint Presentation</vt:lpstr>
      <vt:lpstr>Honoring Veterans &amp; Armed Services </vt:lpstr>
      <vt:lpstr>Spartan Season of Giving</vt:lpstr>
      <vt:lpstr>Spartan Season of Giving</vt:lpstr>
      <vt:lpstr>Upcoming Reminders</vt:lpstr>
      <vt:lpstr>UNC System Staff Assembly</vt:lpstr>
      <vt:lpstr>Adjournment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Wilkens</dc:creator>
  <cp:lastModifiedBy>Carla Wilson</cp:lastModifiedBy>
  <cp:revision>1</cp:revision>
  <cp:lastPrinted>2024-07-10T18:31:23Z</cp:lastPrinted>
  <dcterms:created xsi:type="dcterms:W3CDTF">2024-05-21T18:36:37Z</dcterms:created>
  <dcterms:modified xsi:type="dcterms:W3CDTF">2026-02-06T16:32:04Z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0x010100BF9FF16DD2EFE14186E3451D218EF38D</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y fmtid="{D5CDD505-2E9C-101B-9397-08002B2CF9AE}" pid="10" name="_dlc_DocIdItemGuid">
    <vt:lpwstr>526a15d2-a036-4a33-a297-fc8162b69695</vt:lpwstr>
  </property>
</Properties>
</file>