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84" r:id="rId6"/>
    <p:sldMasterId id="2147483720" r:id="rId7"/>
    <p:sldMasterId id="2147483743" r:id="rId8"/>
  </p:sldMasterIdLst>
  <p:notesMasterIdLst>
    <p:notesMasterId r:id="rId69"/>
  </p:notesMasterIdLst>
  <p:sldIdLst>
    <p:sldId id="287" r:id="rId9"/>
    <p:sldId id="2147482622" r:id="rId10"/>
    <p:sldId id="454" r:id="rId11"/>
    <p:sldId id="2147482606" r:id="rId12"/>
    <p:sldId id="2147482593" r:id="rId13"/>
    <p:sldId id="2147482605" r:id="rId14"/>
    <p:sldId id="550" r:id="rId15"/>
    <p:sldId id="377" r:id="rId16"/>
    <p:sldId id="460" r:id="rId17"/>
    <p:sldId id="562" r:id="rId18"/>
    <p:sldId id="295" r:id="rId19"/>
    <p:sldId id="2147482623" r:id="rId20"/>
    <p:sldId id="2147482627" r:id="rId21"/>
    <p:sldId id="290" r:id="rId22"/>
    <p:sldId id="286" r:id="rId23"/>
    <p:sldId id="291" r:id="rId24"/>
    <p:sldId id="2147482628" r:id="rId25"/>
    <p:sldId id="263" r:id="rId26"/>
    <p:sldId id="282" r:id="rId27"/>
    <p:sldId id="292" r:id="rId28"/>
    <p:sldId id="561" r:id="rId29"/>
    <p:sldId id="560" r:id="rId30"/>
    <p:sldId id="504" r:id="rId31"/>
    <p:sldId id="2147482597" r:id="rId32"/>
    <p:sldId id="2147482612" r:id="rId33"/>
    <p:sldId id="257" r:id="rId34"/>
    <p:sldId id="258" r:id="rId35"/>
    <p:sldId id="2147482613" r:id="rId36"/>
    <p:sldId id="2147482614" r:id="rId37"/>
    <p:sldId id="2147482615" r:id="rId38"/>
    <p:sldId id="2147482616" r:id="rId39"/>
    <p:sldId id="2147482617" r:id="rId40"/>
    <p:sldId id="2147482618" r:id="rId41"/>
    <p:sldId id="2147482619" r:id="rId42"/>
    <p:sldId id="2147482620" r:id="rId43"/>
    <p:sldId id="267" r:id="rId44"/>
    <p:sldId id="268" r:id="rId45"/>
    <p:sldId id="269" r:id="rId46"/>
    <p:sldId id="270" r:id="rId47"/>
    <p:sldId id="271" r:id="rId48"/>
    <p:sldId id="272" r:id="rId49"/>
    <p:sldId id="273" r:id="rId50"/>
    <p:sldId id="274" r:id="rId51"/>
    <p:sldId id="275" r:id="rId52"/>
    <p:sldId id="276" r:id="rId53"/>
    <p:sldId id="2147482621" r:id="rId54"/>
    <p:sldId id="2147482624" r:id="rId55"/>
    <p:sldId id="462" r:id="rId56"/>
    <p:sldId id="2147482602" r:id="rId57"/>
    <p:sldId id="2147482589" r:id="rId58"/>
    <p:sldId id="2147482595" r:id="rId59"/>
    <p:sldId id="2147482596" r:id="rId60"/>
    <p:sldId id="2147482625" r:id="rId61"/>
    <p:sldId id="467" r:id="rId62"/>
    <p:sldId id="2147482626" r:id="rId63"/>
    <p:sldId id="509" r:id="rId64"/>
    <p:sldId id="2147482603" r:id="rId65"/>
    <p:sldId id="2145708959" r:id="rId66"/>
    <p:sldId id="2145708960" r:id="rId67"/>
    <p:sldId id="465" r:id="rId6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0C30"/>
    <a:srgbClr val="00698C"/>
    <a:srgbClr val="0F2044"/>
    <a:srgbClr val="FFB71B"/>
    <a:srgbClr val="92D1B3"/>
    <a:srgbClr val="4FC2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227A08-F575-4815-805F-CDF72603D399}" v="18" dt="2026-01-08T14:34:12.409"/>
    <p1510:client id="{84656945-BF0B-4D20-5C64-3B1473235F84}" v="8" dt="2026-01-08T20:35:00.601"/>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3.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D3_22184C8D.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Filled</c:v>
                </c:pt>
              </c:strCache>
            </c:strRef>
          </c:tx>
          <c:spPr>
            <a:solidFill>
              <a:srgbClr val="00698C"/>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Academic Affairs</c:v>
                </c:pt>
                <c:pt idx="1">
                  <c:v>Student Affairs</c:v>
                </c:pt>
                <c:pt idx="2">
                  <c:v>Research &amp; Engagement</c:v>
                </c:pt>
                <c:pt idx="3">
                  <c:v>Finance &amp; Administration</c:v>
                </c:pt>
                <c:pt idx="4">
                  <c:v>ITS</c:v>
                </c:pt>
                <c:pt idx="5">
                  <c:v>University Advancement</c:v>
                </c:pt>
                <c:pt idx="6">
                  <c:v>Enrollment Management</c:v>
                </c:pt>
                <c:pt idx="7">
                  <c:v>Office of the Chancellor</c:v>
                </c:pt>
              </c:strCache>
            </c:strRef>
          </c:cat>
          <c:val>
            <c:numRef>
              <c:f>Sheet1!$B$2:$B$9</c:f>
              <c:numCache>
                <c:formatCode>General</c:formatCode>
                <c:ptCount val="8"/>
                <c:pt idx="0">
                  <c:v>13</c:v>
                </c:pt>
                <c:pt idx="1">
                  <c:v>3</c:v>
                </c:pt>
                <c:pt idx="2">
                  <c:v>3</c:v>
                </c:pt>
                <c:pt idx="3">
                  <c:v>6</c:v>
                </c:pt>
                <c:pt idx="4">
                  <c:v>2</c:v>
                </c:pt>
                <c:pt idx="5">
                  <c:v>2</c:v>
                </c:pt>
                <c:pt idx="6">
                  <c:v>3</c:v>
                </c:pt>
                <c:pt idx="7">
                  <c:v>2</c:v>
                </c:pt>
              </c:numCache>
            </c:numRef>
          </c:val>
          <c:extLst>
            <c:ext xmlns:c16="http://schemas.microsoft.com/office/drawing/2014/chart" uri="{C3380CC4-5D6E-409C-BE32-E72D297353CC}">
              <c16:uniqueId val="{00000000-073C-4F6D-A24F-BADF752F2279}"/>
            </c:ext>
          </c:extLst>
        </c:ser>
        <c:ser>
          <c:idx val="1"/>
          <c:order val="1"/>
          <c:tx>
            <c:strRef>
              <c:f>Sheet1!$C$1</c:f>
              <c:strCache>
                <c:ptCount val="1"/>
                <c:pt idx="0">
                  <c:v>Open Seats</c:v>
                </c:pt>
              </c:strCache>
            </c:strRef>
          </c:tx>
          <c:spPr>
            <a:solidFill>
              <a:srgbClr val="FFB71B"/>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F2044"/>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Academic Affairs</c:v>
                </c:pt>
                <c:pt idx="1">
                  <c:v>Student Affairs</c:v>
                </c:pt>
                <c:pt idx="2">
                  <c:v>Research &amp; Engagement</c:v>
                </c:pt>
                <c:pt idx="3">
                  <c:v>Finance &amp; Administration</c:v>
                </c:pt>
                <c:pt idx="4">
                  <c:v>ITS</c:v>
                </c:pt>
                <c:pt idx="5">
                  <c:v>University Advancement</c:v>
                </c:pt>
                <c:pt idx="6">
                  <c:v>Enrollment Management</c:v>
                </c:pt>
                <c:pt idx="7">
                  <c:v>Office of the Chancellor</c:v>
                </c:pt>
              </c:strCache>
            </c:strRef>
          </c:cat>
          <c:val>
            <c:numRef>
              <c:f>Sheet1!$C$2:$C$9</c:f>
              <c:numCache>
                <c:formatCode>General</c:formatCode>
                <c:ptCount val="8"/>
                <c:pt idx="1">
                  <c:v>3</c:v>
                </c:pt>
                <c:pt idx="2">
                  <c:v>1</c:v>
                </c:pt>
                <c:pt idx="3">
                  <c:v>5</c:v>
                </c:pt>
                <c:pt idx="4">
                  <c:v>2</c:v>
                </c:pt>
                <c:pt idx="7">
                  <c:v>1</c:v>
                </c:pt>
              </c:numCache>
            </c:numRef>
          </c:val>
          <c:extLst>
            <c:ext xmlns:c16="http://schemas.microsoft.com/office/drawing/2014/chart" uri="{C3380CC4-5D6E-409C-BE32-E72D297353CC}">
              <c16:uniqueId val="{00000001-073C-4F6D-A24F-BADF752F2279}"/>
            </c:ext>
          </c:extLst>
        </c:ser>
        <c:dLbls>
          <c:dLblPos val="ctr"/>
          <c:showLegendKey val="0"/>
          <c:showVal val="1"/>
          <c:showCatName val="0"/>
          <c:showSerName val="0"/>
          <c:showPercent val="0"/>
          <c:showBubbleSize val="0"/>
        </c:dLbls>
        <c:gapWidth val="150"/>
        <c:overlap val="100"/>
        <c:axId val="423261856"/>
        <c:axId val="423262336"/>
      </c:barChart>
      <c:catAx>
        <c:axId val="42326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23262336"/>
        <c:crosses val="autoZero"/>
        <c:auto val="1"/>
        <c:lblAlgn val="ctr"/>
        <c:lblOffset val="100"/>
        <c:noMultiLvlLbl val="0"/>
      </c:catAx>
      <c:valAx>
        <c:axId val="423262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23261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EC24DF-D9BD-4A22-B8FA-0FC6A2D212FB}" type="doc">
      <dgm:prSet loTypeId="urn:microsoft.com/office/officeart/2005/8/layout/default" loCatId="list" qsTypeId="urn:microsoft.com/office/officeart/2005/8/quickstyle/3d4" qsCatId="3D" csTypeId="urn:microsoft.com/office/officeart/2005/8/colors/accent4_5" csCatId="accent4" phldr="1"/>
      <dgm:spPr/>
      <dgm:t>
        <a:bodyPr/>
        <a:lstStyle/>
        <a:p>
          <a:endParaRPr lang="en-US"/>
        </a:p>
      </dgm:t>
    </dgm:pt>
    <dgm:pt modelId="{37AE2749-6F61-4D88-8B9D-C8E0C29F0F69}">
      <dgm:prSet/>
      <dgm:spPr/>
      <dgm:t>
        <a:bodyPr/>
        <a:lstStyle/>
        <a:p>
          <a:r>
            <a:rPr lang="en-US" b="1" i="0"/>
            <a:t>Donald Gray</a:t>
          </a:r>
          <a:r>
            <a:rPr lang="en-US" b="0" i="0"/>
            <a:t> </a:t>
          </a:r>
          <a:endParaRPr lang="en-US"/>
        </a:p>
      </dgm:t>
    </dgm:pt>
    <dgm:pt modelId="{DEBE5F48-592A-48BD-8276-65B6FD86E13D}" type="parTrans" cxnId="{931934AC-7946-4AE0-9F9D-D21FDE8E55B1}">
      <dgm:prSet/>
      <dgm:spPr/>
      <dgm:t>
        <a:bodyPr/>
        <a:lstStyle/>
        <a:p>
          <a:endParaRPr lang="en-US"/>
        </a:p>
      </dgm:t>
    </dgm:pt>
    <dgm:pt modelId="{121E850A-EFE2-44D5-B007-11B74620FF0B}" type="sibTrans" cxnId="{931934AC-7946-4AE0-9F9D-D21FDE8E55B1}">
      <dgm:prSet/>
      <dgm:spPr/>
      <dgm:t>
        <a:bodyPr/>
        <a:lstStyle/>
        <a:p>
          <a:endParaRPr lang="en-US"/>
        </a:p>
      </dgm:t>
    </dgm:pt>
    <dgm:pt modelId="{0A6D44A6-563C-48C9-84D7-4A4F5A131693}">
      <dgm:prSet/>
      <dgm:spPr/>
      <dgm:t>
        <a:bodyPr/>
        <a:lstStyle/>
        <a:p>
          <a:r>
            <a:rPr lang="en-US" b="0" i="0"/>
            <a:t>Technology Support Analyst</a:t>
          </a:r>
          <a:endParaRPr lang="en-US"/>
        </a:p>
      </dgm:t>
    </dgm:pt>
    <dgm:pt modelId="{60342E67-81C5-49A8-BB17-75CA8789F9C3}" type="parTrans" cxnId="{E59455A0-9FFC-426E-80F8-8A8C55B34AA0}">
      <dgm:prSet/>
      <dgm:spPr/>
      <dgm:t>
        <a:bodyPr/>
        <a:lstStyle/>
        <a:p>
          <a:endParaRPr lang="en-US"/>
        </a:p>
      </dgm:t>
    </dgm:pt>
    <dgm:pt modelId="{2443F50A-6C0D-46E6-BE56-E9B541E29464}" type="sibTrans" cxnId="{E59455A0-9FFC-426E-80F8-8A8C55B34AA0}">
      <dgm:prSet/>
      <dgm:spPr/>
      <dgm:t>
        <a:bodyPr/>
        <a:lstStyle/>
        <a:p>
          <a:endParaRPr lang="en-US"/>
        </a:p>
      </dgm:t>
    </dgm:pt>
    <dgm:pt modelId="{BDC8D5B8-8616-4A46-8053-16119F1FAC2B}">
      <dgm:prSet/>
      <dgm:spPr/>
      <dgm:t>
        <a:bodyPr/>
        <a:lstStyle/>
        <a:p>
          <a:r>
            <a:rPr lang="en-US" b="0" i="0"/>
            <a:t>Bryan School &amp; School of Education</a:t>
          </a:r>
          <a:endParaRPr lang="en-US"/>
        </a:p>
      </dgm:t>
    </dgm:pt>
    <dgm:pt modelId="{0032764F-CAAA-4850-8B33-E5BC82127023}" type="parTrans" cxnId="{8A79B7EC-7377-4E8C-840A-B4E1CDB23BC1}">
      <dgm:prSet/>
      <dgm:spPr/>
      <dgm:t>
        <a:bodyPr/>
        <a:lstStyle/>
        <a:p>
          <a:endParaRPr lang="en-US"/>
        </a:p>
      </dgm:t>
    </dgm:pt>
    <dgm:pt modelId="{2116F1F0-E099-4FEA-9058-1655FC78D8AA}" type="sibTrans" cxnId="{8A79B7EC-7377-4E8C-840A-B4E1CDB23BC1}">
      <dgm:prSet/>
      <dgm:spPr/>
      <dgm:t>
        <a:bodyPr/>
        <a:lstStyle/>
        <a:p>
          <a:endParaRPr lang="en-US"/>
        </a:p>
      </dgm:t>
    </dgm:pt>
    <dgm:pt modelId="{74E38CC5-E9C1-482B-B4CF-E557F7043898}">
      <dgm:prSet/>
      <dgm:spPr/>
      <dgm:t>
        <a:bodyPr/>
        <a:lstStyle/>
        <a:p>
          <a:pPr>
            <a:buNone/>
          </a:pPr>
          <a:r>
            <a:rPr lang="en-US" b="1"/>
            <a:t>Julia Goren</a:t>
          </a:r>
        </a:p>
      </dgm:t>
    </dgm:pt>
    <dgm:pt modelId="{57B76F33-AD15-4B1F-B605-5F36B6E0C8E7}" type="parTrans" cxnId="{BFDE0DF0-F5B5-4863-8D07-5126D7350B06}">
      <dgm:prSet/>
      <dgm:spPr/>
      <dgm:t>
        <a:bodyPr/>
        <a:lstStyle/>
        <a:p>
          <a:endParaRPr lang="en-US"/>
        </a:p>
      </dgm:t>
    </dgm:pt>
    <dgm:pt modelId="{3BAD4FAB-C7F7-4289-B5DF-73DDEE8AFC70}" type="sibTrans" cxnId="{BFDE0DF0-F5B5-4863-8D07-5126D7350B06}">
      <dgm:prSet/>
      <dgm:spPr/>
      <dgm:t>
        <a:bodyPr/>
        <a:lstStyle/>
        <a:p>
          <a:endParaRPr lang="en-US"/>
        </a:p>
      </dgm:t>
    </dgm:pt>
    <dgm:pt modelId="{CD777D44-EB55-4FEF-8BF5-FF89FAD95AFF}">
      <dgm:prSet/>
      <dgm:spPr/>
      <dgm:t>
        <a:bodyPr/>
        <a:lstStyle/>
        <a:p>
          <a:pPr>
            <a:buNone/>
          </a:pPr>
          <a:r>
            <a:rPr lang="en-US"/>
            <a:t>Dean’s Office</a:t>
          </a:r>
        </a:p>
      </dgm:t>
    </dgm:pt>
    <dgm:pt modelId="{2F15B37A-06EC-4A84-806D-724F8AEFA1FB}" type="parTrans" cxnId="{B3890D8A-F734-41AD-A00D-DE4D06F17156}">
      <dgm:prSet/>
      <dgm:spPr/>
      <dgm:t>
        <a:bodyPr/>
        <a:lstStyle/>
        <a:p>
          <a:endParaRPr lang="en-US"/>
        </a:p>
      </dgm:t>
    </dgm:pt>
    <dgm:pt modelId="{F18D2012-6160-4190-ABFD-75A56329B089}" type="sibTrans" cxnId="{B3890D8A-F734-41AD-A00D-DE4D06F17156}">
      <dgm:prSet/>
      <dgm:spPr/>
      <dgm:t>
        <a:bodyPr/>
        <a:lstStyle/>
        <a:p>
          <a:endParaRPr lang="en-US"/>
        </a:p>
      </dgm:t>
    </dgm:pt>
    <dgm:pt modelId="{AF4F1366-7220-4512-946E-2249BAE73010}">
      <dgm:prSet/>
      <dgm:spPr/>
      <dgm:t>
        <a:bodyPr/>
        <a:lstStyle/>
        <a:p>
          <a:pPr>
            <a:buNone/>
          </a:pPr>
          <a:r>
            <a:rPr lang="en-US"/>
            <a:t>Bryan School</a:t>
          </a:r>
        </a:p>
      </dgm:t>
    </dgm:pt>
    <dgm:pt modelId="{F9E89E66-7225-41EA-903D-90E5153A2989}" type="parTrans" cxnId="{540B66CA-5463-49A4-9831-B2CE54562208}">
      <dgm:prSet/>
      <dgm:spPr/>
      <dgm:t>
        <a:bodyPr/>
        <a:lstStyle/>
        <a:p>
          <a:endParaRPr lang="en-US"/>
        </a:p>
      </dgm:t>
    </dgm:pt>
    <dgm:pt modelId="{E3D33298-A40B-48D0-BE07-6FAFC363142E}" type="sibTrans" cxnId="{540B66CA-5463-49A4-9831-B2CE54562208}">
      <dgm:prSet/>
      <dgm:spPr/>
      <dgm:t>
        <a:bodyPr/>
        <a:lstStyle/>
        <a:p>
          <a:endParaRPr lang="en-US"/>
        </a:p>
      </dgm:t>
    </dgm:pt>
    <dgm:pt modelId="{FBC0A1ED-CF3D-42CB-A973-DD2E36468EF2}">
      <dgm:prSet/>
      <dgm:spPr/>
      <dgm:t>
        <a:bodyPr/>
        <a:lstStyle/>
        <a:p>
          <a:pPr>
            <a:buNone/>
          </a:pPr>
          <a:r>
            <a:rPr lang="en-US" b="1"/>
            <a:t>Gail Pack</a:t>
          </a:r>
        </a:p>
      </dgm:t>
    </dgm:pt>
    <dgm:pt modelId="{822FAF49-8473-4CE2-B089-C8242A06AE86}" type="parTrans" cxnId="{3E546003-97A6-478B-B957-54C54B70EADE}">
      <dgm:prSet/>
      <dgm:spPr/>
      <dgm:t>
        <a:bodyPr/>
        <a:lstStyle/>
        <a:p>
          <a:endParaRPr lang="en-US"/>
        </a:p>
      </dgm:t>
    </dgm:pt>
    <dgm:pt modelId="{1948FC93-EC9B-4E7A-B6F5-5917F0BC3487}" type="sibTrans" cxnId="{3E546003-97A6-478B-B957-54C54B70EADE}">
      <dgm:prSet/>
      <dgm:spPr/>
      <dgm:t>
        <a:bodyPr/>
        <a:lstStyle/>
        <a:p>
          <a:endParaRPr lang="en-US"/>
        </a:p>
      </dgm:t>
    </dgm:pt>
    <dgm:pt modelId="{62418461-E8A2-43B7-B78B-557567071641}">
      <dgm:prSet/>
      <dgm:spPr/>
      <dgm:t>
        <a:bodyPr/>
        <a:lstStyle/>
        <a:p>
          <a:pPr>
            <a:buNone/>
          </a:pPr>
          <a:r>
            <a:rPr lang="en-US"/>
            <a:t>Undergraduate Student Services</a:t>
          </a:r>
        </a:p>
      </dgm:t>
    </dgm:pt>
    <dgm:pt modelId="{9C11F340-FC1F-41F0-A588-F34F40C195BB}" type="parTrans" cxnId="{8F23290B-EC1B-40A6-A6B3-5DB34B3D07F1}">
      <dgm:prSet/>
      <dgm:spPr/>
      <dgm:t>
        <a:bodyPr/>
        <a:lstStyle/>
        <a:p>
          <a:endParaRPr lang="en-US"/>
        </a:p>
      </dgm:t>
    </dgm:pt>
    <dgm:pt modelId="{E59DD653-2E60-4399-8922-1E8AC9F4569E}" type="sibTrans" cxnId="{8F23290B-EC1B-40A6-A6B3-5DB34B3D07F1}">
      <dgm:prSet/>
      <dgm:spPr/>
      <dgm:t>
        <a:bodyPr/>
        <a:lstStyle/>
        <a:p>
          <a:endParaRPr lang="en-US"/>
        </a:p>
      </dgm:t>
    </dgm:pt>
    <dgm:pt modelId="{42574CBC-E78E-4567-9703-C7AEF8AB319D}">
      <dgm:prSet/>
      <dgm:spPr/>
      <dgm:t>
        <a:bodyPr/>
        <a:lstStyle/>
        <a:p>
          <a:pPr>
            <a:buNone/>
          </a:pPr>
          <a:r>
            <a:rPr lang="en-US"/>
            <a:t>Bryan School</a:t>
          </a:r>
        </a:p>
      </dgm:t>
    </dgm:pt>
    <dgm:pt modelId="{7FF5BCFE-EA14-4530-968D-5DB65D6325C6}" type="parTrans" cxnId="{F41F9622-B382-4D23-85FC-826B6F20651C}">
      <dgm:prSet/>
      <dgm:spPr/>
      <dgm:t>
        <a:bodyPr/>
        <a:lstStyle/>
        <a:p>
          <a:endParaRPr lang="en-US"/>
        </a:p>
      </dgm:t>
    </dgm:pt>
    <dgm:pt modelId="{08707DFD-D6D1-441A-8D0B-54189D0FE79D}" type="sibTrans" cxnId="{F41F9622-B382-4D23-85FC-826B6F20651C}">
      <dgm:prSet/>
      <dgm:spPr/>
      <dgm:t>
        <a:bodyPr/>
        <a:lstStyle/>
        <a:p>
          <a:endParaRPr lang="en-US"/>
        </a:p>
      </dgm:t>
    </dgm:pt>
    <dgm:pt modelId="{91D8622E-7C62-49DB-9F8B-ECAF1E14B6D6}">
      <dgm:prSet/>
      <dgm:spPr/>
      <dgm:t>
        <a:bodyPr/>
        <a:lstStyle/>
        <a:p>
          <a:pPr>
            <a:buNone/>
          </a:pPr>
          <a:r>
            <a:rPr lang="en-US" b="1"/>
            <a:t>Timothy Wilkins</a:t>
          </a:r>
        </a:p>
      </dgm:t>
    </dgm:pt>
    <dgm:pt modelId="{D6532D42-B7B5-4D16-A0D1-4CD875F61C09}" type="parTrans" cxnId="{685B2DB8-9D6B-4367-9DF9-EFE8AC966A3E}">
      <dgm:prSet/>
      <dgm:spPr/>
      <dgm:t>
        <a:bodyPr/>
        <a:lstStyle/>
        <a:p>
          <a:endParaRPr lang="en-US"/>
        </a:p>
      </dgm:t>
    </dgm:pt>
    <dgm:pt modelId="{FB19C428-B79D-4B92-8396-4B9F5B9B491B}" type="sibTrans" cxnId="{685B2DB8-9D6B-4367-9DF9-EFE8AC966A3E}">
      <dgm:prSet/>
      <dgm:spPr/>
      <dgm:t>
        <a:bodyPr/>
        <a:lstStyle/>
        <a:p>
          <a:endParaRPr lang="en-US"/>
        </a:p>
      </dgm:t>
    </dgm:pt>
    <dgm:pt modelId="{99616D48-BBB3-40E7-9D5F-EEEE75BECC1A}">
      <dgm:prSet/>
      <dgm:spPr/>
      <dgm:t>
        <a:bodyPr/>
        <a:lstStyle/>
        <a:p>
          <a:pPr>
            <a:buNone/>
          </a:pPr>
          <a:r>
            <a:rPr lang="en-US"/>
            <a:t>Facility Services</a:t>
          </a:r>
        </a:p>
      </dgm:t>
    </dgm:pt>
    <dgm:pt modelId="{8965F46B-8EAD-4351-B73B-34430C8F1E30}" type="parTrans" cxnId="{A9503C93-072E-4D97-931B-4A966D97E6C7}">
      <dgm:prSet/>
      <dgm:spPr/>
      <dgm:t>
        <a:bodyPr/>
        <a:lstStyle/>
        <a:p>
          <a:endParaRPr lang="en-US"/>
        </a:p>
      </dgm:t>
    </dgm:pt>
    <dgm:pt modelId="{C1D43A30-A67E-43A0-8690-C9B0ECB7A866}" type="sibTrans" cxnId="{A9503C93-072E-4D97-931B-4A966D97E6C7}">
      <dgm:prSet/>
      <dgm:spPr/>
      <dgm:t>
        <a:bodyPr/>
        <a:lstStyle/>
        <a:p>
          <a:endParaRPr lang="en-US"/>
        </a:p>
      </dgm:t>
    </dgm:pt>
    <dgm:pt modelId="{3BFB1100-A635-41F1-9DB8-2A9B1E193C0C}">
      <dgm:prSet/>
      <dgm:spPr/>
      <dgm:t>
        <a:bodyPr/>
        <a:lstStyle/>
        <a:p>
          <a:r>
            <a:rPr lang="en-US" b="1" i="0"/>
            <a:t>Jessica Quattrucci</a:t>
          </a:r>
          <a:endParaRPr lang="en-US"/>
        </a:p>
      </dgm:t>
    </dgm:pt>
    <dgm:pt modelId="{E0F5B4AE-271D-4B8F-B0A4-11D20AE23BA7}" type="parTrans" cxnId="{6C7AE9D0-E240-40E4-89B8-9E7EB656F7CB}">
      <dgm:prSet/>
      <dgm:spPr/>
      <dgm:t>
        <a:bodyPr/>
        <a:lstStyle/>
        <a:p>
          <a:endParaRPr lang="en-US"/>
        </a:p>
      </dgm:t>
    </dgm:pt>
    <dgm:pt modelId="{6CE15BB6-FABF-48C8-AC5D-FA829343EB0B}" type="sibTrans" cxnId="{6C7AE9D0-E240-40E4-89B8-9E7EB656F7CB}">
      <dgm:prSet/>
      <dgm:spPr/>
      <dgm:t>
        <a:bodyPr/>
        <a:lstStyle/>
        <a:p>
          <a:endParaRPr lang="en-US"/>
        </a:p>
      </dgm:t>
    </dgm:pt>
    <dgm:pt modelId="{1364B4CD-DF8D-4395-A87E-DB439B43EC72}">
      <dgm:prSet/>
      <dgm:spPr/>
      <dgm:t>
        <a:bodyPr/>
        <a:lstStyle/>
        <a:p>
          <a:r>
            <a:rPr lang="en-US" b="0" i="0"/>
            <a:t>Academic Advisor</a:t>
          </a:r>
          <a:endParaRPr lang="en-US"/>
        </a:p>
      </dgm:t>
    </dgm:pt>
    <dgm:pt modelId="{EF6AFBD8-E2DE-450F-98B3-B38C1F64A088}" type="parTrans" cxnId="{9A28A5B8-35AA-4B93-ACCC-6D2097B73E8B}">
      <dgm:prSet/>
      <dgm:spPr/>
      <dgm:t>
        <a:bodyPr/>
        <a:lstStyle/>
        <a:p>
          <a:endParaRPr lang="en-US"/>
        </a:p>
      </dgm:t>
    </dgm:pt>
    <dgm:pt modelId="{E6BAD7A1-B637-4327-9E43-2ED3D27F3C64}" type="sibTrans" cxnId="{9A28A5B8-35AA-4B93-ACCC-6D2097B73E8B}">
      <dgm:prSet/>
      <dgm:spPr/>
      <dgm:t>
        <a:bodyPr/>
        <a:lstStyle/>
        <a:p>
          <a:endParaRPr lang="en-US"/>
        </a:p>
      </dgm:t>
    </dgm:pt>
    <dgm:pt modelId="{498AE75C-3003-4D9E-BDE9-31D989EF1E5B}">
      <dgm:prSet/>
      <dgm:spPr/>
      <dgm:t>
        <a:bodyPr/>
        <a:lstStyle/>
        <a:p>
          <a:r>
            <a:rPr lang="en-US" b="0" i="0"/>
            <a:t>Bryan Undergraduate Student Services</a:t>
          </a:r>
          <a:endParaRPr lang="en-US"/>
        </a:p>
      </dgm:t>
    </dgm:pt>
    <dgm:pt modelId="{692345C6-B752-4390-89A6-209D2D65A9E7}" type="parTrans" cxnId="{6F828377-3A44-4D67-80D5-F4AC2CD43983}">
      <dgm:prSet/>
      <dgm:spPr/>
      <dgm:t>
        <a:bodyPr/>
        <a:lstStyle/>
        <a:p>
          <a:endParaRPr lang="en-US"/>
        </a:p>
      </dgm:t>
    </dgm:pt>
    <dgm:pt modelId="{7397CD6A-9B1D-4DA3-929E-F577F8BBED9C}" type="sibTrans" cxnId="{6F828377-3A44-4D67-80D5-F4AC2CD43983}">
      <dgm:prSet/>
      <dgm:spPr/>
      <dgm:t>
        <a:bodyPr/>
        <a:lstStyle/>
        <a:p>
          <a:endParaRPr lang="en-US"/>
        </a:p>
      </dgm:t>
    </dgm:pt>
    <dgm:pt modelId="{E0F1BAC2-26A2-4171-9113-9F7EAAF66375}">
      <dgm:prSet/>
      <dgm:spPr/>
      <dgm:t>
        <a:bodyPr/>
        <a:lstStyle/>
        <a:p>
          <a:r>
            <a:rPr lang="en-US" b="0" i="0"/>
            <a:t>Academic Advisor</a:t>
          </a:r>
          <a:endParaRPr lang="en-US"/>
        </a:p>
      </dgm:t>
    </dgm:pt>
    <dgm:pt modelId="{FE858B49-D4E4-4292-89CA-9B273649E3F9}" type="parTrans" cxnId="{F1FFEB7C-79EF-4F70-93A4-30DCB701B64E}">
      <dgm:prSet/>
      <dgm:spPr/>
      <dgm:t>
        <a:bodyPr/>
        <a:lstStyle/>
        <a:p>
          <a:endParaRPr lang="en-US"/>
        </a:p>
      </dgm:t>
    </dgm:pt>
    <dgm:pt modelId="{D85B2DCF-5781-4D58-983E-559ABB274A5B}" type="sibTrans" cxnId="{F1FFEB7C-79EF-4F70-93A4-30DCB701B64E}">
      <dgm:prSet/>
      <dgm:spPr/>
      <dgm:t>
        <a:bodyPr/>
        <a:lstStyle/>
        <a:p>
          <a:endParaRPr lang="en-US"/>
        </a:p>
      </dgm:t>
    </dgm:pt>
    <dgm:pt modelId="{E7264150-C32E-4862-A858-E65BB1F89D79}">
      <dgm:prSet/>
      <dgm:spPr/>
      <dgm:t>
        <a:bodyPr/>
        <a:lstStyle/>
        <a:p>
          <a:r>
            <a:rPr lang="en-US" b="0" i="0"/>
            <a:t>Bryan Undergraduate Student Services</a:t>
          </a:r>
          <a:endParaRPr lang="en-US"/>
        </a:p>
      </dgm:t>
    </dgm:pt>
    <dgm:pt modelId="{C16696FB-695B-473A-9ED1-2DB427E7B6B2}" type="parTrans" cxnId="{28A0C9CD-F260-4620-BFC4-6D1C94761B48}">
      <dgm:prSet/>
      <dgm:spPr/>
      <dgm:t>
        <a:bodyPr/>
        <a:lstStyle/>
        <a:p>
          <a:endParaRPr lang="en-US"/>
        </a:p>
      </dgm:t>
    </dgm:pt>
    <dgm:pt modelId="{05591F91-4C04-4B3C-9B05-E90C6CAA5618}" type="sibTrans" cxnId="{28A0C9CD-F260-4620-BFC4-6D1C94761B48}">
      <dgm:prSet/>
      <dgm:spPr/>
      <dgm:t>
        <a:bodyPr/>
        <a:lstStyle/>
        <a:p>
          <a:endParaRPr lang="en-US"/>
        </a:p>
      </dgm:t>
    </dgm:pt>
    <dgm:pt modelId="{2D475D40-7B7C-417D-AFB7-1F2D83BC1137}">
      <dgm:prSet/>
      <dgm:spPr/>
      <dgm:t>
        <a:bodyPr/>
        <a:lstStyle/>
        <a:p>
          <a:r>
            <a:rPr lang="en-US" b="1" i="0"/>
            <a:t>Nancy Trejo- Barcenas</a:t>
          </a:r>
          <a:endParaRPr lang="en-US" b="1"/>
        </a:p>
      </dgm:t>
    </dgm:pt>
    <dgm:pt modelId="{357E1EE4-BAFC-4763-B409-7EB607C71EE4}" type="parTrans" cxnId="{0C85D59E-1C4C-4DFD-A868-137E4B155260}">
      <dgm:prSet/>
      <dgm:spPr/>
      <dgm:t>
        <a:bodyPr/>
        <a:lstStyle/>
        <a:p>
          <a:endParaRPr lang="en-US"/>
        </a:p>
      </dgm:t>
    </dgm:pt>
    <dgm:pt modelId="{6BD10FB1-C620-4278-B333-C041BC8CE216}" type="sibTrans" cxnId="{0C85D59E-1C4C-4DFD-A868-137E4B155260}">
      <dgm:prSet/>
      <dgm:spPr/>
      <dgm:t>
        <a:bodyPr/>
        <a:lstStyle/>
        <a:p>
          <a:endParaRPr lang="en-US"/>
        </a:p>
      </dgm:t>
    </dgm:pt>
    <dgm:pt modelId="{FC9ACDDC-5A25-4D24-BE70-B6CD47692711}">
      <dgm:prSet/>
      <dgm:spPr/>
      <dgm:t>
        <a:bodyPr/>
        <a:lstStyle/>
        <a:p>
          <a:r>
            <a:rPr lang="en-US"/>
            <a:t>Recruiting &amp; Academic Advising Specialist</a:t>
          </a:r>
        </a:p>
      </dgm:t>
    </dgm:pt>
    <dgm:pt modelId="{36C3769F-B967-4F84-AE13-F15EE5FF9869}" type="parTrans" cxnId="{EC49D9A6-775A-4529-B4BC-128DD60C1C53}">
      <dgm:prSet/>
      <dgm:spPr/>
      <dgm:t>
        <a:bodyPr/>
        <a:lstStyle/>
        <a:p>
          <a:endParaRPr lang="en-US"/>
        </a:p>
      </dgm:t>
    </dgm:pt>
    <dgm:pt modelId="{099CBBA2-2CCA-4A71-8F34-2F4D185A32A8}" type="sibTrans" cxnId="{EC49D9A6-775A-4529-B4BC-128DD60C1C53}">
      <dgm:prSet/>
      <dgm:spPr/>
      <dgm:t>
        <a:bodyPr/>
        <a:lstStyle/>
        <a:p>
          <a:endParaRPr lang="en-US"/>
        </a:p>
      </dgm:t>
    </dgm:pt>
    <dgm:pt modelId="{195DD0C3-4CBE-437C-ADF2-DAAC4D01BB03}">
      <dgm:prSet/>
      <dgm:spPr/>
      <dgm:t>
        <a:bodyPr/>
        <a:lstStyle/>
        <a:p>
          <a:r>
            <a:rPr lang="en-US"/>
            <a:t>Bryan School</a:t>
          </a:r>
        </a:p>
      </dgm:t>
    </dgm:pt>
    <dgm:pt modelId="{2B58809A-9311-46FD-B4A6-8977EA226C32}" type="parTrans" cxnId="{C31F53D3-2D08-490B-AC72-A2A0691BA4F5}">
      <dgm:prSet/>
      <dgm:spPr/>
      <dgm:t>
        <a:bodyPr/>
        <a:lstStyle/>
        <a:p>
          <a:endParaRPr lang="en-US"/>
        </a:p>
      </dgm:t>
    </dgm:pt>
    <dgm:pt modelId="{E606E5FD-334A-4BA0-BB1C-E41742B7FFEF}" type="sibTrans" cxnId="{C31F53D3-2D08-490B-AC72-A2A0691BA4F5}">
      <dgm:prSet/>
      <dgm:spPr/>
      <dgm:t>
        <a:bodyPr/>
        <a:lstStyle/>
        <a:p>
          <a:endParaRPr lang="en-US"/>
        </a:p>
      </dgm:t>
    </dgm:pt>
    <dgm:pt modelId="{D5BD2267-4DD9-49CC-85F8-844E434F323A}">
      <dgm:prSet/>
      <dgm:spPr/>
      <dgm:t>
        <a:bodyPr/>
        <a:lstStyle/>
        <a:p>
          <a:r>
            <a:rPr lang="en-US" b="1" i="0"/>
            <a:t>Breanna Wallace</a:t>
          </a:r>
          <a:endParaRPr lang="en-US"/>
        </a:p>
      </dgm:t>
    </dgm:pt>
    <dgm:pt modelId="{D3DD2716-1B1E-4571-BCD5-4AE59FAA576D}" type="parTrans" cxnId="{331B841B-70F6-4948-AD9E-BB5943F2E9FF}">
      <dgm:prSet/>
      <dgm:spPr/>
      <dgm:t>
        <a:bodyPr/>
        <a:lstStyle/>
        <a:p>
          <a:endParaRPr lang="en-US"/>
        </a:p>
      </dgm:t>
    </dgm:pt>
    <dgm:pt modelId="{9D3C0EFC-EC38-4A00-92BD-CBCFC9A74FBE}" type="sibTrans" cxnId="{331B841B-70F6-4948-AD9E-BB5943F2E9FF}">
      <dgm:prSet/>
      <dgm:spPr/>
      <dgm:t>
        <a:bodyPr/>
        <a:lstStyle/>
        <a:p>
          <a:endParaRPr lang="en-US"/>
        </a:p>
      </dgm:t>
    </dgm:pt>
    <dgm:pt modelId="{6D2AC58F-EABA-446A-AC51-CF8E5068FC57}">
      <dgm:prSet/>
      <dgm:spPr/>
      <dgm:t>
        <a:bodyPr/>
        <a:lstStyle/>
        <a:p>
          <a:r>
            <a:rPr lang="en-US" b="0" i="0"/>
            <a:t>Academic Advisor</a:t>
          </a:r>
          <a:endParaRPr lang="en-US"/>
        </a:p>
      </dgm:t>
    </dgm:pt>
    <dgm:pt modelId="{0AF86D6E-54BB-4716-A5A3-A64C4A0C120F}" type="parTrans" cxnId="{CED7E0FF-8B53-4D8B-9F67-82D8E0A1667B}">
      <dgm:prSet/>
      <dgm:spPr/>
      <dgm:t>
        <a:bodyPr/>
        <a:lstStyle/>
        <a:p>
          <a:endParaRPr lang="en-US"/>
        </a:p>
      </dgm:t>
    </dgm:pt>
    <dgm:pt modelId="{D386510E-47FB-4E28-80B9-3FF2DFFAE99A}" type="sibTrans" cxnId="{CED7E0FF-8B53-4D8B-9F67-82D8E0A1667B}">
      <dgm:prSet/>
      <dgm:spPr/>
      <dgm:t>
        <a:bodyPr/>
        <a:lstStyle/>
        <a:p>
          <a:endParaRPr lang="en-US"/>
        </a:p>
      </dgm:t>
    </dgm:pt>
    <dgm:pt modelId="{006B5BE5-2074-4C12-8A6B-DD7666AD0F59}">
      <dgm:prSet/>
      <dgm:spPr/>
      <dgm:t>
        <a:bodyPr/>
        <a:lstStyle/>
        <a:p>
          <a:r>
            <a:rPr lang="en-US" b="0" i="0"/>
            <a:t>Bryan Undergraduate Student Services</a:t>
          </a:r>
          <a:endParaRPr lang="en-US"/>
        </a:p>
      </dgm:t>
    </dgm:pt>
    <dgm:pt modelId="{7D18F2BF-93A8-4F40-A3EA-74B1E237BEA7}" type="parTrans" cxnId="{917480B4-1E4B-4ADB-86A7-31F97E217EDD}">
      <dgm:prSet/>
      <dgm:spPr/>
      <dgm:t>
        <a:bodyPr/>
        <a:lstStyle/>
        <a:p>
          <a:endParaRPr lang="en-US"/>
        </a:p>
      </dgm:t>
    </dgm:pt>
    <dgm:pt modelId="{63610B25-65CE-4C8B-BA8A-347BD4FED2DF}" type="sibTrans" cxnId="{917480B4-1E4B-4ADB-86A7-31F97E217EDD}">
      <dgm:prSet/>
      <dgm:spPr/>
      <dgm:t>
        <a:bodyPr/>
        <a:lstStyle/>
        <a:p>
          <a:endParaRPr lang="en-US"/>
        </a:p>
      </dgm:t>
    </dgm:pt>
    <dgm:pt modelId="{48EF3C61-B139-4652-AF81-BF3B1FF0C4D3}">
      <dgm:prSet/>
      <dgm:spPr/>
      <dgm:t>
        <a:bodyPr/>
        <a:lstStyle/>
        <a:p>
          <a:r>
            <a:rPr lang="en-US" b="1" i="0"/>
            <a:t>Alyssa Rose</a:t>
          </a:r>
          <a:endParaRPr lang="en-US"/>
        </a:p>
      </dgm:t>
    </dgm:pt>
    <dgm:pt modelId="{78578615-6A50-4A15-9DF3-2E820951EC88}" type="parTrans" cxnId="{F170176F-AE6B-4B17-9441-873A31A8A403}">
      <dgm:prSet/>
      <dgm:spPr/>
      <dgm:t>
        <a:bodyPr/>
        <a:lstStyle/>
        <a:p>
          <a:endParaRPr lang="en-US"/>
        </a:p>
      </dgm:t>
    </dgm:pt>
    <dgm:pt modelId="{0760B195-47C1-4E69-894A-AD3584C390CF}" type="sibTrans" cxnId="{F170176F-AE6B-4B17-9441-873A31A8A403}">
      <dgm:prSet/>
      <dgm:spPr/>
      <dgm:t>
        <a:bodyPr/>
        <a:lstStyle/>
        <a:p>
          <a:endParaRPr lang="en-US"/>
        </a:p>
      </dgm:t>
    </dgm:pt>
    <dgm:pt modelId="{E5B88AC3-CB1F-4348-B1A6-C3DEB009CD00}" type="pres">
      <dgm:prSet presAssocID="{47EC24DF-D9BD-4A22-B8FA-0FC6A2D212FB}" presName="diagram" presStyleCnt="0">
        <dgm:presLayoutVars>
          <dgm:dir/>
          <dgm:resizeHandles val="exact"/>
        </dgm:presLayoutVars>
      </dgm:prSet>
      <dgm:spPr/>
    </dgm:pt>
    <dgm:pt modelId="{BB06B929-884F-46D6-A874-19060B42D87A}" type="pres">
      <dgm:prSet presAssocID="{37AE2749-6F61-4D88-8B9D-C8E0C29F0F69}" presName="node" presStyleLbl="node1" presStyleIdx="0" presStyleCnt="8">
        <dgm:presLayoutVars>
          <dgm:bulletEnabled val="1"/>
        </dgm:presLayoutVars>
      </dgm:prSet>
      <dgm:spPr/>
    </dgm:pt>
    <dgm:pt modelId="{5E8361E1-F467-47F4-BF32-341EAC9479CC}" type="pres">
      <dgm:prSet presAssocID="{121E850A-EFE2-44D5-B007-11B74620FF0B}" presName="sibTrans" presStyleCnt="0"/>
      <dgm:spPr/>
    </dgm:pt>
    <dgm:pt modelId="{5B398862-AA0C-4A57-B983-EDCF3A0B37B2}" type="pres">
      <dgm:prSet presAssocID="{74E38CC5-E9C1-482B-B4CF-E557F7043898}" presName="node" presStyleLbl="node1" presStyleIdx="1" presStyleCnt="8">
        <dgm:presLayoutVars>
          <dgm:bulletEnabled val="1"/>
        </dgm:presLayoutVars>
      </dgm:prSet>
      <dgm:spPr/>
    </dgm:pt>
    <dgm:pt modelId="{215D4811-81C6-45B6-B1F8-6356335A9EEB}" type="pres">
      <dgm:prSet presAssocID="{3BAD4FAB-C7F7-4289-B5DF-73DDEE8AFC70}" presName="sibTrans" presStyleCnt="0"/>
      <dgm:spPr/>
    </dgm:pt>
    <dgm:pt modelId="{CC0847B8-6ED1-41D7-B424-CD8560DD07E2}" type="pres">
      <dgm:prSet presAssocID="{FBC0A1ED-CF3D-42CB-A973-DD2E36468EF2}" presName="node" presStyleLbl="node1" presStyleIdx="2" presStyleCnt="8">
        <dgm:presLayoutVars>
          <dgm:bulletEnabled val="1"/>
        </dgm:presLayoutVars>
      </dgm:prSet>
      <dgm:spPr/>
    </dgm:pt>
    <dgm:pt modelId="{4B5FB419-827E-41BD-9B49-9D7D51666114}" type="pres">
      <dgm:prSet presAssocID="{1948FC93-EC9B-4E7A-B6F5-5917F0BC3487}" presName="sibTrans" presStyleCnt="0"/>
      <dgm:spPr/>
    </dgm:pt>
    <dgm:pt modelId="{A3A71E57-842D-491C-AD79-66FE033839E9}" type="pres">
      <dgm:prSet presAssocID="{3BFB1100-A635-41F1-9DB8-2A9B1E193C0C}" presName="node" presStyleLbl="node1" presStyleIdx="3" presStyleCnt="8">
        <dgm:presLayoutVars>
          <dgm:bulletEnabled val="1"/>
        </dgm:presLayoutVars>
      </dgm:prSet>
      <dgm:spPr/>
    </dgm:pt>
    <dgm:pt modelId="{10A7389A-44EC-4702-932A-D98A37434A39}" type="pres">
      <dgm:prSet presAssocID="{6CE15BB6-FABF-48C8-AC5D-FA829343EB0B}" presName="sibTrans" presStyleCnt="0"/>
      <dgm:spPr/>
    </dgm:pt>
    <dgm:pt modelId="{9AA257E8-E0BB-466A-B2A8-DA076E69B2FE}" type="pres">
      <dgm:prSet presAssocID="{48EF3C61-B139-4652-AF81-BF3B1FF0C4D3}" presName="node" presStyleLbl="node1" presStyleIdx="4" presStyleCnt="8">
        <dgm:presLayoutVars>
          <dgm:bulletEnabled val="1"/>
        </dgm:presLayoutVars>
      </dgm:prSet>
      <dgm:spPr/>
    </dgm:pt>
    <dgm:pt modelId="{54E628D0-BEC4-4AEA-970F-B5028A5E0C29}" type="pres">
      <dgm:prSet presAssocID="{0760B195-47C1-4E69-894A-AD3584C390CF}" presName="sibTrans" presStyleCnt="0"/>
      <dgm:spPr/>
    </dgm:pt>
    <dgm:pt modelId="{014D2D1D-ED96-4A4C-9811-D7D05EAD105E}" type="pres">
      <dgm:prSet presAssocID="{2D475D40-7B7C-417D-AFB7-1F2D83BC1137}" presName="node" presStyleLbl="node1" presStyleIdx="5" presStyleCnt="8">
        <dgm:presLayoutVars>
          <dgm:bulletEnabled val="1"/>
        </dgm:presLayoutVars>
      </dgm:prSet>
      <dgm:spPr/>
    </dgm:pt>
    <dgm:pt modelId="{E4B014C3-1862-4691-8B73-70C89B43E098}" type="pres">
      <dgm:prSet presAssocID="{6BD10FB1-C620-4278-B333-C041BC8CE216}" presName="sibTrans" presStyleCnt="0"/>
      <dgm:spPr/>
    </dgm:pt>
    <dgm:pt modelId="{8C7D8143-0D18-41BE-8C11-72CB7D8ADD4C}" type="pres">
      <dgm:prSet presAssocID="{D5BD2267-4DD9-49CC-85F8-844E434F323A}" presName="node" presStyleLbl="node1" presStyleIdx="6" presStyleCnt="8">
        <dgm:presLayoutVars>
          <dgm:bulletEnabled val="1"/>
        </dgm:presLayoutVars>
      </dgm:prSet>
      <dgm:spPr/>
    </dgm:pt>
    <dgm:pt modelId="{B5858DE6-93C0-468C-8102-A28E3371D79A}" type="pres">
      <dgm:prSet presAssocID="{9D3C0EFC-EC38-4A00-92BD-CBCFC9A74FBE}" presName="sibTrans" presStyleCnt="0"/>
      <dgm:spPr/>
    </dgm:pt>
    <dgm:pt modelId="{A11B26EF-DF6C-4587-A09F-11F161946734}" type="pres">
      <dgm:prSet presAssocID="{91D8622E-7C62-49DB-9F8B-ECAF1E14B6D6}" presName="node" presStyleLbl="node1" presStyleIdx="7" presStyleCnt="8">
        <dgm:presLayoutVars>
          <dgm:bulletEnabled val="1"/>
        </dgm:presLayoutVars>
      </dgm:prSet>
      <dgm:spPr/>
    </dgm:pt>
  </dgm:ptLst>
  <dgm:cxnLst>
    <dgm:cxn modelId="{3E546003-97A6-478B-B957-54C54B70EADE}" srcId="{47EC24DF-D9BD-4A22-B8FA-0FC6A2D212FB}" destId="{FBC0A1ED-CF3D-42CB-A973-DD2E36468EF2}" srcOrd="2" destOrd="0" parTransId="{822FAF49-8473-4CE2-B089-C8242A06AE86}" sibTransId="{1948FC93-EC9B-4E7A-B6F5-5917F0BC3487}"/>
    <dgm:cxn modelId="{8F23290B-EC1B-40A6-A6B3-5DB34B3D07F1}" srcId="{FBC0A1ED-CF3D-42CB-A973-DD2E36468EF2}" destId="{62418461-E8A2-43B7-B78B-557567071641}" srcOrd="0" destOrd="0" parTransId="{9C11F340-FC1F-41F0-A588-F34F40C195BB}" sibTransId="{E59DD653-2E60-4399-8922-1E8AC9F4569E}"/>
    <dgm:cxn modelId="{098C7515-7C6F-4B6F-8B0D-8F43ACB6490C}" type="presOf" srcId="{74E38CC5-E9C1-482B-B4CF-E557F7043898}" destId="{5B398862-AA0C-4A57-B983-EDCF3A0B37B2}" srcOrd="0" destOrd="0" presId="urn:microsoft.com/office/officeart/2005/8/layout/default"/>
    <dgm:cxn modelId="{507AB619-7F43-4C4F-AD83-08313E414342}" type="presOf" srcId="{42574CBC-E78E-4567-9703-C7AEF8AB319D}" destId="{CC0847B8-6ED1-41D7-B424-CD8560DD07E2}" srcOrd="0" destOrd="2" presId="urn:microsoft.com/office/officeart/2005/8/layout/default"/>
    <dgm:cxn modelId="{331B841B-70F6-4948-AD9E-BB5943F2E9FF}" srcId="{47EC24DF-D9BD-4A22-B8FA-0FC6A2D212FB}" destId="{D5BD2267-4DD9-49CC-85F8-844E434F323A}" srcOrd="6" destOrd="0" parTransId="{D3DD2716-1B1E-4571-BCD5-4AE59FAA576D}" sibTransId="{9D3C0EFC-EC38-4A00-92BD-CBCFC9A74FBE}"/>
    <dgm:cxn modelId="{F41F9622-B382-4D23-85FC-826B6F20651C}" srcId="{FBC0A1ED-CF3D-42CB-A973-DD2E36468EF2}" destId="{42574CBC-E78E-4567-9703-C7AEF8AB319D}" srcOrd="1" destOrd="0" parTransId="{7FF5BCFE-EA14-4530-968D-5DB65D6325C6}" sibTransId="{08707DFD-D6D1-441A-8D0B-54189D0FE79D}"/>
    <dgm:cxn modelId="{13C35B29-D370-4083-BFE8-DFDF40012A8B}" type="presOf" srcId="{99616D48-BBB3-40E7-9D5F-EEEE75BECC1A}" destId="{A11B26EF-DF6C-4587-A09F-11F161946734}" srcOrd="0" destOrd="1" presId="urn:microsoft.com/office/officeart/2005/8/layout/default"/>
    <dgm:cxn modelId="{0758243A-689A-40A3-84D1-F7CF9038629F}" type="presOf" srcId="{498AE75C-3003-4D9E-BDE9-31D989EF1E5B}" destId="{8C7D8143-0D18-41BE-8C11-72CB7D8ADD4C}" srcOrd="0" destOrd="2" presId="urn:microsoft.com/office/officeart/2005/8/layout/default"/>
    <dgm:cxn modelId="{DDCC7E3D-ADBD-4EFC-920E-25B44D758BE9}" type="presOf" srcId="{FBC0A1ED-CF3D-42CB-A973-DD2E36468EF2}" destId="{CC0847B8-6ED1-41D7-B424-CD8560DD07E2}" srcOrd="0" destOrd="0" presId="urn:microsoft.com/office/officeart/2005/8/layout/default"/>
    <dgm:cxn modelId="{DEE19F61-5895-4E25-96C1-E0FD68864A0A}" type="presOf" srcId="{1364B4CD-DF8D-4395-A87E-DB439B43EC72}" destId="{8C7D8143-0D18-41BE-8C11-72CB7D8ADD4C}" srcOrd="0" destOrd="1" presId="urn:microsoft.com/office/officeart/2005/8/layout/default"/>
    <dgm:cxn modelId="{0595BC62-CFE5-445E-8623-1E2880AD659A}" type="presOf" srcId="{37AE2749-6F61-4D88-8B9D-C8E0C29F0F69}" destId="{BB06B929-884F-46D6-A874-19060B42D87A}" srcOrd="0" destOrd="0" presId="urn:microsoft.com/office/officeart/2005/8/layout/default"/>
    <dgm:cxn modelId="{3B267E6A-86B7-40A7-98C1-A973B9560C7E}" type="presOf" srcId="{E0F1BAC2-26A2-4171-9113-9F7EAAF66375}" destId="{9AA257E8-E0BB-466A-B2A8-DA076E69B2FE}" srcOrd="0" destOrd="1" presId="urn:microsoft.com/office/officeart/2005/8/layout/default"/>
    <dgm:cxn modelId="{EFA0E36E-9BBD-4E60-99A2-94865C93432E}" type="presOf" srcId="{D5BD2267-4DD9-49CC-85F8-844E434F323A}" destId="{8C7D8143-0D18-41BE-8C11-72CB7D8ADD4C}" srcOrd="0" destOrd="0" presId="urn:microsoft.com/office/officeart/2005/8/layout/default"/>
    <dgm:cxn modelId="{F170176F-AE6B-4B17-9441-873A31A8A403}" srcId="{47EC24DF-D9BD-4A22-B8FA-0FC6A2D212FB}" destId="{48EF3C61-B139-4652-AF81-BF3B1FF0C4D3}" srcOrd="4" destOrd="0" parTransId="{78578615-6A50-4A15-9DF3-2E820951EC88}" sibTransId="{0760B195-47C1-4E69-894A-AD3584C390CF}"/>
    <dgm:cxn modelId="{7FF66250-CA4B-4140-BF0C-B938C29B0559}" type="presOf" srcId="{E7264150-C32E-4862-A858-E65BB1F89D79}" destId="{9AA257E8-E0BB-466A-B2A8-DA076E69B2FE}" srcOrd="0" destOrd="2" presId="urn:microsoft.com/office/officeart/2005/8/layout/default"/>
    <dgm:cxn modelId="{BBED7053-52BC-4B02-A861-9639B16DCA4D}" type="presOf" srcId="{3BFB1100-A635-41F1-9DB8-2A9B1E193C0C}" destId="{A3A71E57-842D-491C-AD79-66FE033839E9}" srcOrd="0" destOrd="0" presId="urn:microsoft.com/office/officeart/2005/8/layout/default"/>
    <dgm:cxn modelId="{6F828377-3A44-4D67-80D5-F4AC2CD43983}" srcId="{D5BD2267-4DD9-49CC-85F8-844E434F323A}" destId="{498AE75C-3003-4D9E-BDE9-31D989EF1E5B}" srcOrd="1" destOrd="0" parTransId="{692345C6-B752-4390-89A6-209D2D65A9E7}" sibTransId="{7397CD6A-9B1D-4DA3-929E-F577F8BBED9C}"/>
    <dgm:cxn modelId="{2255F279-3930-4B3D-948A-99FA42D7471C}" type="presOf" srcId="{AF4F1366-7220-4512-946E-2249BAE73010}" destId="{5B398862-AA0C-4A57-B983-EDCF3A0B37B2}" srcOrd="0" destOrd="2" presId="urn:microsoft.com/office/officeart/2005/8/layout/default"/>
    <dgm:cxn modelId="{DCFA2C5A-1936-447F-B73F-299799C2D851}" type="presOf" srcId="{FC9ACDDC-5A25-4D24-BE70-B6CD47692711}" destId="{014D2D1D-ED96-4A4C-9811-D7D05EAD105E}" srcOrd="0" destOrd="1" presId="urn:microsoft.com/office/officeart/2005/8/layout/default"/>
    <dgm:cxn modelId="{F5E98E5A-272D-4927-B350-227DD82DDD12}" type="presOf" srcId="{BDC8D5B8-8616-4A46-8053-16119F1FAC2B}" destId="{BB06B929-884F-46D6-A874-19060B42D87A}" srcOrd="0" destOrd="2" presId="urn:microsoft.com/office/officeart/2005/8/layout/default"/>
    <dgm:cxn modelId="{F1FFEB7C-79EF-4F70-93A4-30DCB701B64E}" srcId="{48EF3C61-B139-4652-AF81-BF3B1FF0C4D3}" destId="{E0F1BAC2-26A2-4171-9113-9F7EAAF66375}" srcOrd="0" destOrd="0" parTransId="{FE858B49-D4E4-4292-89CA-9B273649E3F9}" sibTransId="{D85B2DCF-5781-4D58-983E-559ABB274A5B}"/>
    <dgm:cxn modelId="{47715E82-396B-44F4-B2FE-6836BFE27034}" type="presOf" srcId="{CD777D44-EB55-4FEF-8BF5-FF89FAD95AFF}" destId="{5B398862-AA0C-4A57-B983-EDCF3A0B37B2}" srcOrd="0" destOrd="1" presId="urn:microsoft.com/office/officeart/2005/8/layout/default"/>
    <dgm:cxn modelId="{6BD3EE87-3BED-4ECC-8EBC-693561D05DDB}" type="presOf" srcId="{2D475D40-7B7C-417D-AFB7-1F2D83BC1137}" destId="{014D2D1D-ED96-4A4C-9811-D7D05EAD105E}" srcOrd="0" destOrd="0" presId="urn:microsoft.com/office/officeart/2005/8/layout/default"/>
    <dgm:cxn modelId="{B3890D8A-F734-41AD-A00D-DE4D06F17156}" srcId="{74E38CC5-E9C1-482B-B4CF-E557F7043898}" destId="{CD777D44-EB55-4FEF-8BF5-FF89FAD95AFF}" srcOrd="0" destOrd="0" parTransId="{2F15B37A-06EC-4A84-806D-724F8AEFA1FB}" sibTransId="{F18D2012-6160-4190-ABFD-75A56329B089}"/>
    <dgm:cxn modelId="{A9503C93-072E-4D97-931B-4A966D97E6C7}" srcId="{91D8622E-7C62-49DB-9F8B-ECAF1E14B6D6}" destId="{99616D48-BBB3-40E7-9D5F-EEEE75BECC1A}" srcOrd="0" destOrd="0" parTransId="{8965F46B-8EAD-4351-B73B-34430C8F1E30}" sibTransId="{C1D43A30-A67E-43A0-8690-C9B0ECB7A866}"/>
    <dgm:cxn modelId="{0C85D59E-1C4C-4DFD-A868-137E4B155260}" srcId="{47EC24DF-D9BD-4A22-B8FA-0FC6A2D212FB}" destId="{2D475D40-7B7C-417D-AFB7-1F2D83BC1137}" srcOrd="5" destOrd="0" parTransId="{357E1EE4-BAFC-4763-B409-7EB607C71EE4}" sibTransId="{6BD10FB1-C620-4278-B333-C041BC8CE216}"/>
    <dgm:cxn modelId="{E59455A0-9FFC-426E-80F8-8A8C55B34AA0}" srcId="{37AE2749-6F61-4D88-8B9D-C8E0C29F0F69}" destId="{0A6D44A6-563C-48C9-84D7-4A4F5A131693}" srcOrd="0" destOrd="0" parTransId="{60342E67-81C5-49A8-BB17-75CA8789F9C3}" sibTransId="{2443F50A-6C0D-46E6-BE56-E9B541E29464}"/>
    <dgm:cxn modelId="{EC49D9A6-775A-4529-B4BC-128DD60C1C53}" srcId="{2D475D40-7B7C-417D-AFB7-1F2D83BC1137}" destId="{FC9ACDDC-5A25-4D24-BE70-B6CD47692711}" srcOrd="0" destOrd="0" parTransId="{36C3769F-B967-4F84-AE13-F15EE5FF9869}" sibTransId="{099CBBA2-2CCA-4A71-8F34-2F4D185A32A8}"/>
    <dgm:cxn modelId="{2064CFAB-BF5A-4147-A35B-E3BDD235E9FF}" type="presOf" srcId="{195DD0C3-4CBE-437C-ADF2-DAAC4D01BB03}" destId="{014D2D1D-ED96-4A4C-9811-D7D05EAD105E}" srcOrd="0" destOrd="2" presId="urn:microsoft.com/office/officeart/2005/8/layout/default"/>
    <dgm:cxn modelId="{931934AC-7946-4AE0-9F9D-D21FDE8E55B1}" srcId="{47EC24DF-D9BD-4A22-B8FA-0FC6A2D212FB}" destId="{37AE2749-6F61-4D88-8B9D-C8E0C29F0F69}" srcOrd="0" destOrd="0" parTransId="{DEBE5F48-592A-48BD-8276-65B6FD86E13D}" sibTransId="{121E850A-EFE2-44D5-B007-11B74620FF0B}"/>
    <dgm:cxn modelId="{E70542B0-15CF-4075-8E94-31E59FDF4F9F}" type="presOf" srcId="{6D2AC58F-EABA-446A-AC51-CF8E5068FC57}" destId="{A3A71E57-842D-491C-AD79-66FE033839E9}" srcOrd="0" destOrd="1" presId="urn:microsoft.com/office/officeart/2005/8/layout/default"/>
    <dgm:cxn modelId="{917480B4-1E4B-4ADB-86A7-31F97E217EDD}" srcId="{3BFB1100-A635-41F1-9DB8-2A9B1E193C0C}" destId="{006B5BE5-2074-4C12-8A6B-DD7666AD0F59}" srcOrd="1" destOrd="0" parTransId="{7D18F2BF-93A8-4F40-A3EA-74B1E237BEA7}" sibTransId="{63610B25-65CE-4C8B-BA8A-347BD4FED2DF}"/>
    <dgm:cxn modelId="{685B2DB8-9D6B-4367-9DF9-EFE8AC966A3E}" srcId="{47EC24DF-D9BD-4A22-B8FA-0FC6A2D212FB}" destId="{91D8622E-7C62-49DB-9F8B-ECAF1E14B6D6}" srcOrd="7" destOrd="0" parTransId="{D6532D42-B7B5-4D16-A0D1-4CD875F61C09}" sibTransId="{FB19C428-B79D-4B92-8396-4B9F5B9B491B}"/>
    <dgm:cxn modelId="{9A28A5B8-35AA-4B93-ACCC-6D2097B73E8B}" srcId="{D5BD2267-4DD9-49CC-85F8-844E434F323A}" destId="{1364B4CD-DF8D-4395-A87E-DB439B43EC72}" srcOrd="0" destOrd="0" parTransId="{EF6AFBD8-E2DE-450F-98B3-B38C1F64A088}" sibTransId="{E6BAD7A1-B637-4327-9E43-2ED3D27F3C64}"/>
    <dgm:cxn modelId="{BB2D69BB-913C-4DB0-A878-BA1C10719296}" type="presOf" srcId="{006B5BE5-2074-4C12-8A6B-DD7666AD0F59}" destId="{A3A71E57-842D-491C-AD79-66FE033839E9}" srcOrd="0" destOrd="2" presId="urn:microsoft.com/office/officeart/2005/8/layout/default"/>
    <dgm:cxn modelId="{F95AD5C1-B196-4661-B659-B7D0893FA315}" type="presOf" srcId="{0A6D44A6-563C-48C9-84D7-4A4F5A131693}" destId="{BB06B929-884F-46D6-A874-19060B42D87A}" srcOrd="0" destOrd="1" presId="urn:microsoft.com/office/officeart/2005/8/layout/default"/>
    <dgm:cxn modelId="{722965C5-E637-4273-B5AC-BF52A19ED496}" type="presOf" srcId="{48EF3C61-B139-4652-AF81-BF3B1FF0C4D3}" destId="{9AA257E8-E0BB-466A-B2A8-DA076E69B2FE}" srcOrd="0" destOrd="0" presId="urn:microsoft.com/office/officeart/2005/8/layout/default"/>
    <dgm:cxn modelId="{540B66CA-5463-49A4-9831-B2CE54562208}" srcId="{74E38CC5-E9C1-482B-B4CF-E557F7043898}" destId="{AF4F1366-7220-4512-946E-2249BAE73010}" srcOrd="1" destOrd="0" parTransId="{F9E89E66-7225-41EA-903D-90E5153A2989}" sibTransId="{E3D33298-A40B-48D0-BE07-6FAFC363142E}"/>
    <dgm:cxn modelId="{28A0C9CD-F260-4620-BFC4-6D1C94761B48}" srcId="{48EF3C61-B139-4652-AF81-BF3B1FF0C4D3}" destId="{E7264150-C32E-4862-A858-E65BB1F89D79}" srcOrd="1" destOrd="0" parTransId="{C16696FB-695B-473A-9ED1-2DB427E7B6B2}" sibTransId="{05591F91-4C04-4B3C-9B05-E90C6CAA5618}"/>
    <dgm:cxn modelId="{6C7AE9D0-E240-40E4-89B8-9E7EB656F7CB}" srcId="{47EC24DF-D9BD-4A22-B8FA-0FC6A2D212FB}" destId="{3BFB1100-A635-41F1-9DB8-2A9B1E193C0C}" srcOrd="3" destOrd="0" parTransId="{E0F5B4AE-271D-4B8F-B0A4-11D20AE23BA7}" sibTransId="{6CE15BB6-FABF-48C8-AC5D-FA829343EB0B}"/>
    <dgm:cxn modelId="{5C8CA1D1-0F0C-44C5-914D-15F9126D5242}" type="presOf" srcId="{62418461-E8A2-43B7-B78B-557567071641}" destId="{CC0847B8-6ED1-41D7-B424-CD8560DD07E2}" srcOrd="0" destOrd="1" presId="urn:microsoft.com/office/officeart/2005/8/layout/default"/>
    <dgm:cxn modelId="{C31F53D3-2D08-490B-AC72-A2A0691BA4F5}" srcId="{2D475D40-7B7C-417D-AFB7-1F2D83BC1137}" destId="{195DD0C3-4CBE-437C-ADF2-DAAC4D01BB03}" srcOrd="1" destOrd="0" parTransId="{2B58809A-9311-46FD-B4A6-8977EA226C32}" sibTransId="{E606E5FD-334A-4BA0-BB1C-E41742B7FFEF}"/>
    <dgm:cxn modelId="{D00417D4-C1E0-400B-9A69-DA90BEB12045}" type="presOf" srcId="{91D8622E-7C62-49DB-9F8B-ECAF1E14B6D6}" destId="{A11B26EF-DF6C-4587-A09F-11F161946734}" srcOrd="0" destOrd="0" presId="urn:microsoft.com/office/officeart/2005/8/layout/default"/>
    <dgm:cxn modelId="{8A79B7EC-7377-4E8C-840A-B4E1CDB23BC1}" srcId="{37AE2749-6F61-4D88-8B9D-C8E0C29F0F69}" destId="{BDC8D5B8-8616-4A46-8053-16119F1FAC2B}" srcOrd="1" destOrd="0" parTransId="{0032764F-CAAA-4850-8B33-E5BC82127023}" sibTransId="{2116F1F0-E099-4FEA-9058-1655FC78D8AA}"/>
    <dgm:cxn modelId="{BFDE0DF0-F5B5-4863-8D07-5126D7350B06}" srcId="{47EC24DF-D9BD-4A22-B8FA-0FC6A2D212FB}" destId="{74E38CC5-E9C1-482B-B4CF-E557F7043898}" srcOrd="1" destOrd="0" parTransId="{57B76F33-AD15-4B1F-B605-5F36B6E0C8E7}" sibTransId="{3BAD4FAB-C7F7-4289-B5DF-73DDEE8AFC70}"/>
    <dgm:cxn modelId="{0653F6F0-E1FE-4097-9ECD-340F827D43F8}" type="presOf" srcId="{47EC24DF-D9BD-4A22-B8FA-0FC6A2D212FB}" destId="{E5B88AC3-CB1F-4348-B1A6-C3DEB009CD00}" srcOrd="0" destOrd="0" presId="urn:microsoft.com/office/officeart/2005/8/layout/default"/>
    <dgm:cxn modelId="{CED7E0FF-8B53-4D8B-9F67-82D8E0A1667B}" srcId="{3BFB1100-A635-41F1-9DB8-2A9B1E193C0C}" destId="{6D2AC58F-EABA-446A-AC51-CF8E5068FC57}" srcOrd="0" destOrd="0" parTransId="{0AF86D6E-54BB-4716-A5A3-A64C4A0C120F}" sibTransId="{D386510E-47FB-4E28-80B9-3FF2DFFAE99A}"/>
    <dgm:cxn modelId="{60F74070-047F-470D-8D3D-8BDC132D37DA}" type="presParOf" srcId="{E5B88AC3-CB1F-4348-B1A6-C3DEB009CD00}" destId="{BB06B929-884F-46D6-A874-19060B42D87A}" srcOrd="0" destOrd="0" presId="urn:microsoft.com/office/officeart/2005/8/layout/default"/>
    <dgm:cxn modelId="{EB8D1630-CD1E-4648-91C3-2187B4DB2E00}" type="presParOf" srcId="{E5B88AC3-CB1F-4348-B1A6-C3DEB009CD00}" destId="{5E8361E1-F467-47F4-BF32-341EAC9479CC}" srcOrd="1" destOrd="0" presId="urn:microsoft.com/office/officeart/2005/8/layout/default"/>
    <dgm:cxn modelId="{1D367046-E77F-4DB9-BFE2-2C317725F0CB}" type="presParOf" srcId="{E5B88AC3-CB1F-4348-B1A6-C3DEB009CD00}" destId="{5B398862-AA0C-4A57-B983-EDCF3A0B37B2}" srcOrd="2" destOrd="0" presId="urn:microsoft.com/office/officeart/2005/8/layout/default"/>
    <dgm:cxn modelId="{7E765484-5AC2-4E2D-B8E4-EDB95CC9CD78}" type="presParOf" srcId="{E5B88AC3-CB1F-4348-B1A6-C3DEB009CD00}" destId="{215D4811-81C6-45B6-B1F8-6356335A9EEB}" srcOrd="3" destOrd="0" presId="urn:microsoft.com/office/officeart/2005/8/layout/default"/>
    <dgm:cxn modelId="{498AA48D-5A56-4AE2-A953-D3A71752ABBE}" type="presParOf" srcId="{E5B88AC3-CB1F-4348-B1A6-C3DEB009CD00}" destId="{CC0847B8-6ED1-41D7-B424-CD8560DD07E2}" srcOrd="4" destOrd="0" presId="urn:microsoft.com/office/officeart/2005/8/layout/default"/>
    <dgm:cxn modelId="{06E9287B-C07A-4BFA-9B81-4586EC48220E}" type="presParOf" srcId="{E5B88AC3-CB1F-4348-B1A6-C3DEB009CD00}" destId="{4B5FB419-827E-41BD-9B49-9D7D51666114}" srcOrd="5" destOrd="0" presId="urn:microsoft.com/office/officeart/2005/8/layout/default"/>
    <dgm:cxn modelId="{F8627967-8F53-4735-B835-38F793F9FFF1}" type="presParOf" srcId="{E5B88AC3-CB1F-4348-B1A6-C3DEB009CD00}" destId="{A3A71E57-842D-491C-AD79-66FE033839E9}" srcOrd="6" destOrd="0" presId="urn:microsoft.com/office/officeart/2005/8/layout/default"/>
    <dgm:cxn modelId="{761E4E36-6936-459B-9D68-4DC02E2DF075}" type="presParOf" srcId="{E5B88AC3-CB1F-4348-B1A6-C3DEB009CD00}" destId="{10A7389A-44EC-4702-932A-D98A37434A39}" srcOrd="7" destOrd="0" presId="urn:microsoft.com/office/officeart/2005/8/layout/default"/>
    <dgm:cxn modelId="{C14E4E33-B9AB-4D8A-983E-64D87F53FCA2}" type="presParOf" srcId="{E5B88AC3-CB1F-4348-B1A6-C3DEB009CD00}" destId="{9AA257E8-E0BB-466A-B2A8-DA076E69B2FE}" srcOrd="8" destOrd="0" presId="urn:microsoft.com/office/officeart/2005/8/layout/default"/>
    <dgm:cxn modelId="{C88087EF-FAC4-4457-AD74-004C3E6B7DB0}" type="presParOf" srcId="{E5B88AC3-CB1F-4348-B1A6-C3DEB009CD00}" destId="{54E628D0-BEC4-4AEA-970F-B5028A5E0C29}" srcOrd="9" destOrd="0" presId="urn:microsoft.com/office/officeart/2005/8/layout/default"/>
    <dgm:cxn modelId="{2FEB17E9-C1DD-4254-AB9E-462A8F3C6250}" type="presParOf" srcId="{E5B88AC3-CB1F-4348-B1A6-C3DEB009CD00}" destId="{014D2D1D-ED96-4A4C-9811-D7D05EAD105E}" srcOrd="10" destOrd="0" presId="urn:microsoft.com/office/officeart/2005/8/layout/default"/>
    <dgm:cxn modelId="{260B618B-558B-4DE0-8EF8-6C18661B6BE4}" type="presParOf" srcId="{E5B88AC3-CB1F-4348-B1A6-C3DEB009CD00}" destId="{E4B014C3-1862-4691-8B73-70C89B43E098}" srcOrd="11" destOrd="0" presId="urn:microsoft.com/office/officeart/2005/8/layout/default"/>
    <dgm:cxn modelId="{02952450-8C95-409A-8E6E-4A753ACB7262}" type="presParOf" srcId="{E5B88AC3-CB1F-4348-B1A6-C3DEB009CD00}" destId="{8C7D8143-0D18-41BE-8C11-72CB7D8ADD4C}" srcOrd="12" destOrd="0" presId="urn:microsoft.com/office/officeart/2005/8/layout/default"/>
    <dgm:cxn modelId="{A2452308-2C8F-408F-B186-E4119CDF4560}" type="presParOf" srcId="{E5B88AC3-CB1F-4348-B1A6-C3DEB009CD00}" destId="{B5858DE6-93C0-468C-8102-A28E3371D79A}" srcOrd="13" destOrd="0" presId="urn:microsoft.com/office/officeart/2005/8/layout/default"/>
    <dgm:cxn modelId="{2972A57C-8816-4BB7-BF10-0A3A45595A70}" type="presParOf" srcId="{E5B88AC3-CB1F-4348-B1A6-C3DEB009CD00}" destId="{A11B26EF-DF6C-4587-A09F-11F161946734}"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140F9B-031B-471A-B51F-157E3C70116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B1AA90B-9DDE-4BF9-913E-608933810596}">
      <dgm:prSet custT="1"/>
      <dgm:spPr>
        <a:solidFill>
          <a:srgbClr val="A00C30"/>
        </a:solidFill>
        <a:ln>
          <a:solidFill>
            <a:srgbClr val="A00C30"/>
          </a:solidFill>
        </a:ln>
      </dgm:spPr>
      <dgm:t>
        <a:bodyPr/>
        <a:lstStyle/>
        <a:p>
          <a:r>
            <a:rPr lang="en-US" sz="2000" b="0" i="0"/>
            <a:t>November 4</a:t>
          </a:r>
          <a:endParaRPr lang="en-US" sz="2000"/>
        </a:p>
      </dgm:t>
    </dgm:pt>
    <dgm:pt modelId="{2B5C1B04-619D-44D5-A1C7-5DDEBA1FDFFF}" type="parTrans" cxnId="{210AB3D6-D428-44B0-B922-C6B9F3314967}">
      <dgm:prSet/>
      <dgm:spPr/>
      <dgm:t>
        <a:bodyPr/>
        <a:lstStyle/>
        <a:p>
          <a:endParaRPr lang="en-US"/>
        </a:p>
      </dgm:t>
    </dgm:pt>
    <dgm:pt modelId="{5E73E2AC-9BC0-42AC-96A5-F82DC71F03A2}" type="sibTrans" cxnId="{210AB3D6-D428-44B0-B922-C6B9F3314967}">
      <dgm:prSet/>
      <dgm:spPr/>
      <dgm:t>
        <a:bodyPr/>
        <a:lstStyle/>
        <a:p>
          <a:endParaRPr lang="en-US"/>
        </a:p>
      </dgm:t>
    </dgm:pt>
    <dgm:pt modelId="{A000AFAE-4D8D-4116-A830-537A4954B392}">
      <dgm:prSet custT="1"/>
      <dgm:spPr>
        <a:solidFill>
          <a:srgbClr val="A00C30"/>
        </a:solidFill>
        <a:ln>
          <a:solidFill>
            <a:srgbClr val="A00C30"/>
          </a:solidFill>
        </a:ln>
      </dgm:spPr>
      <dgm:t>
        <a:bodyPr/>
        <a:lstStyle/>
        <a:p>
          <a:r>
            <a:rPr lang="en-US" sz="2000" b="0" i="0"/>
            <a:t>November 6</a:t>
          </a:r>
          <a:endParaRPr lang="en-US" sz="2000"/>
        </a:p>
      </dgm:t>
    </dgm:pt>
    <dgm:pt modelId="{83F513D5-044D-45F1-9B5B-0C1B2BA08409}" type="parTrans" cxnId="{9B9B7034-FFC5-4104-9A8A-0D880FD27938}">
      <dgm:prSet/>
      <dgm:spPr/>
      <dgm:t>
        <a:bodyPr/>
        <a:lstStyle/>
        <a:p>
          <a:endParaRPr lang="en-US"/>
        </a:p>
      </dgm:t>
    </dgm:pt>
    <dgm:pt modelId="{E10EC0B9-F244-42D8-A3DD-D2EA158348C6}" type="sibTrans" cxnId="{9B9B7034-FFC5-4104-9A8A-0D880FD27938}">
      <dgm:prSet/>
      <dgm:spPr/>
      <dgm:t>
        <a:bodyPr/>
        <a:lstStyle/>
        <a:p>
          <a:endParaRPr lang="en-US"/>
        </a:p>
      </dgm:t>
    </dgm:pt>
    <dgm:pt modelId="{E229BD88-980F-466E-97E8-9B6C9C0FBD9C}">
      <dgm:prSet custT="1"/>
      <dgm:spPr>
        <a:solidFill>
          <a:srgbClr val="A00C30"/>
        </a:solidFill>
        <a:ln>
          <a:solidFill>
            <a:srgbClr val="A00C30"/>
          </a:solidFill>
        </a:ln>
      </dgm:spPr>
      <dgm:t>
        <a:bodyPr/>
        <a:lstStyle/>
        <a:p>
          <a:r>
            <a:rPr lang="en-US" sz="2000" b="0" i="0"/>
            <a:t>December 10</a:t>
          </a:r>
          <a:endParaRPr lang="en-US" sz="2000"/>
        </a:p>
      </dgm:t>
    </dgm:pt>
    <dgm:pt modelId="{07586817-2011-41B6-8289-96E7CD77750D}" type="parTrans" cxnId="{DF96EC5C-D82C-4A44-A999-FA70910D8710}">
      <dgm:prSet/>
      <dgm:spPr/>
      <dgm:t>
        <a:bodyPr/>
        <a:lstStyle/>
        <a:p>
          <a:endParaRPr lang="en-US"/>
        </a:p>
      </dgm:t>
    </dgm:pt>
    <dgm:pt modelId="{9CF00DB2-5A39-43B1-9FD4-89B966A6F776}" type="sibTrans" cxnId="{DF96EC5C-D82C-4A44-A999-FA70910D8710}">
      <dgm:prSet/>
      <dgm:spPr/>
      <dgm:t>
        <a:bodyPr/>
        <a:lstStyle/>
        <a:p>
          <a:endParaRPr lang="en-US"/>
        </a:p>
      </dgm:t>
    </dgm:pt>
    <dgm:pt modelId="{18CFE62A-57F9-40DE-9143-8FD31E59D7CC}">
      <dgm:prSet custT="1"/>
      <dgm:spPr>
        <a:solidFill>
          <a:srgbClr val="A00C30"/>
        </a:solidFill>
        <a:ln>
          <a:solidFill>
            <a:srgbClr val="A00C30"/>
          </a:solidFill>
        </a:ln>
      </dgm:spPr>
      <dgm:t>
        <a:bodyPr/>
        <a:lstStyle/>
        <a:p>
          <a:r>
            <a:rPr lang="en-US" sz="2000" b="0" i="0"/>
            <a:t>December 15</a:t>
          </a:r>
          <a:endParaRPr lang="en-US" sz="2000"/>
        </a:p>
      </dgm:t>
    </dgm:pt>
    <dgm:pt modelId="{929E8C76-AA72-4EDD-9482-72A2CB378C6E}" type="parTrans" cxnId="{43F37266-B68D-4FAE-9EB6-59BC7AE58419}">
      <dgm:prSet/>
      <dgm:spPr/>
      <dgm:t>
        <a:bodyPr/>
        <a:lstStyle/>
        <a:p>
          <a:endParaRPr lang="en-US"/>
        </a:p>
      </dgm:t>
    </dgm:pt>
    <dgm:pt modelId="{212B56BE-D154-4F25-8C4D-A963B3EEC91F}" type="sibTrans" cxnId="{43F37266-B68D-4FAE-9EB6-59BC7AE58419}">
      <dgm:prSet/>
      <dgm:spPr/>
      <dgm:t>
        <a:bodyPr/>
        <a:lstStyle/>
        <a:p>
          <a:endParaRPr lang="en-US"/>
        </a:p>
      </dgm:t>
    </dgm:pt>
    <dgm:pt modelId="{11695BAB-360D-448D-8416-5BA010704F9D}">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0" i="0"/>
            <a:t>Nominations were due</a:t>
          </a:r>
          <a:endParaRPr lang="en-US" sz="2000"/>
        </a:p>
      </dgm:t>
    </dgm:pt>
    <dgm:pt modelId="{214E1573-07C6-450F-A9F4-5AA7B5B3DBD9}" type="parTrans" cxnId="{025035B1-1874-4F11-AD9B-58F5FAF4D14C}">
      <dgm:prSet/>
      <dgm:spPr/>
      <dgm:t>
        <a:bodyPr/>
        <a:lstStyle/>
        <a:p>
          <a:endParaRPr lang="en-US"/>
        </a:p>
      </dgm:t>
    </dgm:pt>
    <dgm:pt modelId="{9336E158-1412-431B-913E-6C2EE121DEDE}" type="sibTrans" cxnId="{025035B1-1874-4F11-AD9B-58F5FAF4D14C}">
      <dgm:prSet/>
      <dgm:spPr/>
      <dgm:t>
        <a:bodyPr/>
        <a:lstStyle/>
        <a:p>
          <a:endParaRPr lang="en-US"/>
        </a:p>
      </dgm:t>
    </dgm:pt>
    <dgm:pt modelId="{DDA0BB10-930D-4282-B5AC-03F7047C5127}">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0" i="0"/>
            <a:t>Selected nominees will be notified</a:t>
          </a:r>
          <a:endParaRPr lang="en-US" sz="2000"/>
        </a:p>
      </dgm:t>
    </dgm:pt>
    <dgm:pt modelId="{A9046D15-A596-47F5-8FC9-E47D023BEE6A}" type="parTrans" cxnId="{43A52BC9-3193-4ACD-AB87-2245DBEA7D63}">
      <dgm:prSet/>
      <dgm:spPr/>
      <dgm:t>
        <a:bodyPr/>
        <a:lstStyle/>
        <a:p>
          <a:endParaRPr lang="en-US"/>
        </a:p>
      </dgm:t>
    </dgm:pt>
    <dgm:pt modelId="{AEAA359B-6E3D-4F6F-880C-9E6A6F910A81}" type="sibTrans" cxnId="{43A52BC9-3193-4ACD-AB87-2245DBEA7D63}">
      <dgm:prSet/>
      <dgm:spPr/>
      <dgm:t>
        <a:bodyPr/>
        <a:lstStyle/>
        <a:p>
          <a:endParaRPr lang="en-US"/>
        </a:p>
      </dgm:t>
    </dgm:pt>
    <dgm:pt modelId="{52335500-0965-4963-86CD-4D8924A0FAE2}">
      <dgm:prSet custT="1"/>
      <dgm:spPr>
        <a:solidFill>
          <a:srgbClr val="A00C30"/>
        </a:solidFill>
        <a:ln>
          <a:solidFill>
            <a:srgbClr val="A00C30"/>
          </a:solidFill>
        </a:ln>
      </dgm:spPr>
      <dgm:t>
        <a:bodyPr/>
        <a:lstStyle/>
        <a:p>
          <a:r>
            <a:rPr lang="en-US" sz="2000" b="1" i="0"/>
            <a:t>November 14</a:t>
          </a:r>
          <a:endParaRPr lang="en-US" sz="2000"/>
        </a:p>
      </dgm:t>
    </dgm:pt>
    <dgm:pt modelId="{35971A6A-C8CD-4A71-9AE1-5F24D50167EC}" type="parTrans" cxnId="{9DE2DE74-53DE-4FD1-A27A-AF2131AAD35B}">
      <dgm:prSet/>
      <dgm:spPr/>
      <dgm:t>
        <a:bodyPr/>
        <a:lstStyle/>
        <a:p>
          <a:endParaRPr lang="en-US"/>
        </a:p>
      </dgm:t>
    </dgm:pt>
    <dgm:pt modelId="{70870974-5657-4856-B78B-47069F6E29AD}" type="sibTrans" cxnId="{9DE2DE74-53DE-4FD1-A27A-AF2131AAD35B}">
      <dgm:prSet/>
      <dgm:spPr/>
      <dgm:t>
        <a:bodyPr/>
        <a:lstStyle/>
        <a:p>
          <a:endParaRPr lang="en-US"/>
        </a:p>
      </dgm:t>
    </dgm:pt>
    <dgm:pt modelId="{F860AA5D-FABE-4AE7-824C-A829E5B425A4}">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1" i="0"/>
            <a:t>Amazon Wish Lists will go live</a:t>
          </a:r>
          <a:endParaRPr lang="en-US" sz="2000"/>
        </a:p>
      </dgm:t>
    </dgm:pt>
    <dgm:pt modelId="{6EAAF1BF-5A6F-4BD3-B4C5-D4862975FD89}" type="parTrans" cxnId="{EFEDB14F-7605-44C4-8498-FE89639F2E9C}">
      <dgm:prSet/>
      <dgm:spPr/>
      <dgm:t>
        <a:bodyPr/>
        <a:lstStyle/>
        <a:p>
          <a:endParaRPr lang="en-US"/>
        </a:p>
      </dgm:t>
    </dgm:pt>
    <dgm:pt modelId="{41C7C872-9817-4061-ADE0-0F28179711A7}" type="sibTrans" cxnId="{EFEDB14F-7605-44C4-8498-FE89639F2E9C}">
      <dgm:prSet/>
      <dgm:spPr/>
      <dgm:t>
        <a:bodyPr/>
        <a:lstStyle/>
        <a:p>
          <a:endParaRPr lang="en-US"/>
        </a:p>
      </dgm:t>
    </dgm:pt>
    <dgm:pt modelId="{066FF1CB-AFB5-4D06-BF49-A8531ED60E4E}">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0" i="0"/>
            <a:t>Gift </a:t>
          </a:r>
          <a:r>
            <a:rPr lang="en-US" sz="2000" b="1" i="0"/>
            <a:t>delivery deadline</a:t>
          </a:r>
          <a:endParaRPr lang="en-US" sz="2000" b="1"/>
        </a:p>
      </dgm:t>
    </dgm:pt>
    <dgm:pt modelId="{C1E03F8F-2886-4BF1-AD63-04EBD6943F57}" type="parTrans" cxnId="{1216731B-63DB-4575-BB55-943C9EA77E72}">
      <dgm:prSet/>
      <dgm:spPr/>
      <dgm:t>
        <a:bodyPr/>
        <a:lstStyle/>
        <a:p>
          <a:endParaRPr lang="en-US"/>
        </a:p>
      </dgm:t>
    </dgm:pt>
    <dgm:pt modelId="{7607EA95-A51C-47D2-AD22-3111AFC46B73}" type="sibTrans" cxnId="{1216731B-63DB-4575-BB55-943C9EA77E72}">
      <dgm:prSet/>
      <dgm:spPr/>
      <dgm:t>
        <a:bodyPr/>
        <a:lstStyle/>
        <a:p>
          <a:endParaRPr lang="en-US"/>
        </a:p>
      </dgm:t>
    </dgm:pt>
    <dgm:pt modelId="{0B3E879F-84BC-4BD4-8D1B-8DE461EE4C86}">
      <dgm:prSet custT="1"/>
      <dgm:spPr>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a:solidFill>
            <a:srgbClr val="A00C30">
              <a:alpha val="90000"/>
            </a:srgbClr>
          </a:solidFill>
        </a:ln>
      </dgm:spPr>
      <dgm:t>
        <a:bodyPr/>
        <a:lstStyle/>
        <a:p>
          <a:r>
            <a:rPr lang="en-US" sz="2000" b="0" i="0"/>
            <a:t>Wrapping Party</a:t>
          </a:r>
          <a:endParaRPr lang="en-US" sz="2000"/>
        </a:p>
      </dgm:t>
    </dgm:pt>
    <dgm:pt modelId="{D980B03C-4448-4126-9095-090271BE3BEC}" type="parTrans" cxnId="{FF20E279-FE94-4529-BADC-FDBCB8BEB3F7}">
      <dgm:prSet/>
      <dgm:spPr/>
      <dgm:t>
        <a:bodyPr/>
        <a:lstStyle/>
        <a:p>
          <a:endParaRPr lang="en-US"/>
        </a:p>
      </dgm:t>
    </dgm:pt>
    <dgm:pt modelId="{D3E3C418-CADE-4AC5-B542-11B3CB3357D7}" type="sibTrans" cxnId="{FF20E279-FE94-4529-BADC-FDBCB8BEB3F7}">
      <dgm:prSet/>
      <dgm:spPr/>
      <dgm:t>
        <a:bodyPr/>
        <a:lstStyle/>
        <a:p>
          <a:endParaRPr lang="en-US"/>
        </a:p>
      </dgm:t>
    </dgm:pt>
    <dgm:pt modelId="{F1D83A49-5C3C-4C3A-882F-40A3BD352A59}" type="pres">
      <dgm:prSet presAssocID="{A5140F9B-031B-471A-B51F-157E3C701165}" presName="Name0" presStyleCnt="0">
        <dgm:presLayoutVars>
          <dgm:dir/>
          <dgm:animLvl val="lvl"/>
          <dgm:resizeHandles val="exact"/>
        </dgm:presLayoutVars>
      </dgm:prSet>
      <dgm:spPr/>
    </dgm:pt>
    <dgm:pt modelId="{F0B0EE81-F12C-456A-A721-0EB6DD7924E4}" type="pres">
      <dgm:prSet presAssocID="{4B1AA90B-9DDE-4BF9-913E-608933810596}" presName="composite" presStyleCnt="0"/>
      <dgm:spPr/>
    </dgm:pt>
    <dgm:pt modelId="{A495B0CA-CA0B-4498-A1A0-B09F43D2EB0E}" type="pres">
      <dgm:prSet presAssocID="{4B1AA90B-9DDE-4BF9-913E-608933810596}" presName="parTx" presStyleLbl="alignNode1" presStyleIdx="0" presStyleCnt="5">
        <dgm:presLayoutVars>
          <dgm:chMax val="0"/>
          <dgm:chPref val="0"/>
          <dgm:bulletEnabled val="1"/>
        </dgm:presLayoutVars>
      </dgm:prSet>
      <dgm:spPr/>
    </dgm:pt>
    <dgm:pt modelId="{ED8DC251-DC28-46CB-8EFE-E0B1D6E1B0FF}" type="pres">
      <dgm:prSet presAssocID="{4B1AA90B-9DDE-4BF9-913E-608933810596}" presName="desTx" presStyleLbl="alignAccFollowNode1" presStyleIdx="0" presStyleCnt="5">
        <dgm:presLayoutVars>
          <dgm:bulletEnabled val="1"/>
        </dgm:presLayoutVars>
      </dgm:prSet>
      <dgm:spPr/>
    </dgm:pt>
    <dgm:pt modelId="{50BFB5EC-0FEA-422E-AC6D-D0BE245A51DB}" type="pres">
      <dgm:prSet presAssocID="{5E73E2AC-9BC0-42AC-96A5-F82DC71F03A2}" presName="space" presStyleCnt="0"/>
      <dgm:spPr/>
    </dgm:pt>
    <dgm:pt modelId="{10F63085-C4DA-44AB-976F-1FE2B994B724}" type="pres">
      <dgm:prSet presAssocID="{A000AFAE-4D8D-4116-A830-537A4954B392}" presName="composite" presStyleCnt="0"/>
      <dgm:spPr/>
    </dgm:pt>
    <dgm:pt modelId="{6BB11370-57DD-4080-BB6D-68D856F31828}" type="pres">
      <dgm:prSet presAssocID="{A000AFAE-4D8D-4116-A830-537A4954B392}" presName="parTx" presStyleLbl="alignNode1" presStyleIdx="1" presStyleCnt="5">
        <dgm:presLayoutVars>
          <dgm:chMax val="0"/>
          <dgm:chPref val="0"/>
          <dgm:bulletEnabled val="1"/>
        </dgm:presLayoutVars>
      </dgm:prSet>
      <dgm:spPr/>
    </dgm:pt>
    <dgm:pt modelId="{40122A9C-6205-446A-AB99-84474C50BE69}" type="pres">
      <dgm:prSet presAssocID="{A000AFAE-4D8D-4116-A830-537A4954B392}" presName="desTx" presStyleLbl="alignAccFollowNode1" presStyleIdx="1" presStyleCnt="5">
        <dgm:presLayoutVars>
          <dgm:bulletEnabled val="1"/>
        </dgm:presLayoutVars>
      </dgm:prSet>
      <dgm:spPr/>
    </dgm:pt>
    <dgm:pt modelId="{CF7DDF6D-2E5E-4F35-9749-196DFEDE995D}" type="pres">
      <dgm:prSet presAssocID="{E10EC0B9-F244-42D8-A3DD-D2EA158348C6}" presName="space" presStyleCnt="0"/>
      <dgm:spPr/>
    </dgm:pt>
    <dgm:pt modelId="{ED1B5DAB-43A5-4198-8889-D7D624DC8834}" type="pres">
      <dgm:prSet presAssocID="{52335500-0965-4963-86CD-4D8924A0FAE2}" presName="composite" presStyleCnt="0"/>
      <dgm:spPr/>
    </dgm:pt>
    <dgm:pt modelId="{E94437AC-999D-4C14-B113-153A08A896E0}" type="pres">
      <dgm:prSet presAssocID="{52335500-0965-4963-86CD-4D8924A0FAE2}" presName="parTx" presStyleLbl="alignNode1" presStyleIdx="2" presStyleCnt="5">
        <dgm:presLayoutVars>
          <dgm:chMax val="0"/>
          <dgm:chPref val="0"/>
          <dgm:bulletEnabled val="1"/>
        </dgm:presLayoutVars>
      </dgm:prSet>
      <dgm:spPr/>
    </dgm:pt>
    <dgm:pt modelId="{3F7533F5-AE4E-43D8-B451-A98B80BBE7A0}" type="pres">
      <dgm:prSet presAssocID="{52335500-0965-4963-86CD-4D8924A0FAE2}" presName="desTx" presStyleLbl="alignAccFollowNode1" presStyleIdx="2" presStyleCnt="5">
        <dgm:presLayoutVars>
          <dgm:bulletEnabled val="1"/>
        </dgm:presLayoutVars>
      </dgm:prSet>
      <dgm:spPr/>
    </dgm:pt>
    <dgm:pt modelId="{37FA1F87-F629-458D-B455-557E336AC30F}" type="pres">
      <dgm:prSet presAssocID="{70870974-5657-4856-B78B-47069F6E29AD}" presName="space" presStyleCnt="0"/>
      <dgm:spPr/>
    </dgm:pt>
    <dgm:pt modelId="{1F960361-62F2-4F95-B915-F45DE59D4D97}" type="pres">
      <dgm:prSet presAssocID="{E229BD88-980F-466E-97E8-9B6C9C0FBD9C}" presName="composite" presStyleCnt="0"/>
      <dgm:spPr/>
    </dgm:pt>
    <dgm:pt modelId="{017A3FD0-66FE-42F5-B9B1-8E553C698B0B}" type="pres">
      <dgm:prSet presAssocID="{E229BD88-980F-466E-97E8-9B6C9C0FBD9C}" presName="parTx" presStyleLbl="alignNode1" presStyleIdx="3" presStyleCnt="5">
        <dgm:presLayoutVars>
          <dgm:chMax val="0"/>
          <dgm:chPref val="0"/>
          <dgm:bulletEnabled val="1"/>
        </dgm:presLayoutVars>
      </dgm:prSet>
      <dgm:spPr/>
    </dgm:pt>
    <dgm:pt modelId="{31650D47-44FA-4B16-80F7-9E84114D382A}" type="pres">
      <dgm:prSet presAssocID="{E229BD88-980F-466E-97E8-9B6C9C0FBD9C}" presName="desTx" presStyleLbl="alignAccFollowNode1" presStyleIdx="3" presStyleCnt="5">
        <dgm:presLayoutVars>
          <dgm:bulletEnabled val="1"/>
        </dgm:presLayoutVars>
      </dgm:prSet>
      <dgm:spPr/>
    </dgm:pt>
    <dgm:pt modelId="{ED320CA5-3B2C-4696-931E-509822AB9EF3}" type="pres">
      <dgm:prSet presAssocID="{9CF00DB2-5A39-43B1-9FD4-89B966A6F776}" presName="space" presStyleCnt="0"/>
      <dgm:spPr/>
    </dgm:pt>
    <dgm:pt modelId="{181FAFAB-4FD4-4AE1-B012-C1D83BAFA747}" type="pres">
      <dgm:prSet presAssocID="{18CFE62A-57F9-40DE-9143-8FD31E59D7CC}" presName="composite" presStyleCnt="0"/>
      <dgm:spPr/>
    </dgm:pt>
    <dgm:pt modelId="{8EF4E39D-32C5-4B29-B76A-B54CD12963B8}" type="pres">
      <dgm:prSet presAssocID="{18CFE62A-57F9-40DE-9143-8FD31E59D7CC}" presName="parTx" presStyleLbl="alignNode1" presStyleIdx="4" presStyleCnt="5">
        <dgm:presLayoutVars>
          <dgm:chMax val="0"/>
          <dgm:chPref val="0"/>
          <dgm:bulletEnabled val="1"/>
        </dgm:presLayoutVars>
      </dgm:prSet>
      <dgm:spPr/>
    </dgm:pt>
    <dgm:pt modelId="{88BE620A-6374-4F9E-84A4-7BD8021CB8B6}" type="pres">
      <dgm:prSet presAssocID="{18CFE62A-57F9-40DE-9143-8FD31E59D7CC}" presName="desTx" presStyleLbl="alignAccFollowNode1" presStyleIdx="4" presStyleCnt="5">
        <dgm:presLayoutVars>
          <dgm:bulletEnabled val="1"/>
        </dgm:presLayoutVars>
      </dgm:prSet>
      <dgm:spPr/>
    </dgm:pt>
  </dgm:ptLst>
  <dgm:cxnLst>
    <dgm:cxn modelId="{9E9C5D1A-5C62-42A5-B6EE-A3F36F2FFA14}" type="presOf" srcId="{A5140F9B-031B-471A-B51F-157E3C701165}" destId="{F1D83A49-5C3C-4C3A-882F-40A3BD352A59}" srcOrd="0" destOrd="0" presId="urn:microsoft.com/office/officeart/2005/8/layout/hList1"/>
    <dgm:cxn modelId="{1216731B-63DB-4575-BB55-943C9EA77E72}" srcId="{E229BD88-980F-466E-97E8-9B6C9C0FBD9C}" destId="{066FF1CB-AFB5-4D06-BF49-A8531ED60E4E}" srcOrd="0" destOrd="0" parTransId="{C1E03F8F-2886-4BF1-AD63-04EBD6943F57}" sibTransId="{7607EA95-A51C-47D2-AD22-3111AFC46B73}"/>
    <dgm:cxn modelId="{FF709024-B481-4B43-9E00-761763D60C0A}" type="presOf" srcId="{4B1AA90B-9DDE-4BF9-913E-608933810596}" destId="{A495B0CA-CA0B-4498-A1A0-B09F43D2EB0E}" srcOrd="0" destOrd="0" presId="urn:microsoft.com/office/officeart/2005/8/layout/hList1"/>
    <dgm:cxn modelId="{9B9B7034-FFC5-4104-9A8A-0D880FD27938}" srcId="{A5140F9B-031B-471A-B51F-157E3C701165}" destId="{A000AFAE-4D8D-4116-A830-537A4954B392}" srcOrd="1" destOrd="0" parTransId="{83F513D5-044D-45F1-9B5B-0C1B2BA08409}" sibTransId="{E10EC0B9-F244-42D8-A3DD-D2EA158348C6}"/>
    <dgm:cxn modelId="{79C48A40-FA08-4598-A5BB-C5A9801F4605}" type="presOf" srcId="{A000AFAE-4D8D-4116-A830-537A4954B392}" destId="{6BB11370-57DD-4080-BB6D-68D856F31828}" srcOrd="0" destOrd="0" presId="urn:microsoft.com/office/officeart/2005/8/layout/hList1"/>
    <dgm:cxn modelId="{DF96EC5C-D82C-4A44-A999-FA70910D8710}" srcId="{A5140F9B-031B-471A-B51F-157E3C701165}" destId="{E229BD88-980F-466E-97E8-9B6C9C0FBD9C}" srcOrd="3" destOrd="0" parTransId="{07586817-2011-41B6-8289-96E7CD77750D}" sibTransId="{9CF00DB2-5A39-43B1-9FD4-89B966A6F776}"/>
    <dgm:cxn modelId="{43F37266-B68D-4FAE-9EB6-59BC7AE58419}" srcId="{A5140F9B-031B-471A-B51F-157E3C701165}" destId="{18CFE62A-57F9-40DE-9143-8FD31E59D7CC}" srcOrd="4" destOrd="0" parTransId="{929E8C76-AA72-4EDD-9482-72A2CB378C6E}" sibTransId="{212B56BE-D154-4F25-8C4D-A963B3EEC91F}"/>
    <dgm:cxn modelId="{45F67546-4BF7-4131-959D-E3037BD2202D}" type="presOf" srcId="{DDA0BB10-930D-4282-B5AC-03F7047C5127}" destId="{40122A9C-6205-446A-AB99-84474C50BE69}" srcOrd="0" destOrd="0" presId="urn:microsoft.com/office/officeart/2005/8/layout/hList1"/>
    <dgm:cxn modelId="{EFEDB14F-7605-44C4-8498-FE89639F2E9C}" srcId="{52335500-0965-4963-86CD-4D8924A0FAE2}" destId="{F860AA5D-FABE-4AE7-824C-A829E5B425A4}" srcOrd="0" destOrd="0" parTransId="{6EAAF1BF-5A6F-4BD3-B4C5-D4862975FD89}" sibTransId="{41C7C872-9817-4061-ADE0-0F28179711A7}"/>
    <dgm:cxn modelId="{9DE2DE74-53DE-4FD1-A27A-AF2131AAD35B}" srcId="{A5140F9B-031B-471A-B51F-157E3C701165}" destId="{52335500-0965-4963-86CD-4D8924A0FAE2}" srcOrd="2" destOrd="0" parTransId="{35971A6A-C8CD-4A71-9AE1-5F24D50167EC}" sibTransId="{70870974-5657-4856-B78B-47069F6E29AD}"/>
    <dgm:cxn modelId="{FF20E279-FE94-4529-BADC-FDBCB8BEB3F7}" srcId="{18CFE62A-57F9-40DE-9143-8FD31E59D7CC}" destId="{0B3E879F-84BC-4BD4-8D1B-8DE461EE4C86}" srcOrd="0" destOrd="0" parTransId="{D980B03C-4448-4126-9095-090271BE3BEC}" sibTransId="{D3E3C418-CADE-4AC5-B542-11B3CB3357D7}"/>
    <dgm:cxn modelId="{77F75982-2CB3-4D83-BB56-8451FD27A676}" type="presOf" srcId="{18CFE62A-57F9-40DE-9143-8FD31E59D7CC}" destId="{8EF4E39D-32C5-4B29-B76A-B54CD12963B8}" srcOrd="0" destOrd="0" presId="urn:microsoft.com/office/officeart/2005/8/layout/hList1"/>
    <dgm:cxn modelId="{C9A14386-6DA6-4885-A28A-2496FDDF4AF4}" type="presOf" srcId="{F860AA5D-FABE-4AE7-824C-A829E5B425A4}" destId="{3F7533F5-AE4E-43D8-B451-A98B80BBE7A0}" srcOrd="0" destOrd="0" presId="urn:microsoft.com/office/officeart/2005/8/layout/hList1"/>
    <dgm:cxn modelId="{FD820A8D-1D08-4FA8-A5E2-E86EDE362AFA}" type="presOf" srcId="{0B3E879F-84BC-4BD4-8D1B-8DE461EE4C86}" destId="{88BE620A-6374-4F9E-84A4-7BD8021CB8B6}" srcOrd="0" destOrd="0" presId="urn:microsoft.com/office/officeart/2005/8/layout/hList1"/>
    <dgm:cxn modelId="{940CE98D-1B77-4C9A-A52C-50B7A099C931}" type="presOf" srcId="{E229BD88-980F-466E-97E8-9B6C9C0FBD9C}" destId="{017A3FD0-66FE-42F5-B9B1-8E553C698B0B}" srcOrd="0" destOrd="0" presId="urn:microsoft.com/office/officeart/2005/8/layout/hList1"/>
    <dgm:cxn modelId="{A659BFA8-7652-418B-BCA8-39A0C77DDD4C}" type="presOf" srcId="{066FF1CB-AFB5-4D06-BF49-A8531ED60E4E}" destId="{31650D47-44FA-4B16-80F7-9E84114D382A}" srcOrd="0" destOrd="0" presId="urn:microsoft.com/office/officeart/2005/8/layout/hList1"/>
    <dgm:cxn modelId="{025035B1-1874-4F11-AD9B-58F5FAF4D14C}" srcId="{4B1AA90B-9DDE-4BF9-913E-608933810596}" destId="{11695BAB-360D-448D-8416-5BA010704F9D}" srcOrd="0" destOrd="0" parTransId="{214E1573-07C6-450F-A9F4-5AA7B5B3DBD9}" sibTransId="{9336E158-1412-431B-913E-6C2EE121DEDE}"/>
    <dgm:cxn modelId="{43A52BC9-3193-4ACD-AB87-2245DBEA7D63}" srcId="{A000AFAE-4D8D-4116-A830-537A4954B392}" destId="{DDA0BB10-930D-4282-B5AC-03F7047C5127}" srcOrd="0" destOrd="0" parTransId="{A9046D15-A596-47F5-8FC9-E47D023BEE6A}" sibTransId="{AEAA359B-6E3D-4F6F-880C-9E6A6F910A81}"/>
    <dgm:cxn modelId="{210AB3D6-D428-44B0-B922-C6B9F3314967}" srcId="{A5140F9B-031B-471A-B51F-157E3C701165}" destId="{4B1AA90B-9DDE-4BF9-913E-608933810596}" srcOrd="0" destOrd="0" parTransId="{2B5C1B04-619D-44D5-A1C7-5DDEBA1FDFFF}" sibTransId="{5E73E2AC-9BC0-42AC-96A5-F82DC71F03A2}"/>
    <dgm:cxn modelId="{B28C4FE3-5BBA-43CC-AE91-8C5039DEE6E1}" type="presOf" srcId="{11695BAB-360D-448D-8416-5BA010704F9D}" destId="{ED8DC251-DC28-46CB-8EFE-E0B1D6E1B0FF}" srcOrd="0" destOrd="0" presId="urn:microsoft.com/office/officeart/2005/8/layout/hList1"/>
    <dgm:cxn modelId="{5A3C29FA-9C96-449D-864C-ACB1483FA814}" type="presOf" srcId="{52335500-0965-4963-86CD-4D8924A0FAE2}" destId="{E94437AC-999D-4C14-B113-153A08A896E0}" srcOrd="0" destOrd="0" presId="urn:microsoft.com/office/officeart/2005/8/layout/hList1"/>
    <dgm:cxn modelId="{A3BE4583-C777-4AE3-BE71-73D4F4F4213F}" type="presParOf" srcId="{F1D83A49-5C3C-4C3A-882F-40A3BD352A59}" destId="{F0B0EE81-F12C-456A-A721-0EB6DD7924E4}" srcOrd="0" destOrd="0" presId="urn:microsoft.com/office/officeart/2005/8/layout/hList1"/>
    <dgm:cxn modelId="{894E1A40-A04B-498C-89D2-76FCC8CC639B}" type="presParOf" srcId="{F0B0EE81-F12C-456A-A721-0EB6DD7924E4}" destId="{A495B0CA-CA0B-4498-A1A0-B09F43D2EB0E}" srcOrd="0" destOrd="0" presId="urn:microsoft.com/office/officeart/2005/8/layout/hList1"/>
    <dgm:cxn modelId="{66B360B3-3865-444D-87AB-0BF0A02BA1F6}" type="presParOf" srcId="{F0B0EE81-F12C-456A-A721-0EB6DD7924E4}" destId="{ED8DC251-DC28-46CB-8EFE-E0B1D6E1B0FF}" srcOrd="1" destOrd="0" presId="urn:microsoft.com/office/officeart/2005/8/layout/hList1"/>
    <dgm:cxn modelId="{19F7179B-AEFB-4816-98F5-CA856FCD2821}" type="presParOf" srcId="{F1D83A49-5C3C-4C3A-882F-40A3BD352A59}" destId="{50BFB5EC-0FEA-422E-AC6D-D0BE245A51DB}" srcOrd="1" destOrd="0" presId="urn:microsoft.com/office/officeart/2005/8/layout/hList1"/>
    <dgm:cxn modelId="{0D8E75AD-7D7C-4465-BC1E-E9737E9764AF}" type="presParOf" srcId="{F1D83A49-5C3C-4C3A-882F-40A3BD352A59}" destId="{10F63085-C4DA-44AB-976F-1FE2B994B724}" srcOrd="2" destOrd="0" presId="urn:microsoft.com/office/officeart/2005/8/layout/hList1"/>
    <dgm:cxn modelId="{05E3804B-BFD5-40E8-8416-8B2F227CE702}" type="presParOf" srcId="{10F63085-C4DA-44AB-976F-1FE2B994B724}" destId="{6BB11370-57DD-4080-BB6D-68D856F31828}" srcOrd="0" destOrd="0" presId="urn:microsoft.com/office/officeart/2005/8/layout/hList1"/>
    <dgm:cxn modelId="{96F029F3-C2FD-476C-9436-88AF44A10DE6}" type="presParOf" srcId="{10F63085-C4DA-44AB-976F-1FE2B994B724}" destId="{40122A9C-6205-446A-AB99-84474C50BE69}" srcOrd="1" destOrd="0" presId="urn:microsoft.com/office/officeart/2005/8/layout/hList1"/>
    <dgm:cxn modelId="{13B91BD7-3E62-4C4F-A33A-8969116AB882}" type="presParOf" srcId="{F1D83A49-5C3C-4C3A-882F-40A3BD352A59}" destId="{CF7DDF6D-2E5E-4F35-9749-196DFEDE995D}" srcOrd="3" destOrd="0" presId="urn:microsoft.com/office/officeart/2005/8/layout/hList1"/>
    <dgm:cxn modelId="{3F11A1D1-1C70-432C-9DC2-04118D1615A8}" type="presParOf" srcId="{F1D83A49-5C3C-4C3A-882F-40A3BD352A59}" destId="{ED1B5DAB-43A5-4198-8889-D7D624DC8834}" srcOrd="4" destOrd="0" presId="urn:microsoft.com/office/officeart/2005/8/layout/hList1"/>
    <dgm:cxn modelId="{F9D0C727-9460-46AE-B348-6D1079A77CBC}" type="presParOf" srcId="{ED1B5DAB-43A5-4198-8889-D7D624DC8834}" destId="{E94437AC-999D-4C14-B113-153A08A896E0}" srcOrd="0" destOrd="0" presId="urn:microsoft.com/office/officeart/2005/8/layout/hList1"/>
    <dgm:cxn modelId="{0966BAF1-7E3C-4202-8177-C19F4E156B29}" type="presParOf" srcId="{ED1B5DAB-43A5-4198-8889-D7D624DC8834}" destId="{3F7533F5-AE4E-43D8-B451-A98B80BBE7A0}" srcOrd="1" destOrd="0" presId="urn:microsoft.com/office/officeart/2005/8/layout/hList1"/>
    <dgm:cxn modelId="{8C946843-66E5-41DC-B785-DD004BAA1868}" type="presParOf" srcId="{F1D83A49-5C3C-4C3A-882F-40A3BD352A59}" destId="{37FA1F87-F629-458D-B455-557E336AC30F}" srcOrd="5" destOrd="0" presId="urn:microsoft.com/office/officeart/2005/8/layout/hList1"/>
    <dgm:cxn modelId="{14135C70-86A4-4482-8CDC-D7B2A23C1DA5}" type="presParOf" srcId="{F1D83A49-5C3C-4C3A-882F-40A3BD352A59}" destId="{1F960361-62F2-4F95-B915-F45DE59D4D97}" srcOrd="6" destOrd="0" presId="urn:microsoft.com/office/officeart/2005/8/layout/hList1"/>
    <dgm:cxn modelId="{8ACE42F9-4A82-4FF4-A9B0-37854C9A91A0}" type="presParOf" srcId="{1F960361-62F2-4F95-B915-F45DE59D4D97}" destId="{017A3FD0-66FE-42F5-B9B1-8E553C698B0B}" srcOrd="0" destOrd="0" presId="urn:microsoft.com/office/officeart/2005/8/layout/hList1"/>
    <dgm:cxn modelId="{4D93C748-4CD6-4CF3-A523-98A2EEF713E1}" type="presParOf" srcId="{1F960361-62F2-4F95-B915-F45DE59D4D97}" destId="{31650D47-44FA-4B16-80F7-9E84114D382A}" srcOrd="1" destOrd="0" presId="urn:microsoft.com/office/officeart/2005/8/layout/hList1"/>
    <dgm:cxn modelId="{E9CF92FB-6425-479C-89C8-AD5AB0394856}" type="presParOf" srcId="{F1D83A49-5C3C-4C3A-882F-40A3BD352A59}" destId="{ED320CA5-3B2C-4696-931E-509822AB9EF3}" srcOrd="7" destOrd="0" presId="urn:microsoft.com/office/officeart/2005/8/layout/hList1"/>
    <dgm:cxn modelId="{37455A68-DE6D-48B8-B767-D9DDF6AADECB}" type="presParOf" srcId="{F1D83A49-5C3C-4C3A-882F-40A3BD352A59}" destId="{181FAFAB-4FD4-4AE1-B012-C1D83BAFA747}" srcOrd="8" destOrd="0" presId="urn:microsoft.com/office/officeart/2005/8/layout/hList1"/>
    <dgm:cxn modelId="{DECC51C2-BF20-4439-B4E4-40527903463D}" type="presParOf" srcId="{181FAFAB-4FD4-4AE1-B012-C1D83BAFA747}" destId="{8EF4E39D-32C5-4B29-B76A-B54CD12963B8}" srcOrd="0" destOrd="0" presId="urn:microsoft.com/office/officeart/2005/8/layout/hList1"/>
    <dgm:cxn modelId="{E8893AAC-06A1-4474-AE07-1C75CB7EF0A5}" type="presParOf" srcId="{181FAFAB-4FD4-4AE1-B012-C1D83BAFA747}" destId="{88BE620A-6374-4F9E-84A4-7BD8021CB8B6}" srcOrd="1" destOrd="0" presId="urn:microsoft.com/office/officeart/2005/8/layout/hList1"/>
  </dgm:cxnLst>
  <dgm:bg/>
  <dgm:whole>
    <a:ln>
      <a:noFill/>
    </a:ln>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6B929-884F-46D6-A874-19060B42D87A}">
      <dsp:nvSpPr>
        <dsp:cNvPr id="0" name=""/>
        <dsp:cNvSpPr/>
      </dsp:nvSpPr>
      <dsp:spPr>
        <a:xfrm>
          <a:off x="3203" y="61874"/>
          <a:ext cx="2541716" cy="1525029"/>
        </a:xfrm>
        <a:prstGeom prst="rect">
          <a:avLst/>
        </a:prstGeom>
        <a:solidFill>
          <a:schemeClr val="accent4">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Donald Gray</a:t>
          </a:r>
          <a:r>
            <a:rPr lang="en-US" sz="2100" b="0" i="0" kern="1200"/>
            <a:t> </a:t>
          </a:r>
          <a:endParaRPr lang="en-US" sz="2100" kern="1200"/>
        </a:p>
        <a:p>
          <a:pPr marL="171450" lvl="1" indent="-171450" algn="l" defTabSz="711200">
            <a:lnSpc>
              <a:spcPct val="90000"/>
            </a:lnSpc>
            <a:spcBef>
              <a:spcPct val="0"/>
            </a:spcBef>
            <a:spcAft>
              <a:spcPct val="15000"/>
            </a:spcAft>
            <a:buChar char="•"/>
          </a:pPr>
          <a:r>
            <a:rPr lang="en-US" sz="1600" b="0" i="0" kern="1200"/>
            <a:t>Technology Support Analyst</a:t>
          </a:r>
          <a:endParaRPr lang="en-US" sz="1600" kern="1200"/>
        </a:p>
        <a:p>
          <a:pPr marL="171450" lvl="1" indent="-171450" algn="l" defTabSz="711200">
            <a:lnSpc>
              <a:spcPct val="90000"/>
            </a:lnSpc>
            <a:spcBef>
              <a:spcPct val="0"/>
            </a:spcBef>
            <a:spcAft>
              <a:spcPct val="15000"/>
            </a:spcAft>
            <a:buChar char="•"/>
          </a:pPr>
          <a:r>
            <a:rPr lang="en-US" sz="1600" b="0" i="0" kern="1200"/>
            <a:t>Bryan School &amp; School of Education</a:t>
          </a:r>
          <a:endParaRPr lang="en-US" sz="1600" kern="1200"/>
        </a:p>
      </dsp:txBody>
      <dsp:txXfrm>
        <a:off x="3203" y="61874"/>
        <a:ext cx="2541716" cy="1525029"/>
      </dsp:txXfrm>
    </dsp:sp>
    <dsp:sp modelId="{5B398862-AA0C-4A57-B983-EDCF3A0B37B2}">
      <dsp:nvSpPr>
        <dsp:cNvPr id="0" name=""/>
        <dsp:cNvSpPr/>
      </dsp:nvSpPr>
      <dsp:spPr>
        <a:xfrm>
          <a:off x="2799092" y="61874"/>
          <a:ext cx="2541716" cy="1525029"/>
        </a:xfrm>
        <a:prstGeom prst="rect">
          <a:avLst/>
        </a:prstGeom>
        <a:solidFill>
          <a:schemeClr val="accent4">
            <a:alpha val="90000"/>
            <a:hueOff val="0"/>
            <a:satOff val="0"/>
            <a:lumOff val="0"/>
            <a:alphaOff val="-5714"/>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Julia Goren</a:t>
          </a:r>
        </a:p>
        <a:p>
          <a:pPr marL="171450" lvl="1" indent="-171450" algn="l" defTabSz="711200">
            <a:lnSpc>
              <a:spcPct val="90000"/>
            </a:lnSpc>
            <a:spcBef>
              <a:spcPct val="0"/>
            </a:spcBef>
            <a:spcAft>
              <a:spcPct val="15000"/>
            </a:spcAft>
            <a:buNone/>
          </a:pPr>
          <a:r>
            <a:rPr lang="en-US" sz="1600" kern="1200"/>
            <a:t>Dean’s Office</a:t>
          </a:r>
        </a:p>
        <a:p>
          <a:pPr marL="171450" lvl="1" indent="-171450" algn="l" defTabSz="711200">
            <a:lnSpc>
              <a:spcPct val="90000"/>
            </a:lnSpc>
            <a:spcBef>
              <a:spcPct val="0"/>
            </a:spcBef>
            <a:spcAft>
              <a:spcPct val="15000"/>
            </a:spcAft>
            <a:buNone/>
          </a:pPr>
          <a:r>
            <a:rPr lang="en-US" sz="1600" kern="1200"/>
            <a:t>Bryan School</a:t>
          </a:r>
        </a:p>
      </dsp:txBody>
      <dsp:txXfrm>
        <a:off x="2799092" y="61874"/>
        <a:ext cx="2541716" cy="1525029"/>
      </dsp:txXfrm>
    </dsp:sp>
    <dsp:sp modelId="{CC0847B8-6ED1-41D7-B424-CD8560DD07E2}">
      <dsp:nvSpPr>
        <dsp:cNvPr id="0" name=""/>
        <dsp:cNvSpPr/>
      </dsp:nvSpPr>
      <dsp:spPr>
        <a:xfrm>
          <a:off x="5594980" y="61874"/>
          <a:ext cx="2541716" cy="1525029"/>
        </a:xfrm>
        <a:prstGeom prst="rect">
          <a:avLst/>
        </a:prstGeom>
        <a:solidFill>
          <a:schemeClr val="accent4">
            <a:alpha val="90000"/>
            <a:hueOff val="0"/>
            <a:satOff val="0"/>
            <a:lumOff val="0"/>
            <a:alphaOff val="-11429"/>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Gail Pack</a:t>
          </a:r>
        </a:p>
        <a:p>
          <a:pPr marL="171450" lvl="1" indent="-171450" algn="l" defTabSz="711200">
            <a:lnSpc>
              <a:spcPct val="90000"/>
            </a:lnSpc>
            <a:spcBef>
              <a:spcPct val="0"/>
            </a:spcBef>
            <a:spcAft>
              <a:spcPct val="15000"/>
            </a:spcAft>
            <a:buNone/>
          </a:pPr>
          <a:r>
            <a:rPr lang="en-US" sz="1600" kern="1200"/>
            <a:t>Undergraduate Student Services</a:t>
          </a:r>
        </a:p>
        <a:p>
          <a:pPr marL="171450" lvl="1" indent="-171450" algn="l" defTabSz="711200">
            <a:lnSpc>
              <a:spcPct val="90000"/>
            </a:lnSpc>
            <a:spcBef>
              <a:spcPct val="0"/>
            </a:spcBef>
            <a:spcAft>
              <a:spcPct val="15000"/>
            </a:spcAft>
            <a:buNone/>
          </a:pPr>
          <a:r>
            <a:rPr lang="en-US" sz="1600" kern="1200"/>
            <a:t>Bryan School</a:t>
          </a:r>
        </a:p>
      </dsp:txBody>
      <dsp:txXfrm>
        <a:off x="5594980" y="61874"/>
        <a:ext cx="2541716" cy="1525029"/>
      </dsp:txXfrm>
    </dsp:sp>
    <dsp:sp modelId="{A3A71E57-842D-491C-AD79-66FE033839E9}">
      <dsp:nvSpPr>
        <dsp:cNvPr id="0" name=""/>
        <dsp:cNvSpPr/>
      </dsp:nvSpPr>
      <dsp:spPr>
        <a:xfrm>
          <a:off x="8390868" y="61874"/>
          <a:ext cx="2541716" cy="1525029"/>
        </a:xfrm>
        <a:prstGeom prst="rect">
          <a:avLst/>
        </a:prstGeom>
        <a:solidFill>
          <a:schemeClr val="accent4">
            <a:alpha val="90000"/>
            <a:hueOff val="0"/>
            <a:satOff val="0"/>
            <a:lumOff val="0"/>
            <a:alphaOff val="-17143"/>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Jessica Quattrucci</a:t>
          </a:r>
          <a:endParaRPr lang="en-US" sz="2100" kern="1200"/>
        </a:p>
        <a:p>
          <a:pPr marL="171450" lvl="1" indent="-171450" algn="l" defTabSz="711200">
            <a:lnSpc>
              <a:spcPct val="90000"/>
            </a:lnSpc>
            <a:spcBef>
              <a:spcPct val="0"/>
            </a:spcBef>
            <a:spcAft>
              <a:spcPct val="15000"/>
            </a:spcAft>
            <a:buChar char="•"/>
          </a:pPr>
          <a:r>
            <a:rPr lang="en-US" sz="1600" b="0" i="0" kern="1200"/>
            <a:t>Academic Advisor</a:t>
          </a:r>
          <a:endParaRPr lang="en-US" sz="1600" kern="1200"/>
        </a:p>
        <a:p>
          <a:pPr marL="171450" lvl="1" indent="-171450" algn="l" defTabSz="711200">
            <a:lnSpc>
              <a:spcPct val="90000"/>
            </a:lnSpc>
            <a:spcBef>
              <a:spcPct val="0"/>
            </a:spcBef>
            <a:spcAft>
              <a:spcPct val="15000"/>
            </a:spcAft>
            <a:buChar char="•"/>
          </a:pPr>
          <a:r>
            <a:rPr lang="en-US" sz="1600" b="0" i="0" kern="1200"/>
            <a:t>Bryan Undergraduate Student Services</a:t>
          </a:r>
          <a:endParaRPr lang="en-US" sz="1600" kern="1200"/>
        </a:p>
      </dsp:txBody>
      <dsp:txXfrm>
        <a:off x="8390868" y="61874"/>
        <a:ext cx="2541716" cy="1525029"/>
      </dsp:txXfrm>
    </dsp:sp>
    <dsp:sp modelId="{9AA257E8-E0BB-466A-B2A8-DA076E69B2FE}">
      <dsp:nvSpPr>
        <dsp:cNvPr id="0" name=""/>
        <dsp:cNvSpPr/>
      </dsp:nvSpPr>
      <dsp:spPr>
        <a:xfrm>
          <a:off x="3203" y="1841075"/>
          <a:ext cx="2541716" cy="1525029"/>
        </a:xfrm>
        <a:prstGeom prst="rect">
          <a:avLst/>
        </a:prstGeom>
        <a:solidFill>
          <a:schemeClr val="accent4">
            <a:alpha val="90000"/>
            <a:hueOff val="0"/>
            <a:satOff val="0"/>
            <a:lumOff val="0"/>
            <a:alphaOff val="-22857"/>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Alyssa Rose</a:t>
          </a:r>
          <a:endParaRPr lang="en-US" sz="2100" kern="1200"/>
        </a:p>
        <a:p>
          <a:pPr marL="171450" lvl="1" indent="-171450" algn="l" defTabSz="711200">
            <a:lnSpc>
              <a:spcPct val="90000"/>
            </a:lnSpc>
            <a:spcBef>
              <a:spcPct val="0"/>
            </a:spcBef>
            <a:spcAft>
              <a:spcPct val="15000"/>
            </a:spcAft>
            <a:buChar char="•"/>
          </a:pPr>
          <a:r>
            <a:rPr lang="en-US" sz="1600" b="0" i="0" kern="1200"/>
            <a:t>Academic Advisor</a:t>
          </a:r>
          <a:endParaRPr lang="en-US" sz="1600" kern="1200"/>
        </a:p>
        <a:p>
          <a:pPr marL="171450" lvl="1" indent="-171450" algn="l" defTabSz="711200">
            <a:lnSpc>
              <a:spcPct val="90000"/>
            </a:lnSpc>
            <a:spcBef>
              <a:spcPct val="0"/>
            </a:spcBef>
            <a:spcAft>
              <a:spcPct val="15000"/>
            </a:spcAft>
            <a:buChar char="•"/>
          </a:pPr>
          <a:r>
            <a:rPr lang="en-US" sz="1600" b="0" i="0" kern="1200"/>
            <a:t>Bryan Undergraduate Student Services</a:t>
          </a:r>
          <a:endParaRPr lang="en-US" sz="1600" kern="1200"/>
        </a:p>
      </dsp:txBody>
      <dsp:txXfrm>
        <a:off x="3203" y="1841075"/>
        <a:ext cx="2541716" cy="1525029"/>
      </dsp:txXfrm>
    </dsp:sp>
    <dsp:sp modelId="{014D2D1D-ED96-4A4C-9811-D7D05EAD105E}">
      <dsp:nvSpPr>
        <dsp:cNvPr id="0" name=""/>
        <dsp:cNvSpPr/>
      </dsp:nvSpPr>
      <dsp:spPr>
        <a:xfrm>
          <a:off x="2799092" y="1841075"/>
          <a:ext cx="2541716" cy="1525029"/>
        </a:xfrm>
        <a:prstGeom prst="rect">
          <a:avLst/>
        </a:prstGeom>
        <a:solidFill>
          <a:schemeClr val="accent4">
            <a:alpha val="90000"/>
            <a:hueOff val="0"/>
            <a:satOff val="0"/>
            <a:lumOff val="0"/>
            <a:alphaOff val="-28571"/>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Nancy Trejo- Barcenas</a:t>
          </a:r>
          <a:endParaRPr lang="en-US" sz="2100" b="1" kern="1200"/>
        </a:p>
        <a:p>
          <a:pPr marL="171450" lvl="1" indent="-171450" algn="l" defTabSz="711200">
            <a:lnSpc>
              <a:spcPct val="90000"/>
            </a:lnSpc>
            <a:spcBef>
              <a:spcPct val="0"/>
            </a:spcBef>
            <a:spcAft>
              <a:spcPct val="15000"/>
            </a:spcAft>
            <a:buChar char="•"/>
          </a:pPr>
          <a:r>
            <a:rPr lang="en-US" sz="1600" kern="1200"/>
            <a:t>Recruiting &amp; Academic Advising Specialist</a:t>
          </a:r>
        </a:p>
        <a:p>
          <a:pPr marL="171450" lvl="1" indent="-171450" algn="l" defTabSz="711200">
            <a:lnSpc>
              <a:spcPct val="90000"/>
            </a:lnSpc>
            <a:spcBef>
              <a:spcPct val="0"/>
            </a:spcBef>
            <a:spcAft>
              <a:spcPct val="15000"/>
            </a:spcAft>
            <a:buChar char="•"/>
          </a:pPr>
          <a:r>
            <a:rPr lang="en-US" sz="1600" kern="1200"/>
            <a:t>Bryan School</a:t>
          </a:r>
        </a:p>
      </dsp:txBody>
      <dsp:txXfrm>
        <a:off x="2799092" y="1841075"/>
        <a:ext cx="2541716" cy="1525029"/>
      </dsp:txXfrm>
    </dsp:sp>
    <dsp:sp modelId="{8C7D8143-0D18-41BE-8C11-72CB7D8ADD4C}">
      <dsp:nvSpPr>
        <dsp:cNvPr id="0" name=""/>
        <dsp:cNvSpPr/>
      </dsp:nvSpPr>
      <dsp:spPr>
        <a:xfrm>
          <a:off x="5594980" y="1841075"/>
          <a:ext cx="2541716" cy="1525029"/>
        </a:xfrm>
        <a:prstGeom prst="rect">
          <a:avLst/>
        </a:prstGeom>
        <a:solidFill>
          <a:schemeClr val="accent4">
            <a:alpha val="90000"/>
            <a:hueOff val="0"/>
            <a:satOff val="0"/>
            <a:lumOff val="0"/>
            <a:alphaOff val="-34286"/>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Breanna Wallace</a:t>
          </a:r>
          <a:endParaRPr lang="en-US" sz="2100" kern="1200"/>
        </a:p>
        <a:p>
          <a:pPr marL="171450" lvl="1" indent="-171450" algn="l" defTabSz="711200">
            <a:lnSpc>
              <a:spcPct val="90000"/>
            </a:lnSpc>
            <a:spcBef>
              <a:spcPct val="0"/>
            </a:spcBef>
            <a:spcAft>
              <a:spcPct val="15000"/>
            </a:spcAft>
            <a:buChar char="•"/>
          </a:pPr>
          <a:r>
            <a:rPr lang="en-US" sz="1600" b="0" i="0" kern="1200"/>
            <a:t>Academic Advisor</a:t>
          </a:r>
          <a:endParaRPr lang="en-US" sz="1600" kern="1200"/>
        </a:p>
        <a:p>
          <a:pPr marL="171450" lvl="1" indent="-171450" algn="l" defTabSz="711200">
            <a:lnSpc>
              <a:spcPct val="90000"/>
            </a:lnSpc>
            <a:spcBef>
              <a:spcPct val="0"/>
            </a:spcBef>
            <a:spcAft>
              <a:spcPct val="15000"/>
            </a:spcAft>
            <a:buChar char="•"/>
          </a:pPr>
          <a:r>
            <a:rPr lang="en-US" sz="1600" b="0" i="0" kern="1200"/>
            <a:t>Bryan Undergraduate Student Services</a:t>
          </a:r>
          <a:endParaRPr lang="en-US" sz="1600" kern="1200"/>
        </a:p>
      </dsp:txBody>
      <dsp:txXfrm>
        <a:off x="5594980" y="1841075"/>
        <a:ext cx="2541716" cy="1525029"/>
      </dsp:txXfrm>
    </dsp:sp>
    <dsp:sp modelId="{A11B26EF-DF6C-4587-A09F-11F161946734}">
      <dsp:nvSpPr>
        <dsp:cNvPr id="0" name=""/>
        <dsp:cNvSpPr/>
      </dsp:nvSpPr>
      <dsp:spPr>
        <a:xfrm>
          <a:off x="8390868" y="1841075"/>
          <a:ext cx="2541716" cy="1525029"/>
        </a:xfrm>
        <a:prstGeom prst="rect">
          <a:avLst/>
        </a:prstGeom>
        <a:solidFill>
          <a:schemeClr val="accent4">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Timothy Wilkins</a:t>
          </a:r>
        </a:p>
        <a:p>
          <a:pPr marL="171450" lvl="1" indent="-171450" algn="l" defTabSz="711200">
            <a:lnSpc>
              <a:spcPct val="90000"/>
            </a:lnSpc>
            <a:spcBef>
              <a:spcPct val="0"/>
            </a:spcBef>
            <a:spcAft>
              <a:spcPct val="15000"/>
            </a:spcAft>
            <a:buNone/>
          </a:pPr>
          <a:r>
            <a:rPr lang="en-US" sz="1600" kern="1200"/>
            <a:t>Facility Services</a:t>
          </a:r>
        </a:p>
      </dsp:txBody>
      <dsp:txXfrm>
        <a:off x="8390868" y="1841075"/>
        <a:ext cx="2541716" cy="1525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5B0CA-CA0B-4498-A1A0-B09F43D2EB0E}">
      <dsp:nvSpPr>
        <dsp:cNvPr id="0" name=""/>
        <dsp:cNvSpPr/>
      </dsp:nvSpPr>
      <dsp:spPr>
        <a:xfrm>
          <a:off x="5541"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a:t>November 4</a:t>
          </a:r>
          <a:endParaRPr lang="en-US" sz="2000" kern="1200"/>
        </a:p>
      </dsp:txBody>
      <dsp:txXfrm>
        <a:off x="5541" y="9342"/>
        <a:ext cx="2124408" cy="806400"/>
      </dsp:txXfrm>
    </dsp:sp>
    <dsp:sp modelId="{ED8DC251-DC28-46CB-8EFE-E0B1D6E1B0FF}">
      <dsp:nvSpPr>
        <dsp:cNvPr id="0" name=""/>
        <dsp:cNvSpPr/>
      </dsp:nvSpPr>
      <dsp:spPr>
        <a:xfrm>
          <a:off x="5541"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a:t>Nominations were due</a:t>
          </a:r>
          <a:endParaRPr lang="en-US" sz="2000" kern="1200"/>
        </a:p>
      </dsp:txBody>
      <dsp:txXfrm>
        <a:off x="5541" y="815742"/>
        <a:ext cx="2124408" cy="1229759"/>
      </dsp:txXfrm>
    </dsp:sp>
    <dsp:sp modelId="{6BB11370-57DD-4080-BB6D-68D856F31828}">
      <dsp:nvSpPr>
        <dsp:cNvPr id="0" name=""/>
        <dsp:cNvSpPr/>
      </dsp:nvSpPr>
      <dsp:spPr>
        <a:xfrm>
          <a:off x="2427367"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a:t>November 6</a:t>
          </a:r>
          <a:endParaRPr lang="en-US" sz="2000" kern="1200"/>
        </a:p>
      </dsp:txBody>
      <dsp:txXfrm>
        <a:off x="2427367" y="9342"/>
        <a:ext cx="2124408" cy="806400"/>
      </dsp:txXfrm>
    </dsp:sp>
    <dsp:sp modelId="{40122A9C-6205-446A-AB99-84474C50BE69}">
      <dsp:nvSpPr>
        <dsp:cNvPr id="0" name=""/>
        <dsp:cNvSpPr/>
      </dsp:nvSpPr>
      <dsp:spPr>
        <a:xfrm>
          <a:off x="2427367"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a:t>Selected nominees will be notified</a:t>
          </a:r>
          <a:endParaRPr lang="en-US" sz="2000" kern="1200"/>
        </a:p>
      </dsp:txBody>
      <dsp:txXfrm>
        <a:off x="2427367" y="815742"/>
        <a:ext cx="2124408" cy="1229759"/>
      </dsp:txXfrm>
    </dsp:sp>
    <dsp:sp modelId="{E94437AC-999D-4C14-B113-153A08A896E0}">
      <dsp:nvSpPr>
        <dsp:cNvPr id="0" name=""/>
        <dsp:cNvSpPr/>
      </dsp:nvSpPr>
      <dsp:spPr>
        <a:xfrm>
          <a:off x="4849193"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a:t>November 14</a:t>
          </a:r>
          <a:endParaRPr lang="en-US" sz="2000" kern="1200"/>
        </a:p>
      </dsp:txBody>
      <dsp:txXfrm>
        <a:off x="4849193" y="9342"/>
        <a:ext cx="2124408" cy="806400"/>
      </dsp:txXfrm>
    </dsp:sp>
    <dsp:sp modelId="{3F7533F5-AE4E-43D8-B451-A98B80BBE7A0}">
      <dsp:nvSpPr>
        <dsp:cNvPr id="0" name=""/>
        <dsp:cNvSpPr/>
      </dsp:nvSpPr>
      <dsp:spPr>
        <a:xfrm>
          <a:off x="4849193"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i="0" kern="1200"/>
            <a:t>Amazon Wish Lists will go live</a:t>
          </a:r>
          <a:endParaRPr lang="en-US" sz="2000" kern="1200"/>
        </a:p>
      </dsp:txBody>
      <dsp:txXfrm>
        <a:off x="4849193" y="815742"/>
        <a:ext cx="2124408" cy="1229759"/>
      </dsp:txXfrm>
    </dsp:sp>
    <dsp:sp modelId="{017A3FD0-66FE-42F5-B9B1-8E553C698B0B}">
      <dsp:nvSpPr>
        <dsp:cNvPr id="0" name=""/>
        <dsp:cNvSpPr/>
      </dsp:nvSpPr>
      <dsp:spPr>
        <a:xfrm>
          <a:off x="7271018"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a:t>December 10</a:t>
          </a:r>
          <a:endParaRPr lang="en-US" sz="2000" kern="1200"/>
        </a:p>
      </dsp:txBody>
      <dsp:txXfrm>
        <a:off x="7271018" y="9342"/>
        <a:ext cx="2124408" cy="806400"/>
      </dsp:txXfrm>
    </dsp:sp>
    <dsp:sp modelId="{31650D47-44FA-4B16-80F7-9E84114D382A}">
      <dsp:nvSpPr>
        <dsp:cNvPr id="0" name=""/>
        <dsp:cNvSpPr/>
      </dsp:nvSpPr>
      <dsp:spPr>
        <a:xfrm>
          <a:off x="7271018"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a:t>Gift </a:t>
          </a:r>
          <a:r>
            <a:rPr lang="en-US" sz="2000" b="1" i="0" kern="1200"/>
            <a:t>delivery deadline</a:t>
          </a:r>
          <a:endParaRPr lang="en-US" sz="2000" b="1" kern="1200"/>
        </a:p>
      </dsp:txBody>
      <dsp:txXfrm>
        <a:off x="7271018" y="815742"/>
        <a:ext cx="2124408" cy="1229759"/>
      </dsp:txXfrm>
    </dsp:sp>
    <dsp:sp modelId="{8EF4E39D-32C5-4B29-B76A-B54CD12963B8}">
      <dsp:nvSpPr>
        <dsp:cNvPr id="0" name=""/>
        <dsp:cNvSpPr/>
      </dsp:nvSpPr>
      <dsp:spPr>
        <a:xfrm>
          <a:off x="9692844" y="9342"/>
          <a:ext cx="2124408" cy="806400"/>
        </a:xfrm>
        <a:prstGeom prst="rect">
          <a:avLst/>
        </a:prstGeom>
        <a:solidFill>
          <a:srgbClr val="A00C30"/>
        </a:solidFill>
        <a:ln w="25400" cap="flat" cmpd="sng" algn="ctr">
          <a:solidFill>
            <a:srgbClr val="A00C3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0" i="0" kern="1200"/>
            <a:t>December 15</a:t>
          </a:r>
          <a:endParaRPr lang="en-US" sz="2000" kern="1200"/>
        </a:p>
      </dsp:txBody>
      <dsp:txXfrm>
        <a:off x="9692844" y="9342"/>
        <a:ext cx="2124408" cy="806400"/>
      </dsp:txXfrm>
    </dsp:sp>
    <dsp:sp modelId="{88BE620A-6374-4F9E-84A4-7BD8021CB8B6}">
      <dsp:nvSpPr>
        <dsp:cNvPr id="0" name=""/>
        <dsp:cNvSpPr/>
      </dsp:nvSpPr>
      <dsp:spPr>
        <a:xfrm>
          <a:off x="9692844" y="815742"/>
          <a:ext cx="2124408" cy="1229759"/>
        </a:xfrm>
        <a:prstGeom prst="rect">
          <a:avLst/>
        </a:prstGeom>
        <a:gradFill flip="none" rotWithShape="0">
          <a:gsLst>
            <a:gs pos="0">
              <a:srgbClr val="A00C30">
                <a:tint val="66000"/>
                <a:satMod val="160000"/>
              </a:srgbClr>
            </a:gs>
            <a:gs pos="50000">
              <a:srgbClr val="A00C30">
                <a:tint val="44500"/>
                <a:satMod val="160000"/>
              </a:srgbClr>
            </a:gs>
            <a:gs pos="100000">
              <a:srgbClr val="A00C30">
                <a:tint val="23500"/>
                <a:satMod val="160000"/>
              </a:srgbClr>
            </a:gs>
          </a:gsLst>
          <a:lin ang="8100000" scaled="1"/>
          <a:tileRect/>
        </a:gradFill>
        <a:ln w="25400" cap="flat" cmpd="sng" algn="ctr">
          <a:solidFill>
            <a:srgbClr val="A00C3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a:t>Wrapping Party</a:t>
          </a:r>
          <a:endParaRPr lang="en-US" sz="2000" kern="1200"/>
        </a:p>
      </dsp:txBody>
      <dsp:txXfrm>
        <a:off x="9692844" y="815742"/>
        <a:ext cx="2124408" cy="12297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D0B687-36FB-4B70-8E93-0314FBAC5039}" type="datetimeFigureOut">
              <a:rPr lang="en-US" smtClean="0"/>
              <a:t>1/14/2026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16C245-9302-483D-8113-BE4FA49A111D}" type="slidenum">
              <a:rPr lang="en-US" smtClean="0"/>
              <a:t>‹#›</a:t>
            </a:fld>
            <a:endParaRPr lang="en-US"/>
          </a:p>
        </p:txBody>
      </p:sp>
    </p:spTree>
    <p:extLst>
      <p:ext uri="{BB962C8B-B14F-4D97-AF65-F5344CB8AC3E}">
        <p14:creationId xmlns:p14="http://schemas.microsoft.com/office/powerpoint/2010/main" val="134053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0a46a01688_0_1: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Kimberly</a:t>
            </a:r>
          </a:p>
          <a:p>
            <a:endParaRPr lang="en-US"/>
          </a:p>
        </p:txBody>
      </p:sp>
      <p:sp>
        <p:nvSpPr>
          <p:cNvPr id="133" name="Google Shape;133;g20a46a01688_0_1: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DC31FC6-0004-2754-09E6-E04F0C716DCA}"/>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B178AF7-4B7C-59A5-E2ED-F495B8C586A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4FEA4732-273C-656E-3B36-BADB3BE9178E}"/>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288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5034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8C79A824-99D2-7374-B83A-9786AE854EB1}"/>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81C31E56-C416-6CC8-E0BB-68DB612721D7}"/>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8AB5FCBF-FC4D-2638-337D-FA0FEF471542}"/>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9366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14605B-59EC-1744-B142-EB5C4385E4F2}" type="slidenum">
              <a:rPr lang="en-US" smtClean="0"/>
              <a:t>13</a:t>
            </a:fld>
            <a:endParaRPr lang="en-US"/>
          </a:p>
        </p:txBody>
      </p:sp>
    </p:spTree>
    <p:extLst>
      <p:ext uri="{BB962C8B-B14F-4D97-AF65-F5344CB8AC3E}">
        <p14:creationId xmlns:p14="http://schemas.microsoft.com/office/powerpoint/2010/main" val="293906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60BD7-8D2B-4BD2-9EBB-92A2F4457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8D09D-BF3B-E661-B648-26BADBFBCA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DA5B272-CC26-8EF0-51A8-C84CF4B877E6}"/>
              </a:ext>
            </a:extLst>
          </p:cNvPr>
          <p:cNvSpPr>
            <a:spLocks noGrp="1"/>
          </p:cNvSpPr>
          <p:nvPr>
            <p:ph type="body" idx="1"/>
          </p:nvPr>
        </p:nvSpPr>
        <p:spPr/>
        <p:txBody>
          <a:bodyPr/>
          <a:lstStyle/>
          <a:p>
            <a:pPr marL="15875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52CD6946-FFA8-55A0-2122-66F0B8FC94EC}"/>
              </a:ext>
            </a:extLst>
          </p:cNvPr>
          <p:cNvSpPr>
            <a:spLocks noGrp="1"/>
          </p:cNvSpPr>
          <p:nvPr>
            <p:ph type="sldNum" sz="quarter" idx="5"/>
          </p:nvPr>
        </p:nvSpPr>
        <p:spPr/>
        <p:txBody>
          <a:bodyPr/>
          <a:lstStyle/>
          <a:p>
            <a:fld id="{B214605B-59EC-1744-B142-EB5C4385E4F2}" type="slidenum">
              <a:rPr lang="en-US" smtClean="0"/>
              <a:t>17</a:t>
            </a:fld>
            <a:endParaRPr lang="en-US"/>
          </a:p>
        </p:txBody>
      </p:sp>
    </p:spTree>
    <p:extLst>
      <p:ext uri="{BB962C8B-B14F-4D97-AF65-F5344CB8AC3E}">
        <p14:creationId xmlns:p14="http://schemas.microsoft.com/office/powerpoint/2010/main" val="15940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659FC-6779-6CE1-E250-3828EE6D7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1964E-071B-452E-8807-2A4119A2F56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F4F11E-B8DF-03A6-0DD4-D62ADB28C9A1}"/>
              </a:ext>
            </a:extLst>
          </p:cNvPr>
          <p:cNvSpPr>
            <a:spLocks noGrp="1"/>
          </p:cNvSpPr>
          <p:nvPr>
            <p:ph type="body" idx="1"/>
          </p:nvPr>
        </p:nvSpPr>
        <p:spPr/>
        <p:txBody>
          <a:bodyPr/>
          <a:lstStyle/>
          <a:p>
            <a:pPr marL="15875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381A1C66-58CE-88D9-5A43-94FF10C29DD9}"/>
              </a:ext>
            </a:extLst>
          </p:cNvPr>
          <p:cNvSpPr>
            <a:spLocks noGrp="1"/>
          </p:cNvSpPr>
          <p:nvPr>
            <p:ph type="sldNum" sz="quarter" idx="5"/>
          </p:nvPr>
        </p:nvSpPr>
        <p:spPr/>
        <p:txBody>
          <a:bodyPr/>
          <a:lstStyle/>
          <a:p>
            <a:fld id="{B214605B-59EC-1744-B142-EB5C4385E4F2}" type="slidenum">
              <a:rPr lang="en-US" smtClean="0"/>
              <a:t>18</a:t>
            </a:fld>
            <a:endParaRPr lang="en-US"/>
          </a:p>
        </p:txBody>
      </p:sp>
    </p:spTree>
    <p:extLst>
      <p:ext uri="{BB962C8B-B14F-4D97-AF65-F5344CB8AC3E}">
        <p14:creationId xmlns:p14="http://schemas.microsoft.com/office/powerpoint/2010/main" val="1461594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E9F9A-0C4E-EE11-E8DD-197C52616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FC682-B1CC-18C8-69D7-E6CB92890B1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0CA6EF-84FE-7098-4917-3E36012EB1A3}"/>
              </a:ext>
            </a:extLst>
          </p:cNvPr>
          <p:cNvSpPr>
            <a:spLocks noGrp="1"/>
          </p:cNvSpPr>
          <p:nvPr>
            <p:ph type="body" idx="1"/>
          </p:nvPr>
        </p:nvSpPr>
        <p:spPr/>
        <p:txBody>
          <a:bodyPr/>
          <a:lstStyle/>
          <a:p>
            <a:pPr marL="15875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6BCC8572-552F-2199-26EF-7AC90081852F}"/>
              </a:ext>
            </a:extLst>
          </p:cNvPr>
          <p:cNvSpPr>
            <a:spLocks noGrp="1"/>
          </p:cNvSpPr>
          <p:nvPr>
            <p:ph type="sldNum" sz="quarter" idx="5"/>
          </p:nvPr>
        </p:nvSpPr>
        <p:spPr/>
        <p:txBody>
          <a:bodyPr/>
          <a:lstStyle/>
          <a:p>
            <a:fld id="{B214605B-59EC-1744-B142-EB5C4385E4F2}" type="slidenum">
              <a:rPr lang="en-US" smtClean="0"/>
              <a:t>19</a:t>
            </a:fld>
            <a:endParaRPr lang="en-US"/>
          </a:p>
        </p:txBody>
      </p:sp>
    </p:spTree>
    <p:extLst>
      <p:ext uri="{BB962C8B-B14F-4D97-AF65-F5344CB8AC3E}">
        <p14:creationId xmlns:p14="http://schemas.microsoft.com/office/powerpoint/2010/main" val="3189366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ITS Project Status Dashboard view provides all active projects status across all three technology portfolios (AAF/EM, F&amp;A, and ITS)</a:t>
            </a:r>
          </a:p>
        </p:txBody>
      </p:sp>
      <p:sp>
        <p:nvSpPr>
          <p:cNvPr id="4" name="Slide Number Placeholder 3"/>
          <p:cNvSpPr>
            <a:spLocks noGrp="1"/>
          </p:cNvSpPr>
          <p:nvPr>
            <p:ph type="sldNum" sz="quarter" idx="5"/>
          </p:nvPr>
        </p:nvSpPr>
        <p:spPr/>
        <p:txBody>
          <a:bodyPr/>
          <a:lstStyle/>
          <a:p>
            <a:fld id="{7E1FF662-CB51-4B5F-A1C6-93EA58968259}" type="slidenum">
              <a:rPr lang="en-US"/>
              <a:t>20</a:t>
            </a:fld>
            <a:endParaRPr lang="en-US"/>
          </a:p>
        </p:txBody>
      </p:sp>
    </p:spTree>
    <p:extLst>
      <p:ext uri="{BB962C8B-B14F-4D97-AF65-F5344CB8AC3E}">
        <p14:creationId xmlns:p14="http://schemas.microsoft.com/office/powerpoint/2010/main" val="2849772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705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1F360AD-B148-FF33-7EB1-953A58B0BBB2}"/>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732B238-A97B-F005-E244-B2A2C493FB4A}"/>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FC12C773-2ECB-FEE0-3B34-C5119F45E5E6}"/>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780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00393746-2B2E-22DC-56E3-7EA04FA09AA1}"/>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56F58C5-546E-EDBE-53DE-001335628F45}"/>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marR="0" lvl="0" indent="0" algn="l" defTabSz="914400" rtl="0" eaLnBrk="1" fontAlgn="auto" latinLnBrk="0" hangingPunct="1">
              <a:lnSpc>
                <a:spcPct val="90000"/>
              </a:lnSpc>
              <a:spcBef>
                <a:spcPts val="0"/>
              </a:spcBef>
              <a:spcAft>
                <a:spcPts val="0"/>
              </a:spcAft>
              <a:buClr>
                <a:schemeClr val="dk1"/>
              </a:buClr>
              <a:buSzTx/>
              <a:buFontTx/>
              <a:buNone/>
              <a:tabLst/>
              <a:defRPr/>
            </a:pPr>
            <a:r>
              <a:rPr lang="en-US" sz="1200" b="1"/>
              <a:t>Kimberly</a:t>
            </a:r>
          </a:p>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A3CAC4F2-CC9A-AFBE-EA2B-0E3D7416A413}"/>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6401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r>
              <a:rPr lang="en-US">
                <a:solidFill>
                  <a:srgbClr val="FF0000"/>
                </a:solidFill>
                <a:highlight>
                  <a:srgbClr val="FFFFFF"/>
                </a:highlight>
              </a:rPr>
              <a:t>Jerry D. Blakemore serves as the Vice Chancellor for Institutional Integrity and General Counsel for UNC Greensboro. </a:t>
            </a:r>
            <a:endParaRPr lang="en-US">
              <a:highlight>
                <a:srgbClr val="FFFFFF"/>
              </a:highlight>
            </a:endParaRPr>
          </a:p>
          <a:p>
            <a:pPr marL="19685">
              <a:lnSpc>
                <a:spcPct val="90000"/>
              </a:lnSpc>
            </a:pPr>
            <a:endParaRPr lang="en-US" b="0">
              <a:solidFill>
                <a:srgbClr val="FF0000"/>
              </a:solidFill>
              <a:highlight>
                <a:srgbClr val="FFFFFF"/>
              </a:highlight>
              <a:cs typeface="Calibri"/>
            </a:endParaRPr>
          </a:p>
          <a:p>
            <a:pPr marL="19685">
              <a:lnSpc>
                <a:spcPct val="90000"/>
              </a:lnSpc>
            </a:pPr>
            <a:r>
              <a:rPr lang="en-US">
                <a:solidFill>
                  <a:srgbClr val="FF0000"/>
                </a:solidFill>
                <a:highlight>
                  <a:srgbClr val="FFFFFF"/>
                </a:highlight>
              </a:rPr>
              <a:t>He has more than 30 years of experience in higher education administration, policy development and the providing of legal services, 19 of which as General Counsel for major institutions of higher education. </a:t>
            </a:r>
            <a:endParaRPr lang="en-US"/>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2777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478BDD3-DF56-95D5-38E1-FD01313CB865}"/>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30F9F3BB-AB80-7CAC-BA05-8D1472A8D42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CB2E6CD7-1695-2F4C-AB69-14C2AE384609}"/>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021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Create or find graphs make visually appealing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4A5D354-0AD4-ECC0-4078-F89CEA5F09E5}"/>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F2094390-F671-193D-1CE4-99732109A8F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5CDEEAB3-E951-1690-9EA0-A9946CAD07E0}"/>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472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180E5A07-82D6-4F91-4087-761FB4F5841C}"/>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03056C7F-0A51-BEE8-B540-F212E9DF746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marR="0" lvl="0" indent="0" algn="l" defTabSz="914400" rtl="0" eaLnBrk="1" fontAlgn="auto" latinLnBrk="0" hangingPunct="1">
              <a:lnSpc>
                <a:spcPct val="90000"/>
              </a:lnSpc>
              <a:spcBef>
                <a:spcPts val="0"/>
              </a:spcBef>
              <a:spcAft>
                <a:spcPts val="0"/>
              </a:spcAft>
              <a:buClr>
                <a:schemeClr val="dk1"/>
              </a:buClr>
              <a:buSzTx/>
              <a:buFontTx/>
              <a:buNone/>
              <a:tabLst/>
              <a:defRPr/>
            </a:pPr>
            <a:r>
              <a:rPr lang="en-US" sz="1200" b="1"/>
              <a:t>Kimberly</a:t>
            </a:r>
          </a:p>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D1497C8A-A678-FAE4-77BC-2057A839BDF9}"/>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8238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2795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0788F843-CCC1-12FF-F423-5F19C9D3ED7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4FE7289C-427C-6CFC-9130-EB51F4AD5D21}"/>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246D8F73-E5EC-4092-2FF0-94E027C6C49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494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5CBD18DC-4A41-CEDB-D429-23355EFE6FE7}"/>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6F51417-3ABF-2AD5-71B0-01622A3F49F6}"/>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BD506A23-24C3-9E0E-1437-5414BD9C765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8142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80E384E9-36BE-C304-F29A-AC2DD5C8C291}"/>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361BE968-17ED-11D6-18DC-F3D9F77B69F7}"/>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F92954E1-BF99-8DF8-68B2-57521B468A2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9751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654A189-13B9-2D73-E36B-749A53CA5375}"/>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839F6A7B-E60D-0CCF-DC7D-E1A29E29FB63}"/>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a:buClr>
                <a:schemeClr val="bg1"/>
              </a:buClr>
            </a:pPr>
            <a:endParaRPr lang="en-US" sz="1200">
              <a:solidFill>
                <a:schemeClr val="bg1"/>
              </a:solidFill>
            </a:endParaRPr>
          </a:p>
        </p:txBody>
      </p:sp>
      <p:sp>
        <p:nvSpPr>
          <p:cNvPr id="146" name="Google Shape;146;g20a46a01688_0_497:notes">
            <a:extLst>
              <a:ext uri="{FF2B5EF4-FFF2-40B4-BE49-F238E27FC236}">
                <a16:creationId xmlns:a16="http://schemas.microsoft.com/office/drawing/2014/main" id="{E0152A63-8C4F-2823-7B64-02EE7DAAD328}"/>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026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417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97EF7084-F353-FD17-11C3-A44B9333714A}"/>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90DCDFC1-F043-6E80-E96F-1A30EC8D732F}"/>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a:buClr>
                <a:schemeClr val="bg1"/>
              </a:buClr>
            </a:pPr>
            <a:r>
              <a:rPr lang="en-US" sz="1200">
                <a:solidFill>
                  <a:schemeClr val="bg1"/>
                </a:solidFill>
              </a:rPr>
              <a:t>Every holiday season, the Staff Senate sponsors a Spartan Season of Giving to bring joy and support to individuals and families on our campus. Through the generosity of our staff, we </a:t>
            </a:r>
            <a:r>
              <a:rPr lang="en-US" sz="1200" b="0" i="0">
                <a:solidFill>
                  <a:schemeClr val="bg1"/>
                </a:solidFill>
                <a:effectLst/>
              </a:rPr>
              <a:t>collect and distribute gifts to </a:t>
            </a:r>
            <a:r>
              <a:rPr lang="en-US" sz="1200">
                <a:solidFill>
                  <a:schemeClr val="bg1"/>
                </a:solidFill>
              </a:rPr>
              <a:t>those </a:t>
            </a:r>
            <a:r>
              <a:rPr lang="en-US" sz="1200" b="0" i="0">
                <a:solidFill>
                  <a:schemeClr val="bg1"/>
                </a:solidFill>
                <a:effectLst/>
              </a:rPr>
              <a:t>in need</a:t>
            </a:r>
            <a:r>
              <a:rPr lang="en-US" sz="1200">
                <a:solidFill>
                  <a:schemeClr val="bg1"/>
                </a:solidFill>
              </a:rPr>
              <a:t>.</a:t>
            </a:r>
          </a:p>
          <a:p>
            <a:pPr>
              <a:buClr>
                <a:schemeClr val="bg1"/>
              </a:buClr>
            </a:pPr>
            <a:r>
              <a:rPr lang="en-US" sz="1200">
                <a:solidFill>
                  <a:schemeClr val="bg1"/>
                </a:solidFill>
              </a:rPr>
              <a:t>Nominations were due and submitted by November 4. </a:t>
            </a:r>
          </a:p>
          <a:p>
            <a:pPr>
              <a:buClr>
                <a:schemeClr val="bg1"/>
              </a:buClr>
            </a:pPr>
            <a:r>
              <a:rPr lang="en-US" sz="1200">
                <a:solidFill>
                  <a:schemeClr val="bg1"/>
                </a:solidFill>
              </a:rPr>
              <a:t>Families will be selected and notified on November 6. </a:t>
            </a:r>
          </a:p>
          <a:p>
            <a:pPr>
              <a:buClr>
                <a:schemeClr val="bg1"/>
              </a:buClr>
            </a:pPr>
            <a:r>
              <a:rPr lang="en-US" sz="1200" b="1">
                <a:solidFill>
                  <a:srgbClr val="FFC000"/>
                </a:solidFill>
              </a:rPr>
              <a:t>Amazon Wish Lists will go live November 14.</a:t>
            </a:r>
          </a:p>
          <a:p>
            <a:pPr>
              <a:buClr>
                <a:schemeClr val="bg1"/>
              </a:buClr>
            </a:pPr>
            <a:r>
              <a:rPr lang="en-US" sz="1200">
                <a:solidFill>
                  <a:schemeClr val="bg1"/>
                </a:solidFill>
              </a:rPr>
              <a:t>All gifts need to be delivered by December 10. </a:t>
            </a:r>
          </a:p>
          <a:p>
            <a:pPr>
              <a:buClr>
                <a:schemeClr val="bg1"/>
              </a:buClr>
            </a:pPr>
            <a:r>
              <a:rPr lang="en-US" sz="1200">
                <a:solidFill>
                  <a:schemeClr val="bg1"/>
                </a:solidFill>
              </a:rPr>
              <a:t>The Staff Senate Wrapping Party will be December 15th and we are excited to see you all there!  Refreshments will be provided. </a:t>
            </a:r>
          </a:p>
          <a:p>
            <a:pPr>
              <a:buClr>
                <a:schemeClr val="bg1"/>
              </a:buClr>
            </a:pPr>
            <a:r>
              <a:rPr lang="en-US" sz="1200">
                <a:solidFill>
                  <a:schemeClr val="bg1"/>
                </a:solidFill>
              </a:rPr>
              <a:t>For more information on Spartan Season of Giving, and to find the Amazon Wish Lists on November 14, use the QR code on this slide or visit </a:t>
            </a:r>
            <a:r>
              <a:rPr lang="en-US" sz="1200" u="sng">
                <a:solidFill>
                  <a:schemeClr val="bg1"/>
                </a:solidFill>
              </a:rPr>
              <a:t>go.uncg.edu/</a:t>
            </a:r>
            <a:r>
              <a:rPr lang="en-US" sz="1200" u="sng" err="1">
                <a:solidFill>
                  <a:schemeClr val="bg1"/>
                </a:solidFill>
              </a:rPr>
              <a:t>SpartanSeasonofGiving</a:t>
            </a:r>
            <a:r>
              <a:rPr lang="en-US" sz="1200">
                <a:solidFill>
                  <a:schemeClr val="bg1"/>
                </a:solidFill>
              </a:rPr>
              <a:t>.</a:t>
            </a:r>
          </a:p>
        </p:txBody>
      </p:sp>
      <p:sp>
        <p:nvSpPr>
          <p:cNvPr id="146" name="Google Shape;146;g20a46a01688_0_497:notes">
            <a:extLst>
              <a:ext uri="{FF2B5EF4-FFF2-40B4-BE49-F238E27FC236}">
                <a16:creationId xmlns:a16="http://schemas.microsoft.com/office/drawing/2014/main" id="{8A1ADD42-2377-3815-606B-B2489A0FDFB5}"/>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1330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097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55B3B3D-0729-3ED7-A3CB-3F18AA49D719}"/>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F2D7BA54-C49A-28E9-7B8D-4C2DF67B7363}"/>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53988403-0D8A-6EF2-B071-F6F787BA2BB1}"/>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5699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509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85FEBD9C-B5D7-3ABD-3DE9-1E900CEA447D}"/>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05CEBD5A-FA58-8D36-AD76-9BBA77037E25}"/>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49BC67FB-D4E4-4063-9574-F080A6C6F22C}"/>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9377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9FACFDC7-6AB3-F91B-BEB4-5902BBCDCFC8}"/>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B430F021-066A-73C4-A9C2-BFCB54E0213D}"/>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146" name="Google Shape;146;g20a46a01688_0_497:notes">
            <a:extLst>
              <a:ext uri="{FF2B5EF4-FFF2-40B4-BE49-F238E27FC236}">
                <a16:creationId xmlns:a16="http://schemas.microsoft.com/office/drawing/2014/main" id="{BD70116A-06CC-D879-1FB2-B158C063DCE8}"/>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4144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F425305-DCBA-E469-D53D-F92C6CF8393C}"/>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7A717E44-F5EB-50A1-8D62-D42C8795C157}"/>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b="1">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AB33F715-EFF7-DA34-F290-AD133C9CCD1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572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0a46a01688_0_82: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304" name="Google Shape;304;g20a46a01688_0_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45C3671A-147B-B803-AE29-9A508E132AF1}"/>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BF0AEA05-81CE-D739-7700-214407A5DE87}"/>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0376E3EE-A788-F269-AD46-C6AF73E940C2}"/>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507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251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DD38996B-F331-F885-2D63-C8ADB419018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6B80B1D-9CA5-FB8C-A1EE-5EC6171FBE5F}"/>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78A4C3B1-E9B4-B11E-8166-44776C29E7D7}"/>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368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70D19DC3-81CA-20EE-0912-9C818CBB43A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DEFDF749-0EC0-00B8-FCF8-B73F4828CF3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8EBFB50B-E790-A364-CAD0-ECE28B086F0F}"/>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502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6F94A6B3-E687-C102-7D98-695515E79D26}"/>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4C231C51-2127-8B9B-AD46-1C01B7E0BD9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31E67A6C-2F08-5B3B-C0CB-42CEEB72F81D}"/>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259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371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655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8605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14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65" name="Google Shape;65;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1936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6721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7" name="Google Shape;77;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376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 name="Google Shape;98;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4617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108" name="Google Shape;108;p2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09" name="Google Shape;109;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0161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a:spLocks noGrp="1"/>
          </p:cNvSpPr>
          <p:nvPr>
            <p:ph type="pic" idx="2"/>
          </p:nvPr>
        </p:nvSpPr>
        <p:spPr>
          <a:xfrm>
            <a:off x="5183188" y="987425"/>
            <a:ext cx="6172400" cy="4873600"/>
          </a:xfrm>
          <a:prstGeom prst="rect">
            <a:avLst/>
          </a:prstGeom>
          <a:noFill/>
          <a:ln>
            <a:noFill/>
          </a:ln>
        </p:spPr>
      </p:sp>
      <p:sp>
        <p:nvSpPr>
          <p:cNvPr id="115" name="Google Shape;115;p23"/>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16" name="Google Shape;116;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3679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7203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88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0734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5949-6C48-4EB7-AFA0-6D14A81D4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44719-2142-4D4D-9C4F-5491B014D8E6}"/>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0B328-D770-46F5-8A75-2B5C3592050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D9FF6A5-43DF-48CA-96DF-BD32C9EDF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08623-2302-4B5E-8DDD-9743A7C460E5}"/>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891999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with Pictur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FFBAF962-3352-650E-A729-A058D7CCDECC}"/>
              </a:ext>
            </a:extLst>
          </p:cNvPr>
          <p:cNvPicPr/>
          <p:nvPr userDrawn="1"/>
        </p:nvPicPr>
        <p:blipFill rotWithShape="1">
          <a:blip r:embed="rId3"/>
          <a:srcRect l="22736" r="22383" b="28677"/>
          <a:stretch/>
        </p:blipFill>
        <p:spPr>
          <a:xfrm>
            <a:off x="0" y="0"/>
            <a:ext cx="12192000" cy="6858000"/>
          </a:xfrm>
          <a:prstGeom prst="rect">
            <a:avLst/>
          </a:prstGeom>
        </p:spPr>
      </p:pic>
      <p:sp>
        <p:nvSpPr>
          <p:cNvPr id="3" name="Rectangle: Single Corner Snipped 3">
            <a:extLst>
              <a:ext uri="{FF2B5EF4-FFF2-40B4-BE49-F238E27FC236}">
                <a16:creationId xmlns:a16="http://schemas.microsoft.com/office/drawing/2014/main" id="{5ED8CB06-F700-5B3C-E64A-0F8A14C7652B}"/>
              </a:ext>
            </a:extLst>
          </p:cNvPr>
          <p:cNvSpPr/>
          <p:nvPr userDrawn="1"/>
        </p:nvSpPr>
        <p:spPr>
          <a:xfrm flipH="1">
            <a:off x="-5824" y="0"/>
            <a:ext cx="12197822" cy="6858000"/>
          </a:xfrm>
          <a:custGeom>
            <a:avLst/>
            <a:gdLst>
              <a:gd name="connsiteX0" fmla="*/ 0 w 12191998"/>
              <a:gd name="connsiteY0" fmla="*/ 0 h 6857999"/>
              <a:gd name="connsiteX1" fmla="*/ 8762999 w 12191998"/>
              <a:gd name="connsiteY1" fmla="*/ 0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5635402 w 12191998"/>
              <a:gd name="connsiteY1" fmla="*/ 634838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7079804 w 12191998"/>
              <a:gd name="connsiteY1" fmla="*/ 1228907 h 6857999"/>
              <a:gd name="connsiteX2" fmla="*/ 12191998 w 12191998"/>
              <a:gd name="connsiteY2" fmla="*/ 3429000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1998"/>
              <a:gd name="connsiteY0" fmla="*/ 0 h 6857999"/>
              <a:gd name="connsiteX1" fmla="*/ 7079804 w 12191998"/>
              <a:gd name="connsiteY1" fmla="*/ 1228907 h 6857999"/>
              <a:gd name="connsiteX2" fmla="*/ 11720237 w 12191998"/>
              <a:gd name="connsiteY2" fmla="*/ 5205382 h 6857999"/>
              <a:gd name="connsiteX3" fmla="*/ 12191998 w 12191998"/>
              <a:gd name="connsiteY3" fmla="*/ 6857999 h 6857999"/>
              <a:gd name="connsiteX4" fmla="*/ 0 w 12191998"/>
              <a:gd name="connsiteY4" fmla="*/ 6857999 h 6857999"/>
              <a:gd name="connsiteX5" fmla="*/ 0 w 12191998"/>
              <a:gd name="connsiteY5" fmla="*/ 0 h 6857999"/>
              <a:gd name="connsiteX0" fmla="*/ 0 w 12197822"/>
              <a:gd name="connsiteY0" fmla="*/ 0 h 6857999"/>
              <a:gd name="connsiteX1" fmla="*/ 7079804 w 12197822"/>
              <a:gd name="connsiteY1" fmla="*/ 1228907 h 6857999"/>
              <a:gd name="connsiteX2" fmla="*/ 12197822 w 12197822"/>
              <a:gd name="connsiteY2" fmla="*/ 5240327 h 6857999"/>
              <a:gd name="connsiteX3" fmla="*/ 12191998 w 12197822"/>
              <a:gd name="connsiteY3" fmla="*/ 6857999 h 6857999"/>
              <a:gd name="connsiteX4" fmla="*/ 0 w 12197822"/>
              <a:gd name="connsiteY4" fmla="*/ 6857999 h 6857999"/>
              <a:gd name="connsiteX5" fmla="*/ 0 w 12197822"/>
              <a:gd name="connsiteY5" fmla="*/ 0 h 6857999"/>
              <a:gd name="connsiteX0" fmla="*/ 0 w 12197822"/>
              <a:gd name="connsiteY0" fmla="*/ 17473 h 6875472"/>
              <a:gd name="connsiteX1" fmla="*/ 6928375 w 12197822"/>
              <a:gd name="connsiteY1" fmla="*/ 0 h 6875472"/>
              <a:gd name="connsiteX2" fmla="*/ 12197822 w 12197822"/>
              <a:gd name="connsiteY2" fmla="*/ 5257800 h 6875472"/>
              <a:gd name="connsiteX3" fmla="*/ 12191998 w 12197822"/>
              <a:gd name="connsiteY3" fmla="*/ 6875472 h 6875472"/>
              <a:gd name="connsiteX4" fmla="*/ 0 w 12197822"/>
              <a:gd name="connsiteY4" fmla="*/ 6875472 h 6875472"/>
              <a:gd name="connsiteX5" fmla="*/ 0 w 12197822"/>
              <a:gd name="connsiteY5" fmla="*/ 17473 h 68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7822" h="6875472">
                <a:moveTo>
                  <a:pt x="0" y="17473"/>
                </a:moveTo>
                <a:lnTo>
                  <a:pt x="6928375" y="0"/>
                </a:lnTo>
                <a:lnTo>
                  <a:pt x="12197822" y="5257800"/>
                </a:lnTo>
                <a:cubicBezTo>
                  <a:pt x="12195881" y="5797024"/>
                  <a:pt x="12193939" y="6336248"/>
                  <a:pt x="12191998" y="6875472"/>
                </a:cubicBezTo>
                <a:lnTo>
                  <a:pt x="0" y="6875472"/>
                </a:lnTo>
                <a:lnTo>
                  <a:pt x="0" y="17473"/>
                </a:lnTo>
                <a:close/>
              </a:path>
            </a:pathLst>
          </a:custGeom>
          <a:solidFill>
            <a:srgbClr val="0F2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
          </a:p>
        </p:txBody>
      </p:sp>
      <p:pic>
        <p:nvPicPr>
          <p:cNvPr id="6" name="Picture 5" descr="A black and white logo&#10;&#10;Description automatically generated">
            <a:extLst>
              <a:ext uri="{FF2B5EF4-FFF2-40B4-BE49-F238E27FC236}">
                <a16:creationId xmlns:a16="http://schemas.microsoft.com/office/drawing/2014/main" id="{03EA0D8B-492B-123C-FD7F-48B91276BDFF}"/>
              </a:ext>
            </a:extLst>
          </p:cNvPr>
          <p:cNvPicPr>
            <a:picLocks noChangeAspect="1"/>
          </p:cNvPicPr>
          <p:nvPr userDrawn="1"/>
        </p:nvPicPr>
        <p:blipFill>
          <a:blip r:embed="rId4"/>
          <a:stretch>
            <a:fillRect/>
          </a:stretch>
        </p:blipFill>
        <p:spPr>
          <a:xfrm>
            <a:off x="651680" y="5542129"/>
            <a:ext cx="2219652" cy="856152"/>
          </a:xfrm>
          <a:prstGeom prst="rect">
            <a:avLst/>
          </a:prstGeom>
        </p:spPr>
      </p:pic>
      <p:sp>
        <p:nvSpPr>
          <p:cNvPr id="11" name="Picture Placeholder 10">
            <a:extLst>
              <a:ext uri="{FF2B5EF4-FFF2-40B4-BE49-F238E27FC236}">
                <a16:creationId xmlns:a16="http://schemas.microsoft.com/office/drawing/2014/main" id="{788D68B6-D8EE-3F25-AFE0-D59DA2FDB8C7}"/>
              </a:ext>
            </a:extLst>
          </p:cNvPr>
          <p:cNvSpPr>
            <a:spLocks noGrp="1"/>
          </p:cNvSpPr>
          <p:nvPr>
            <p:ph type="pic" sz="quarter" idx="10"/>
          </p:nvPr>
        </p:nvSpPr>
        <p:spPr>
          <a:xfrm>
            <a:off x="5195886" y="0"/>
            <a:ext cx="6996112" cy="6858000"/>
          </a:xfrm>
        </p:spPr>
        <p:txBody>
          <a:bodyPr/>
          <a:lstStyle>
            <a:lvl1pPr>
              <a:defRPr>
                <a:solidFill>
                  <a:schemeClr val="bg1"/>
                </a:solidFill>
              </a:defRPr>
            </a:lvl1pPr>
          </a:lstStyle>
          <a:p>
            <a:endParaRPr lang="en-US"/>
          </a:p>
        </p:txBody>
      </p:sp>
    </p:spTree>
    <p:custDataLst>
      <p:tags r:id="rId1"/>
    </p:custDataLst>
    <p:extLst>
      <p:ext uri="{BB962C8B-B14F-4D97-AF65-F5344CB8AC3E}">
        <p14:creationId xmlns:p14="http://schemas.microsoft.com/office/powerpoint/2010/main" val="2542676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F204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3EB0E-291B-20B8-BC63-29421750DB91}"/>
              </a:ext>
            </a:extLst>
          </p:cNvPr>
          <p:cNvSpPr>
            <a:spLocks noGrp="1"/>
          </p:cNvSpPr>
          <p:nvPr>
            <p:ph type="dt" sz="half" idx="10"/>
          </p:nvPr>
        </p:nvSpPr>
        <p:spPr/>
        <p:txBody>
          <a:bodyPr/>
          <a:lstStyle/>
          <a:p>
            <a:fld id="{603909A9-9121-4E48-A01C-A201F7931490}" type="datetimeFigureOut">
              <a:rPr lang="en-US" smtClean="0"/>
              <a:t>1/14/2026</a:t>
            </a:fld>
            <a:endParaRPr lang="en-US"/>
          </a:p>
        </p:txBody>
      </p:sp>
      <p:sp>
        <p:nvSpPr>
          <p:cNvPr id="5" name="Footer Placeholder 4">
            <a:extLst>
              <a:ext uri="{FF2B5EF4-FFF2-40B4-BE49-F238E27FC236}">
                <a16:creationId xmlns:a16="http://schemas.microsoft.com/office/drawing/2014/main" id="{B2747F7F-8B5B-73A2-6DC9-B02D9F887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B654A-A67C-1318-70EB-0829CD6C9020}"/>
              </a:ext>
            </a:extLst>
          </p:cNvPr>
          <p:cNvSpPr>
            <a:spLocks noGrp="1"/>
          </p:cNvSpPr>
          <p:nvPr>
            <p:ph type="sldNum" sz="quarter" idx="12"/>
          </p:nvPr>
        </p:nvSpPr>
        <p:spPr/>
        <p:txBody>
          <a:bodyPr/>
          <a:lstStyle/>
          <a:p>
            <a:fld id="{44B307E2-B4E2-FD4A-899C-6C82503D11B7}" type="slidenum">
              <a:rPr lang="en-US" smtClean="0"/>
              <a:t>‹#›</a:t>
            </a:fld>
            <a:endParaRPr lang="en-US"/>
          </a:p>
        </p:txBody>
      </p:sp>
      <p:grpSp>
        <p:nvGrpSpPr>
          <p:cNvPr id="7" name="Group 6">
            <a:extLst>
              <a:ext uri="{FF2B5EF4-FFF2-40B4-BE49-F238E27FC236}">
                <a16:creationId xmlns:a16="http://schemas.microsoft.com/office/drawing/2014/main" id="{DA0E98AF-BE7D-1AA9-2A81-C048DEF65D77}"/>
              </a:ext>
            </a:extLst>
          </p:cNvPr>
          <p:cNvGrpSpPr/>
          <p:nvPr userDrawn="1"/>
        </p:nvGrpSpPr>
        <p:grpSpPr>
          <a:xfrm>
            <a:off x="0" y="2458"/>
            <a:ext cx="12192000" cy="1176354"/>
            <a:chOff x="0" y="2458"/>
            <a:chExt cx="12192000" cy="1176354"/>
          </a:xfrm>
        </p:grpSpPr>
        <p:pic>
          <p:nvPicPr>
            <p:cNvPr id="8" name="Picture 7">
              <a:extLst>
                <a:ext uri="{FF2B5EF4-FFF2-40B4-BE49-F238E27FC236}">
                  <a16:creationId xmlns:a16="http://schemas.microsoft.com/office/drawing/2014/main" id="{04EE79B2-BCDB-4370-DEBA-70CD81AF7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58"/>
              <a:ext cx="12192000" cy="1166001"/>
            </a:xfrm>
            <a:prstGeom prst="rect">
              <a:avLst/>
            </a:prstGeom>
          </p:spPr>
        </p:pic>
        <p:cxnSp>
          <p:nvCxnSpPr>
            <p:cNvPr id="9" name="Straight Connector 8">
              <a:extLst>
                <a:ext uri="{FF2B5EF4-FFF2-40B4-BE49-F238E27FC236}">
                  <a16:creationId xmlns:a16="http://schemas.microsoft.com/office/drawing/2014/main" id="{3A86DF19-A4D6-DE1A-2CEA-3C47FCA5EAE8}"/>
                </a:ext>
              </a:extLst>
            </p:cNvPr>
            <p:cNvCxnSpPr>
              <a:cxnSpLocks/>
            </p:cNvCxnSpPr>
            <p:nvPr/>
          </p:nvCxnSpPr>
          <p:spPr>
            <a:xfrm>
              <a:off x="0" y="1178812"/>
              <a:ext cx="12192000" cy="0"/>
            </a:xfrm>
            <a:prstGeom prst="line">
              <a:avLst/>
            </a:prstGeom>
            <a:ln w="12700">
              <a:solidFill>
                <a:srgbClr val="FFB71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01954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ver-Projection Nav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B5AD03-B42C-4DB9-8C91-43F2E8818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1" y="2119314"/>
            <a:ext cx="7505700" cy="2619375"/>
          </a:xfrm>
          <a:prstGeom prst="rect">
            <a:avLst/>
          </a:prstGeom>
        </p:spPr>
      </p:pic>
    </p:spTree>
    <p:extLst>
      <p:ext uri="{BB962C8B-B14F-4D97-AF65-F5344CB8AC3E}">
        <p14:creationId xmlns:p14="http://schemas.microsoft.com/office/powerpoint/2010/main" val="346054551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ver-Projection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03744-4138-4379-923C-15CBE3F8C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489" y="2195514"/>
            <a:ext cx="7439025" cy="2466975"/>
          </a:xfrm>
          <a:prstGeom prst="rect">
            <a:avLst/>
          </a:prstGeom>
        </p:spPr>
      </p:pic>
    </p:spTree>
    <p:extLst>
      <p:ext uri="{BB962C8B-B14F-4D97-AF65-F5344CB8AC3E}">
        <p14:creationId xmlns:p14="http://schemas.microsoft.com/office/powerpoint/2010/main" val="348032393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Navy Cover-Title with Logo ">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58FA55D-D9DC-48FB-82F3-1C17E255BA3F}"/>
              </a:ext>
            </a:extLst>
          </p:cNvPr>
          <p:cNvSpPr>
            <a:spLocks noGrp="1"/>
          </p:cNvSpPr>
          <p:nvPr>
            <p:ph type="subTitle" idx="1" hasCustomPrompt="1"/>
          </p:nvPr>
        </p:nvSpPr>
        <p:spPr>
          <a:xfrm>
            <a:off x="1524000" y="4484906"/>
            <a:ext cx="9144000" cy="1075065"/>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pic>
        <p:nvPicPr>
          <p:cNvPr id="8" name="Picture 7">
            <a:extLst>
              <a:ext uri="{FF2B5EF4-FFF2-40B4-BE49-F238E27FC236}">
                <a16:creationId xmlns:a16="http://schemas.microsoft.com/office/drawing/2014/main" id="{45331EA5-905A-4462-9029-7FACA0785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363" y="1153741"/>
            <a:ext cx="5629275" cy="1964531"/>
          </a:xfrm>
          <a:prstGeom prst="rect">
            <a:avLst/>
          </a:prstGeom>
        </p:spPr>
      </p:pic>
      <p:sp>
        <p:nvSpPr>
          <p:cNvPr id="3" name="Text Placeholder 2">
            <a:extLst>
              <a:ext uri="{FF2B5EF4-FFF2-40B4-BE49-F238E27FC236}">
                <a16:creationId xmlns:a16="http://schemas.microsoft.com/office/drawing/2014/main" id="{F71C041B-78A7-4A9D-BA4C-4B5A3E377E06}"/>
              </a:ext>
            </a:extLst>
          </p:cNvPr>
          <p:cNvSpPr>
            <a:spLocks noGrp="1"/>
          </p:cNvSpPr>
          <p:nvPr>
            <p:ph type="body" sz="quarter" idx="10" hasCustomPrompt="1"/>
          </p:nvPr>
        </p:nvSpPr>
        <p:spPr>
          <a:xfrm>
            <a:off x="1524002" y="3031067"/>
            <a:ext cx="9143999" cy="1337733"/>
          </a:xfrm>
          <a:prstGeom prst="rect">
            <a:avLst/>
          </a:prstGeom>
        </p:spPr>
        <p:txBody>
          <a:bodyPr anchor="b"/>
          <a:lstStyle>
            <a:lvl1pPr marL="0" indent="0" algn="ctr">
              <a:buNone/>
              <a:defRPr sz="4400">
                <a:solidFill>
                  <a:schemeClr val="accent1"/>
                </a:solidFill>
                <a:latin typeface="+mj-lt"/>
              </a:defRPr>
            </a:lvl1pPr>
          </a:lstStyle>
          <a:p>
            <a:pPr lvl="0"/>
            <a:r>
              <a:rPr lang="en-US"/>
              <a:t>Click to edit title</a:t>
            </a:r>
          </a:p>
        </p:txBody>
      </p:sp>
    </p:spTree>
    <p:extLst>
      <p:ext uri="{BB962C8B-B14F-4D97-AF65-F5344CB8AC3E}">
        <p14:creationId xmlns:p14="http://schemas.microsoft.com/office/powerpoint/2010/main" val="78328507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White Cover-Title with Logo">
    <p:bg>
      <p:bgPr>
        <a:solidFill>
          <a:schemeClr val="bg1"/>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58FA55D-D9DC-48FB-82F3-1C17E255BA3F}"/>
              </a:ext>
            </a:extLst>
          </p:cNvPr>
          <p:cNvSpPr>
            <a:spLocks noGrp="1"/>
          </p:cNvSpPr>
          <p:nvPr>
            <p:ph type="subTitle" idx="1" hasCustomPrompt="1"/>
          </p:nvPr>
        </p:nvSpPr>
        <p:spPr>
          <a:xfrm>
            <a:off x="1524000" y="4484906"/>
            <a:ext cx="9144000" cy="1075065"/>
          </a:xfrm>
          <a:prstGeom prst="rect">
            <a:avLst/>
          </a:prstGeom>
        </p:spPr>
        <p:txBody>
          <a:bodyPr/>
          <a:lstStyle>
            <a:lvl1pPr marL="0" indent="0" algn="ctr">
              <a:buNone/>
              <a:defRPr sz="2400">
                <a:solidFill>
                  <a:schemeClr val="tx1">
                    <a:lumMod val="65000"/>
                    <a:lumOff val="3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pic>
        <p:nvPicPr>
          <p:cNvPr id="3" name="Picture 2">
            <a:extLst>
              <a:ext uri="{FF2B5EF4-FFF2-40B4-BE49-F238E27FC236}">
                <a16:creationId xmlns:a16="http://schemas.microsoft.com/office/drawing/2014/main" id="{FA6219AF-AFB4-474E-8683-80F64125A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919" y="1201979"/>
            <a:ext cx="5629275" cy="1866815"/>
          </a:xfrm>
          <a:prstGeom prst="rect">
            <a:avLst/>
          </a:prstGeom>
        </p:spPr>
      </p:pic>
      <p:sp>
        <p:nvSpPr>
          <p:cNvPr id="8" name="Text Placeholder 7">
            <a:extLst>
              <a:ext uri="{FF2B5EF4-FFF2-40B4-BE49-F238E27FC236}">
                <a16:creationId xmlns:a16="http://schemas.microsoft.com/office/drawing/2014/main" id="{44801865-D825-4376-B108-4B402E1A05CD}"/>
              </a:ext>
            </a:extLst>
          </p:cNvPr>
          <p:cNvSpPr>
            <a:spLocks noGrp="1"/>
          </p:cNvSpPr>
          <p:nvPr>
            <p:ph type="body" sz="quarter" idx="10" hasCustomPrompt="1"/>
          </p:nvPr>
        </p:nvSpPr>
        <p:spPr>
          <a:xfrm>
            <a:off x="1524000" y="3141133"/>
            <a:ext cx="9144000" cy="1227139"/>
          </a:xfrm>
          <a:prstGeom prst="rect">
            <a:avLst/>
          </a:prstGeom>
        </p:spPr>
        <p:txBody>
          <a:bodyPr anchor="b"/>
          <a:lstStyle>
            <a:lvl1pPr marL="0" indent="0" algn="ctr">
              <a:buNone/>
              <a:defRPr sz="4400">
                <a:solidFill>
                  <a:schemeClr val="tx2"/>
                </a:solidFill>
                <a:latin typeface="+mj-lt"/>
              </a:defRPr>
            </a:lvl1pPr>
          </a:lstStyle>
          <a:p>
            <a:pPr lvl="0"/>
            <a:r>
              <a:rPr lang="en-US"/>
              <a:t>Click to edit title</a:t>
            </a:r>
          </a:p>
        </p:txBody>
      </p:sp>
    </p:spTree>
    <p:extLst>
      <p:ext uri="{BB962C8B-B14F-4D97-AF65-F5344CB8AC3E}">
        <p14:creationId xmlns:p14="http://schemas.microsoft.com/office/powerpoint/2010/main" val="297890038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E9DB-D92D-4BBA-9A65-F47D644A8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4B184-4E86-475C-9FE7-8779B1F6E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FD736-89CD-4100-BE55-21BCE5B67AB5}"/>
              </a:ext>
            </a:extLst>
          </p:cNvPr>
          <p:cNvSpPr>
            <a:spLocks noGrp="1"/>
          </p:cNvSpPr>
          <p:nvPr>
            <p:ph type="dt" sz="half" idx="10"/>
          </p:nvPr>
        </p:nvSpPr>
        <p:spPr/>
        <p:txBody>
          <a:bodyPr/>
          <a:lstStyle/>
          <a:p>
            <a:fld id="{D6530D2C-0031-476A-95BD-456F210E52F6}" type="datetimeFigureOut">
              <a:rPr lang="en-US" smtClean="0"/>
              <a:t>1/14/2026</a:t>
            </a:fld>
            <a:endParaRPr lang="en-US"/>
          </a:p>
        </p:txBody>
      </p:sp>
      <p:sp>
        <p:nvSpPr>
          <p:cNvPr id="5" name="Footer Placeholder 4">
            <a:extLst>
              <a:ext uri="{FF2B5EF4-FFF2-40B4-BE49-F238E27FC236}">
                <a16:creationId xmlns:a16="http://schemas.microsoft.com/office/drawing/2014/main" id="{0AC4B9FD-88D7-4A35-9303-88A01F3FB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BEC32-E2E6-4010-AF65-1A7F60B4ECEE}"/>
              </a:ext>
            </a:extLst>
          </p:cNvPr>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57802127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8A96-757C-45BA-8466-3E81A5DEA1EF}"/>
              </a:ext>
            </a:extLst>
          </p:cNvPr>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CBCDFFC2-39D8-4B3A-83DC-7743C009788E}"/>
              </a:ext>
            </a:extLst>
          </p:cNvPr>
          <p:cNvSpPr>
            <a:spLocks noGrp="1"/>
          </p:cNvSpPr>
          <p:nvPr>
            <p:ph type="subTitle" idx="1"/>
          </p:nvPr>
        </p:nvSpPr>
        <p:spPr>
          <a:xfrm>
            <a:off x="1524000" y="3602037"/>
            <a:ext cx="9144000" cy="1655763"/>
          </a:xfrm>
        </p:spPr>
        <p:txBody>
          <a:bodyPr/>
          <a:lstStyle>
            <a:lvl1pPr marL="0" indent="0" algn="ctr">
              <a:buNone/>
              <a:defRPr sz="3200">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1C5A1C6-D69A-4F94-BEF6-A92CFD4E05F6}"/>
              </a:ext>
            </a:extLst>
          </p:cNvPr>
          <p:cNvSpPr>
            <a:spLocks noGrp="1"/>
          </p:cNvSpPr>
          <p:nvPr>
            <p:ph type="dt" sz="half" idx="10"/>
          </p:nvPr>
        </p:nvSpPr>
        <p:spPr/>
        <p:txBody>
          <a:bodyPr/>
          <a:lstStyle/>
          <a:p>
            <a:fld id="{D6530D2C-0031-476A-95BD-456F210E52F6}" type="datetimeFigureOut">
              <a:rPr lang="en-US" smtClean="0"/>
              <a:t>1/14/2026</a:t>
            </a:fld>
            <a:endParaRPr lang="en-US"/>
          </a:p>
        </p:txBody>
      </p:sp>
      <p:sp>
        <p:nvSpPr>
          <p:cNvPr id="5" name="Footer Placeholder 4">
            <a:extLst>
              <a:ext uri="{FF2B5EF4-FFF2-40B4-BE49-F238E27FC236}">
                <a16:creationId xmlns:a16="http://schemas.microsoft.com/office/drawing/2014/main" id="{E4473A5A-084D-47AD-990E-256D10C17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67E3C-6F83-4698-B7F8-0B6B78C5FB3B}"/>
              </a:ext>
            </a:extLst>
          </p:cNvPr>
          <p:cNvSpPr>
            <a:spLocks noGrp="1"/>
          </p:cNvSpPr>
          <p:nvPr>
            <p:ph type="sldNum" sz="quarter" idx="12"/>
          </p:nvPr>
        </p:nvSpPr>
        <p:spPr/>
        <p:txBody>
          <a:bodyPr/>
          <a:lstStyle/>
          <a:p>
            <a:fld id="{CB430943-6243-4373-A8D1-08DAD5A6FCFC}" type="slidenum">
              <a:rPr lang="en-US" smtClean="0"/>
              <a:t>‹#›</a:t>
            </a:fld>
            <a:endParaRPr lang="en-US"/>
          </a:p>
        </p:txBody>
      </p:sp>
    </p:spTree>
    <p:extLst>
      <p:ext uri="{BB962C8B-B14F-4D97-AF65-F5344CB8AC3E}">
        <p14:creationId xmlns:p14="http://schemas.microsoft.com/office/powerpoint/2010/main" val="344514321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603253"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594" algn="ctr">
              <a:lnSpc>
                <a:spcPct val="80000"/>
              </a:lnSpc>
              <a:spcBef>
                <a:spcPts val="0"/>
              </a:spcBef>
              <a:buSzTx/>
              <a:buNone/>
              <a:defRPr sz="12500" b="1" spc="-125"/>
            </a:lvl2pPr>
            <a:lvl3pPr marL="0" indent="457189" algn="ctr">
              <a:lnSpc>
                <a:spcPct val="80000"/>
              </a:lnSpc>
              <a:spcBef>
                <a:spcPts val="0"/>
              </a:spcBef>
              <a:buSzTx/>
              <a:buNone/>
              <a:defRPr sz="12500" b="1" spc="-125"/>
            </a:lvl3pPr>
            <a:lvl4pPr marL="0" indent="685783" algn="ctr">
              <a:lnSpc>
                <a:spcPct val="80000"/>
              </a:lnSpc>
              <a:spcBef>
                <a:spcPts val="0"/>
              </a:spcBef>
              <a:buSzTx/>
              <a:buNone/>
              <a:defRPr sz="12500" b="1" spc="-125"/>
            </a:lvl4pPr>
            <a:lvl5pPr marL="0" indent="914377"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603253" y="4131090"/>
            <a:ext cx="10985500" cy="467391"/>
          </a:xfrm>
          <a:prstGeom prst="rect">
            <a:avLst/>
          </a:prstGeom>
        </p:spPr>
        <p:txBody>
          <a:bodyPr lIns="45719" tIns="45719" rIns="45719" bIns="45719"/>
          <a:lstStyle>
            <a:lvl1pPr marL="0" indent="0" algn="ctr" defTabSz="412740">
              <a:lnSpc>
                <a:spcPct val="100000"/>
              </a:lnSpc>
              <a:spcBef>
                <a:spcPts val="0"/>
              </a:spcBef>
              <a:buSzTx/>
              <a:buNone/>
              <a:defRPr sz="2751"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7811484"/>
      </p:ext>
    </p:extLst>
  </p:cSld>
  <p:clrMapOvr>
    <a:masterClrMapping/>
  </p:clrMapOvr>
  <p:transition spd="med"/>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6391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84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594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8414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2884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6625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5337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146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1390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9816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959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5648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8036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9423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4982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8938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3931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362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3" name="Picture 2" descr="A black and white logo">
            <a:extLst>
              <a:ext uri="{FF2B5EF4-FFF2-40B4-BE49-F238E27FC236}">
                <a16:creationId xmlns:a16="http://schemas.microsoft.com/office/drawing/2014/main" id="{964901EA-33AB-29CA-5C06-39157B7EE700}"/>
              </a:ext>
            </a:extLst>
          </p:cNvPr>
          <p:cNvPicPr>
            <a:picLocks noChangeAspect="1"/>
          </p:cNvPicPr>
          <p:nvPr userDrawn="1"/>
        </p:nvPicPr>
        <p:blipFill>
          <a:blip r:embed="rId13"/>
          <a:stretch>
            <a:fillRect/>
          </a:stretch>
        </p:blipFill>
        <p:spPr>
          <a:xfrm>
            <a:off x="149761" y="132064"/>
            <a:ext cx="3754143" cy="1264237"/>
          </a:xfrm>
          <a:prstGeom prst="rect">
            <a:avLst/>
          </a:prstGeom>
        </p:spPr>
      </p:pic>
    </p:spTree>
    <p:extLst>
      <p:ext uri="{BB962C8B-B14F-4D97-AF65-F5344CB8AC3E}">
        <p14:creationId xmlns:p14="http://schemas.microsoft.com/office/powerpoint/2010/main" val="32926784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 name="Picture 1" descr="A black and white logo">
            <a:extLst>
              <a:ext uri="{FF2B5EF4-FFF2-40B4-BE49-F238E27FC236}">
                <a16:creationId xmlns:a16="http://schemas.microsoft.com/office/drawing/2014/main" id="{71DACCE8-D277-0909-289A-C4DC5245486D}"/>
              </a:ext>
            </a:extLst>
          </p:cNvPr>
          <p:cNvPicPr>
            <a:picLocks noChangeAspect="1"/>
          </p:cNvPicPr>
          <p:nvPr userDrawn="1"/>
        </p:nvPicPr>
        <p:blipFill>
          <a:blip r:embed="rId13"/>
          <a:stretch>
            <a:fillRect/>
          </a:stretch>
        </p:blipFill>
        <p:spPr>
          <a:xfrm>
            <a:off x="149761" y="132064"/>
            <a:ext cx="3754143" cy="1264237"/>
          </a:xfrm>
          <a:prstGeom prst="rect">
            <a:avLst/>
          </a:prstGeom>
        </p:spPr>
      </p:pic>
    </p:spTree>
    <p:extLst>
      <p:ext uri="{BB962C8B-B14F-4D97-AF65-F5344CB8AC3E}">
        <p14:creationId xmlns:p14="http://schemas.microsoft.com/office/powerpoint/2010/main" val="576786536"/>
      </p:ext>
    </p:extLst>
  </p:cSld>
  <p:clrMap bg1="lt1" tx1="dk1" bg2="dk2" tx2="lt2" accent1="accent1" accent2="accent2" accent3="accent3" accent4="accent4" accent5="accent5" accent6="accent6" hlink="hlink" folHlink="folHlink"/>
  <p:sldLayoutIdLst>
    <p:sldLayoutId id="2147483685"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857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hf hdr="0" ftr="0" dt="0"/>
  <p:txStyles>
    <p:titleStyle>
      <a:lvl1pPr algn="l" defTabSz="685800" rtl="0" eaLnBrk="1" latinLnBrk="0" hangingPunct="1">
        <a:lnSpc>
          <a:spcPct val="90000"/>
        </a:lnSpc>
        <a:spcBef>
          <a:spcPct val="0"/>
        </a:spcBef>
        <a:buNone/>
        <a:defRPr sz="3300" kern="1200">
          <a:solidFill>
            <a:schemeClr val="accent1"/>
          </a:solidFill>
          <a:latin typeface="Georgia" panose="020405020504050203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377742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technologyinitiatives.uncg.edu/"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hyperlink" Target="https://workshops.uncg.edu/"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technologyinitiatives.uncg.edu/"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workshops.uncg.edu/"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tags" Target="../tags/tag3.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2.xml"/><Relationship Id="rId1" Type="http://schemas.openxmlformats.org/officeDocument/2006/relationships/tags" Target="../tags/tag5.xml"/><Relationship Id="rId4" Type="http://schemas.openxmlformats.org/officeDocument/2006/relationships/hyperlink" Target="https://hrs.uncg.edu/hr-operations/banner-hr/"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https://hrs.uncg.edu/"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slideLayout" Target="../slideLayouts/slideLayout36.xml"/><Relationship Id="rId1" Type="http://schemas.openxmlformats.org/officeDocument/2006/relationships/video" Target="https://www.youtube.com/embed/0IU_BJoIndo?feature=oembed" TargetMode="External"/><Relationship Id="rId6" Type="http://schemas.openxmlformats.org/officeDocument/2006/relationships/image" Target="../media/image31.svg"/><Relationship Id="rId11" Type="http://schemas.openxmlformats.org/officeDocument/2006/relationships/image" Target="../media/image25.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7.png"/><Relationship Id="rId4" Type="http://schemas.openxmlformats.org/officeDocument/2006/relationships/image" Target="../media/image40.png"/><Relationship Id="rId9"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8.png"/><Relationship Id="rId4" Type="http://schemas.openxmlformats.org/officeDocument/2006/relationships/image" Target="../media/image40.png"/><Relationship Id="rId9" Type="http://schemas.openxmlformats.org/officeDocument/2006/relationships/image" Target="../media/image45.sv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9.png"/><Relationship Id="rId4" Type="http://schemas.openxmlformats.org/officeDocument/2006/relationships/image" Target="../media/image40.png"/><Relationship Id="rId9" Type="http://schemas.openxmlformats.org/officeDocument/2006/relationships/image" Target="../media/image45.sv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sv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51.png"/><Relationship Id="rId4" Type="http://schemas.openxmlformats.org/officeDocument/2006/relationships/image" Target="../media/image40.png"/><Relationship Id="rId9" Type="http://schemas.openxmlformats.org/officeDocument/2006/relationships/image" Target="../media/image45.svg"/></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45.svg"/></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45.svg"/></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19.svg"/></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8.svg"/><Relationship Id="rId7" Type="http://schemas.openxmlformats.org/officeDocument/2006/relationships/image" Target="../media/image43.svg"/><Relationship Id="rId2" Type="http://schemas.openxmlformats.org/officeDocument/2006/relationships/image" Target="../media/image57.png"/><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60.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45.svg"/></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8.svg"/><Relationship Id="rId7" Type="http://schemas.openxmlformats.org/officeDocument/2006/relationships/image" Target="../media/image43.svg"/><Relationship Id="rId2" Type="http://schemas.openxmlformats.org/officeDocument/2006/relationships/image" Target="../media/image57.png"/><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60.sv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4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64.svg"/><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36.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sv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75.png"/></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8.svg"/><Relationship Id="rId7" Type="http://schemas.openxmlformats.org/officeDocument/2006/relationships/image" Target="../media/image79.png"/><Relationship Id="rId2" Type="http://schemas.openxmlformats.org/officeDocument/2006/relationships/image" Target="../media/image67.png"/><Relationship Id="rId1" Type="http://schemas.openxmlformats.org/officeDocument/2006/relationships/slideLayout" Target="../slideLayouts/slideLayout36.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7.png"/><Relationship Id="rId3" Type="http://schemas.openxmlformats.org/officeDocument/2006/relationships/image" Target="../media/image35.svg"/><Relationship Id="rId7" Type="http://schemas.openxmlformats.org/officeDocument/2006/relationships/image" Target="../media/image31.svg"/><Relationship Id="rId12" Type="http://schemas.openxmlformats.org/officeDocument/2006/relationships/image" Target="../media/image23.svg"/><Relationship Id="rId2" Type="http://schemas.openxmlformats.org/officeDocument/2006/relationships/image" Target="../media/image34.png"/><Relationship Id="rId1" Type="http://schemas.openxmlformats.org/officeDocument/2006/relationships/slideLayout" Target="../slideLayouts/slideLayout36.xml"/><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image" Target="../media/image82.svg"/><Relationship Id="rId15" Type="http://schemas.openxmlformats.org/officeDocument/2006/relationships/image" Target="../media/image75.png"/><Relationship Id="rId10" Type="http://schemas.openxmlformats.org/officeDocument/2006/relationships/image" Target="../media/image25.png"/><Relationship Id="rId4" Type="http://schemas.openxmlformats.org/officeDocument/2006/relationships/image" Target="../media/image81.png"/><Relationship Id="rId9" Type="http://schemas.openxmlformats.org/officeDocument/2006/relationships/image" Target="../media/image33.svg"/><Relationship Id="rId14" Type="http://schemas.openxmlformats.org/officeDocument/2006/relationships/image" Target="../media/image24.png"/></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7.png"/><Relationship Id="rId3" Type="http://schemas.openxmlformats.org/officeDocument/2006/relationships/image" Target="../media/image35.svg"/><Relationship Id="rId7" Type="http://schemas.openxmlformats.org/officeDocument/2006/relationships/image" Target="../media/image31.svg"/><Relationship Id="rId12" Type="http://schemas.openxmlformats.org/officeDocument/2006/relationships/image" Target="../media/image23.svg"/><Relationship Id="rId2" Type="http://schemas.openxmlformats.org/officeDocument/2006/relationships/image" Target="../media/image34.png"/><Relationship Id="rId1" Type="http://schemas.openxmlformats.org/officeDocument/2006/relationships/slideLayout" Target="../slideLayouts/slideLayout36.xml"/><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image" Target="../media/image82.svg"/><Relationship Id="rId15" Type="http://schemas.openxmlformats.org/officeDocument/2006/relationships/image" Target="../media/image75.png"/><Relationship Id="rId10" Type="http://schemas.openxmlformats.org/officeDocument/2006/relationships/image" Target="../media/image25.png"/><Relationship Id="rId4" Type="http://schemas.openxmlformats.org/officeDocument/2006/relationships/image" Target="../media/image81.png"/><Relationship Id="rId9" Type="http://schemas.openxmlformats.org/officeDocument/2006/relationships/image" Target="../media/image33.svg"/><Relationship Id="rId1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staffsenate.uncg.edu/"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facultysenate.uncg.edu/"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5.png"/><Relationship Id="rId7" Type="http://schemas.openxmlformats.org/officeDocument/2006/relationships/diagramColors" Target="../diagrams/colors1.xm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0.png"/><Relationship Id="rId7" Type="http://schemas.openxmlformats.org/officeDocument/2006/relationships/diagramQuickStyle" Target="../diagrams/quickStyle2.xm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1.png"/><Relationship Id="rId9" Type="http://schemas.microsoft.com/office/2007/relationships/diagramDrawing" Target="../diagrams/drawing2.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Shape 134"/>
        <p:cNvGrpSpPr/>
        <p:nvPr/>
      </p:nvGrpSpPr>
      <p:grpSpPr>
        <a:xfrm>
          <a:off x="0" y="0"/>
          <a:ext cx="0" cy="0"/>
          <a:chOff x="0" y="0"/>
          <a:chExt cx="0" cy="0"/>
        </a:xfrm>
      </p:grpSpPr>
      <p:sp>
        <p:nvSpPr>
          <p:cNvPr id="2" name="Rectangle 1">
            <a:extLst>
              <a:ext uri="{FF2B5EF4-FFF2-40B4-BE49-F238E27FC236}">
                <a16:creationId xmlns:a16="http://schemas.microsoft.com/office/drawing/2014/main" id="{DD847575-5317-0D13-4998-82DB5C125D65}"/>
              </a:ext>
            </a:extLst>
          </p:cNvPr>
          <p:cNvSpPr/>
          <p:nvPr/>
        </p:nvSpPr>
        <p:spPr>
          <a:xfrm>
            <a:off x="0" y="0"/>
            <a:ext cx="12192000" cy="6858000"/>
          </a:xfrm>
          <a:prstGeom prst="rect">
            <a:avLst/>
          </a:prstGeom>
          <a:solidFill>
            <a:srgbClr val="0F20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oogle Shape;135;p26"/>
          <p:cNvSpPr txBox="1">
            <a:spLocks noGrp="1"/>
          </p:cNvSpPr>
          <p:nvPr>
            <p:ph type="ctrTitle"/>
          </p:nvPr>
        </p:nvSpPr>
        <p:spPr>
          <a:xfrm>
            <a:off x="2549609" y="1840933"/>
            <a:ext cx="7175200" cy="2972000"/>
          </a:xfrm>
          <a:prstGeom prst="rect">
            <a:avLst/>
          </a:prstGeom>
          <a:noFill/>
          <a:ln>
            <a:noFill/>
          </a:ln>
        </p:spPr>
        <p:txBody>
          <a:bodyPr spcFirstLastPara="1" wrap="square" lIns="91433" tIns="45700" rIns="91433" bIns="45700" anchor="b" anchorCtr="0">
            <a:noAutofit/>
          </a:bodyPr>
          <a:lstStyle/>
          <a:p>
            <a:pPr algn="l">
              <a:lnSpc>
                <a:spcPct val="90000"/>
              </a:lnSpc>
              <a:buClr>
                <a:srgbClr val="FDB71A"/>
              </a:buClr>
              <a:buSzPts val="13100"/>
            </a:pPr>
            <a:r>
              <a:rPr lang="en" sz="17466" b="1">
                <a:solidFill>
                  <a:srgbClr val="FDB71A"/>
                </a:solidFill>
                <a:latin typeface="Pluto Sans Heavy" panose="02000000000000000000" pitchFamily="50" charset="0"/>
              </a:rPr>
              <a:t>UNC</a:t>
            </a:r>
            <a:r>
              <a:rPr lang="en" sz="17466" b="1">
                <a:solidFill>
                  <a:schemeClr val="lt1"/>
                </a:solidFill>
                <a:latin typeface="Pluto Sans Heavy" panose="02000000000000000000" pitchFamily="50" charset="0"/>
              </a:rPr>
              <a:t>G</a:t>
            </a:r>
            <a:endParaRPr>
              <a:latin typeface="Pluto Sans Heavy" panose="02000000000000000000" pitchFamily="50" charset="0"/>
            </a:endParaRPr>
          </a:p>
        </p:txBody>
      </p:sp>
      <p:sp>
        <p:nvSpPr>
          <p:cNvPr id="136" name="Google Shape;136;p26"/>
          <p:cNvSpPr txBox="1">
            <a:spLocks noGrp="1"/>
          </p:cNvSpPr>
          <p:nvPr>
            <p:ph type="subTitle" idx="1"/>
          </p:nvPr>
        </p:nvSpPr>
        <p:spPr>
          <a:xfrm>
            <a:off x="4945844" y="4360969"/>
            <a:ext cx="4560705" cy="1864340"/>
          </a:xfrm>
          <a:prstGeom prst="rect">
            <a:avLst/>
          </a:prstGeom>
          <a:noFill/>
          <a:ln>
            <a:noFill/>
          </a:ln>
        </p:spPr>
        <p:txBody>
          <a:bodyPr spcFirstLastPara="1" wrap="square" lIns="91433" tIns="45700" rIns="91433" bIns="45700" anchor="t" anchorCtr="0">
            <a:normAutofit/>
          </a:bodyPr>
          <a:lstStyle/>
          <a:p>
            <a:pPr marL="0" indent="0" algn="r">
              <a:lnSpc>
                <a:spcPct val="120000"/>
              </a:lnSpc>
              <a:buClr>
                <a:schemeClr val="lt1"/>
              </a:buClr>
              <a:buSzPct val="100000"/>
            </a:pPr>
            <a:r>
              <a:rPr lang="en" sz="3200">
                <a:solidFill>
                  <a:schemeClr val="lt1"/>
                </a:solidFill>
                <a:latin typeface="Pluto Sans Heavy"/>
                <a:ea typeface="Georgia"/>
                <a:cs typeface="Georgia"/>
                <a:sym typeface="Georgia"/>
              </a:rPr>
              <a:t>STAFF SENATE</a:t>
            </a:r>
          </a:p>
          <a:p>
            <a:pPr marL="0" indent="0" algn="r">
              <a:lnSpc>
                <a:spcPct val="120000"/>
              </a:lnSpc>
              <a:buClr>
                <a:schemeClr val="lt1"/>
              </a:buClr>
              <a:buSzPct val="100000"/>
            </a:pPr>
            <a:r>
              <a:rPr lang="en" sz="3200">
                <a:solidFill>
                  <a:schemeClr val="lt1"/>
                </a:solidFill>
                <a:latin typeface="Pluto Sans Heavy"/>
                <a:ea typeface="Georgia"/>
                <a:cs typeface="Georgia"/>
                <a:sym typeface="Georgia"/>
              </a:rPr>
              <a:t>Full Body Meeting </a:t>
            </a:r>
            <a:endParaRPr lang="en" sz="3200">
              <a:solidFill>
                <a:schemeClr val="lt1"/>
              </a:solidFill>
              <a:latin typeface="Pluto Sans Heavy" panose="02000000000000000000" pitchFamily="50" charset="0"/>
              <a:ea typeface="Georgia"/>
              <a:cs typeface="Georgia"/>
            </a:endParaRPr>
          </a:p>
          <a:p>
            <a:pPr marL="0" indent="0" algn="r">
              <a:lnSpc>
                <a:spcPct val="120000"/>
              </a:lnSpc>
              <a:buClr>
                <a:schemeClr val="lt1"/>
              </a:buClr>
              <a:buSzPct val="100000"/>
            </a:pPr>
            <a:r>
              <a:rPr lang="en" sz="3200">
                <a:solidFill>
                  <a:schemeClr val="lt1"/>
                </a:solidFill>
                <a:latin typeface="Pluto Sans Heavy"/>
                <a:ea typeface="Georgia"/>
                <a:cs typeface="Georgia"/>
                <a:sym typeface="Georgia"/>
              </a:rPr>
              <a:t>January 8, 2025</a:t>
            </a:r>
            <a:endParaRPr sz="3200">
              <a:solidFill>
                <a:schemeClr val="lt1"/>
              </a:solidFill>
              <a:latin typeface="Pluto Sans Heavy"/>
              <a:ea typeface="Georgia"/>
              <a:cs typeface="Georgia"/>
              <a:sym typeface="Georgia"/>
            </a:endParaRPr>
          </a:p>
        </p:txBody>
      </p:sp>
      <p:sp>
        <p:nvSpPr>
          <p:cNvPr id="137" name="Google Shape;137;p26"/>
          <p:cNvSpPr txBox="1"/>
          <p:nvPr/>
        </p:nvSpPr>
        <p:spPr>
          <a:xfrm>
            <a:off x="2677301" y="1756675"/>
            <a:ext cx="4060000" cy="646290"/>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3600" kern="0">
                <a:solidFill>
                  <a:srgbClr val="FFFFFF"/>
                </a:solidFill>
                <a:latin typeface="Pluto Sans Heavy"/>
                <a:ea typeface="Georgia"/>
                <a:cs typeface="Georgia"/>
                <a:sym typeface="Georgia"/>
              </a:rPr>
              <a:t>2025-2026</a:t>
            </a:r>
            <a:endParaRPr sz="1467" kern="0">
              <a:solidFill>
                <a:srgbClr val="000000"/>
              </a:solidFill>
              <a:latin typeface="Pluto Sans Heavy" panose="02000000000000000000" pitchFamily="50" charset="0"/>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9CD01204-714B-D5F4-8025-FA4CB6ECBB35}"/>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457965AA-C5F3-3040-F8A2-22745A7D824B}"/>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en" sz="2400" b="1" err="1">
                <a:solidFill>
                  <a:schemeClr val="lt1"/>
                </a:solidFill>
                <a:latin typeface="Pluto Sans Heavy"/>
                <a:ea typeface="Georgia"/>
                <a:cs typeface="Georgia"/>
                <a:sym typeface="Georgia"/>
              </a:rPr>
              <a:t>Waiyi</a:t>
            </a:r>
            <a:r>
              <a:rPr lang="en" sz="2400" b="1">
                <a:solidFill>
                  <a:schemeClr val="lt1"/>
                </a:solidFill>
                <a:latin typeface="Pluto Sans Heavy"/>
                <a:ea typeface="Georgia"/>
                <a:cs typeface="Georgia"/>
                <a:sym typeface="Georgia"/>
              </a:rPr>
              <a:t> Tse</a:t>
            </a:r>
            <a:br>
              <a:rPr lang="en" sz="2400" b="1">
                <a:latin typeface="Pluto Sans Heavy" panose="02000000000000000000" pitchFamily="50" charset="0"/>
                <a:ea typeface="Georgia"/>
                <a:cs typeface="Georgia"/>
              </a:rPr>
            </a:br>
            <a:r>
              <a:rPr lang="en" sz="2400" b="1">
                <a:solidFill>
                  <a:srgbClr val="FDB71A"/>
                </a:solidFill>
                <a:latin typeface="Pluto Sans Heavy"/>
                <a:ea typeface="Georgia"/>
                <a:cs typeface="Georgia"/>
                <a:sym typeface="Georgia"/>
              </a:rPr>
              <a:t>C</a:t>
            </a:r>
            <a:r>
              <a:rPr lang="en-US" sz="2400" b="1">
                <a:solidFill>
                  <a:srgbClr val="FDB71A"/>
                </a:solidFill>
                <a:latin typeface="Pluto Sans Heavy"/>
                <a:ea typeface="Georgia"/>
                <a:cs typeface="Georgia"/>
                <a:sym typeface="Georgia"/>
              </a:rPr>
              <a:t>h</a:t>
            </a:r>
            <a:r>
              <a:rPr lang="en" sz="2400" b="1" err="1">
                <a:solidFill>
                  <a:srgbClr val="FDB71A"/>
                </a:solidFill>
                <a:latin typeface="Pluto Sans Heavy"/>
                <a:ea typeface="Georgia"/>
                <a:cs typeface="Georgia"/>
                <a:sym typeface="Georgia"/>
              </a:rPr>
              <a:t>ief</a:t>
            </a:r>
            <a:r>
              <a:rPr lang="en" sz="2400" b="1">
                <a:solidFill>
                  <a:srgbClr val="FDB71A"/>
                </a:solidFill>
                <a:latin typeface="Pluto Sans Heavy"/>
                <a:ea typeface="Georgia"/>
                <a:cs typeface="Georgia"/>
                <a:sym typeface="Georgia"/>
              </a:rPr>
              <a:t> of Staff, </a:t>
            </a:r>
            <a:br>
              <a:rPr lang="en" sz="2400" b="1">
                <a:solidFill>
                  <a:srgbClr val="FDB71A"/>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Office of the Chancellor</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0F8A4797-A555-ED99-0E92-31736AF178E0}"/>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pic>
        <p:nvPicPr>
          <p:cNvPr id="3" name="Picture 2" descr="A person in a black jacket&#10;&#10;Description automatically generated">
            <a:extLst>
              <a:ext uri="{FF2B5EF4-FFF2-40B4-BE49-F238E27FC236}">
                <a16:creationId xmlns:a16="http://schemas.microsoft.com/office/drawing/2014/main" id="{376A375D-875B-C035-E364-AB48C4952DFA}"/>
              </a:ext>
            </a:extLst>
          </p:cNvPr>
          <p:cNvPicPr>
            <a:picLocks noChangeAspect="1"/>
          </p:cNvPicPr>
          <p:nvPr/>
        </p:nvPicPr>
        <p:blipFill>
          <a:blip r:embed="rId3"/>
          <a:stretch>
            <a:fillRect/>
          </a:stretch>
        </p:blipFill>
        <p:spPr>
          <a:xfrm>
            <a:off x="7007813" y="1367739"/>
            <a:ext cx="2705100" cy="4076700"/>
          </a:xfrm>
          <a:prstGeom prst="rect">
            <a:avLst/>
          </a:prstGeom>
        </p:spPr>
      </p:pic>
      <p:sp>
        <p:nvSpPr>
          <p:cNvPr id="4" name="TextBox 3">
            <a:extLst>
              <a:ext uri="{FF2B5EF4-FFF2-40B4-BE49-F238E27FC236}">
                <a16:creationId xmlns:a16="http://schemas.microsoft.com/office/drawing/2014/main" id="{80E88D50-86FA-6387-2B96-EB4F22154775}"/>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Chancellor's Update</a:t>
            </a:r>
            <a:endParaRPr lang="en-US"/>
          </a:p>
        </p:txBody>
      </p:sp>
    </p:spTree>
    <p:extLst>
      <p:ext uri="{BB962C8B-B14F-4D97-AF65-F5344CB8AC3E}">
        <p14:creationId xmlns:p14="http://schemas.microsoft.com/office/powerpoint/2010/main" val="298942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4" name="Google Shape;148;p28">
            <a:extLst>
              <a:ext uri="{FF2B5EF4-FFF2-40B4-BE49-F238E27FC236}">
                <a16:creationId xmlns:a16="http://schemas.microsoft.com/office/drawing/2014/main" id="{2213DB69-1B8E-9990-68A8-E1409EE94306}"/>
              </a:ext>
            </a:extLst>
          </p:cNvPr>
          <p:cNvSpPr txBox="1">
            <a:spLocks/>
          </p:cNvSpPr>
          <p:nvPr/>
        </p:nvSpPr>
        <p:spPr>
          <a:xfrm>
            <a:off x="7049198" y="4884251"/>
            <a:ext cx="4711178" cy="1803213"/>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1219170">
              <a:lnSpc>
                <a:spcPct val="100000"/>
              </a:lnSpc>
              <a:buClr>
                <a:srgbClr val="000000"/>
              </a:buClr>
              <a:defRPr/>
            </a:pPr>
            <a:r>
              <a:rPr lang="en-US" sz="2400" b="1" kern="0">
                <a:solidFill>
                  <a:srgbClr val="FFFFFF"/>
                </a:solidFill>
                <a:latin typeface="Pluto Sans Heavy"/>
                <a:ea typeface="Georgia"/>
                <a:cs typeface="Georgia"/>
                <a:sym typeface="Georgia"/>
              </a:rPr>
              <a:t>Todd Sutton</a:t>
            </a:r>
            <a:endParaRPr lang="en-US" sz="2400" kern="0">
              <a:solidFill>
                <a:srgbClr val="FFFFFF"/>
              </a:solidFill>
              <a:latin typeface="Pluto Sans Heavy"/>
              <a:ea typeface="Georgia"/>
              <a:cs typeface="Georgia"/>
            </a:endParaRPr>
          </a:p>
          <a:p>
            <a:pPr defTabSz="1219170">
              <a:lnSpc>
                <a:spcPct val="100000"/>
              </a:lnSpc>
              <a:buClr>
                <a:srgbClr val="000000"/>
              </a:buClr>
              <a:defRPr/>
            </a:pPr>
            <a:r>
              <a:rPr lang="en-US" sz="2400" b="1" kern="0">
                <a:solidFill>
                  <a:srgbClr val="FDB71A"/>
                </a:solidFill>
                <a:latin typeface="Pluto Sans Heavy"/>
                <a:ea typeface="Georgia"/>
                <a:cs typeface="Georgia"/>
                <a:sym typeface="Georgia"/>
              </a:rPr>
              <a:t>Associate Vice Chancellor for Learning Technology and Customer Success</a:t>
            </a:r>
            <a:endParaRPr lang="en-US" sz="2400" b="1" kern="0">
              <a:solidFill>
                <a:srgbClr val="FDB71A"/>
              </a:solidFill>
              <a:latin typeface="Pluto Sans Heavy"/>
              <a:ea typeface="Georgia"/>
              <a:cs typeface="Georgia"/>
            </a:endParaRPr>
          </a:p>
        </p:txBody>
      </p:sp>
      <p:sp>
        <p:nvSpPr>
          <p:cNvPr id="7" name="Text Placeholder 1">
            <a:extLst>
              <a:ext uri="{FF2B5EF4-FFF2-40B4-BE49-F238E27FC236}">
                <a16:creationId xmlns:a16="http://schemas.microsoft.com/office/drawing/2014/main" id="{D4EC56EC-A247-1CD1-BA1A-29402F073179}"/>
              </a:ext>
            </a:extLst>
          </p:cNvPr>
          <p:cNvSpPr>
            <a:spLocks noGrp="1"/>
          </p:cNvSpPr>
          <p:nvPr>
            <p:ph type="body" idx="1"/>
          </p:nvPr>
        </p:nvSpPr>
        <p:spPr>
          <a:xfrm>
            <a:off x="899130" y="1701052"/>
            <a:ext cx="5609381" cy="3183200"/>
          </a:xfrm>
        </p:spPr>
        <p:txBody>
          <a:bodyPr spcFirstLastPara="1" wrap="square" lIns="68575" tIns="34275" rIns="68575" bIns="34275" anchor="ctr" anchorCtr="0">
            <a:normAutofit/>
          </a:bodyPr>
          <a:lstStyle/>
          <a:p>
            <a:pPr marL="643255" indent="-457200">
              <a:lnSpc>
                <a:spcPct val="100000"/>
              </a:lnSpc>
              <a:buClr>
                <a:srgbClr val="FFFFFF"/>
              </a:buClr>
            </a:pPr>
            <a:r>
              <a:rPr lang="en-US" sz="2800">
                <a:solidFill>
                  <a:schemeClr val="lt1"/>
                </a:solidFill>
                <a:latin typeface="Sofia Pro Regular"/>
                <a:hlinkClick r:id="rId3">
                  <a:extLst>
                    <a:ext uri="{A12FA001-AC4F-418D-AE19-62706E023703}">
                      <ahyp:hlinkClr xmlns:ahyp="http://schemas.microsoft.com/office/drawing/2018/hyperlinkcolor" val="tx"/>
                    </a:ext>
                  </a:extLst>
                </a:hlinkClick>
              </a:rPr>
              <a:t>Technology Initiatives</a:t>
            </a:r>
            <a:r>
              <a:rPr lang="en-US" sz="2800">
                <a:solidFill>
                  <a:schemeClr val="lt1"/>
                </a:solidFill>
                <a:latin typeface="Sofia Pro Regular"/>
              </a:rPr>
              <a:t>  </a:t>
            </a:r>
          </a:p>
          <a:p>
            <a:pPr marL="643255" indent="-457200">
              <a:lnSpc>
                <a:spcPct val="100000"/>
              </a:lnSpc>
              <a:buClr>
                <a:srgbClr val="FFFFFF"/>
              </a:buClr>
            </a:pPr>
            <a:endParaRPr lang="en-US" sz="2800">
              <a:solidFill>
                <a:schemeClr val="lt1"/>
              </a:solidFill>
              <a:latin typeface="Sofia Pro Regular"/>
            </a:endParaRPr>
          </a:p>
          <a:p>
            <a:pPr marL="643255" indent="-457200">
              <a:lnSpc>
                <a:spcPct val="100000"/>
              </a:lnSpc>
              <a:buClr>
                <a:srgbClr val="FFFFFF"/>
              </a:buClr>
            </a:pPr>
            <a:r>
              <a:rPr lang="en-US" sz="2800">
                <a:solidFill>
                  <a:schemeClr val="bg1"/>
                </a:solidFill>
                <a:latin typeface="Sofia Pro Regular"/>
                <a:hlinkClick r:id="rId4">
                  <a:extLst>
                    <a:ext uri="{A12FA001-AC4F-418D-AE19-62706E023703}">
                      <ahyp:hlinkClr xmlns:ahyp="http://schemas.microsoft.com/office/drawing/2018/hyperlinkcolor" val="tx"/>
                    </a:ext>
                  </a:extLst>
                </a:hlinkClick>
              </a:rPr>
              <a:t>Workshops </a:t>
            </a:r>
            <a:endParaRPr lang="en-US" sz="2800">
              <a:solidFill>
                <a:schemeClr val="bg1"/>
              </a:solidFill>
              <a:latin typeface="Pluto Sans Heavy"/>
            </a:endParaRPr>
          </a:p>
          <a:p>
            <a:pPr marL="608965" indent="-422910">
              <a:lnSpc>
                <a:spcPct val="100000"/>
              </a:lnSpc>
            </a:pPr>
            <a:endParaRPr lang="en-US" sz="4000" b="1">
              <a:solidFill>
                <a:schemeClr val="lt1"/>
              </a:solidFill>
              <a:latin typeface="Pluto Sans Heavy" panose="02000000000000000000" pitchFamily="50" charset="0"/>
              <a:ea typeface="Georgia"/>
            </a:endParaRPr>
          </a:p>
        </p:txBody>
      </p:sp>
      <p:pic>
        <p:nvPicPr>
          <p:cNvPr id="2" name="Picture 1" descr="Committee Membership | Learning Technology Advisory Committee">
            <a:extLst>
              <a:ext uri="{FF2B5EF4-FFF2-40B4-BE49-F238E27FC236}">
                <a16:creationId xmlns:a16="http://schemas.microsoft.com/office/drawing/2014/main" id="{9316A892-7A7C-F562-5092-35FB86D3A778}"/>
              </a:ext>
            </a:extLst>
          </p:cNvPr>
          <p:cNvPicPr>
            <a:picLocks noChangeAspect="1"/>
          </p:cNvPicPr>
          <p:nvPr/>
        </p:nvPicPr>
        <p:blipFill>
          <a:blip r:embed="rId5"/>
          <a:stretch>
            <a:fillRect/>
          </a:stretch>
        </p:blipFill>
        <p:spPr>
          <a:xfrm>
            <a:off x="7052918" y="1554277"/>
            <a:ext cx="3324068" cy="3329975"/>
          </a:xfrm>
          <a:prstGeom prst="rect">
            <a:avLst/>
          </a:prstGeom>
        </p:spPr>
      </p:pic>
      <p:sp>
        <p:nvSpPr>
          <p:cNvPr id="5" name="Title 4">
            <a:extLst>
              <a:ext uri="{FF2B5EF4-FFF2-40B4-BE49-F238E27FC236}">
                <a16:creationId xmlns:a16="http://schemas.microsoft.com/office/drawing/2014/main" id="{C1E3693E-1F74-B04F-6B33-C7B0871961D6}"/>
              </a:ext>
            </a:extLst>
          </p:cNvPr>
          <p:cNvSpPr txBox="1">
            <a:spLocks noGrp="1"/>
          </p:cNvSpPr>
          <p:nvPr>
            <p:ph type="title" idx="4294967295"/>
          </p:nvPr>
        </p:nvSpPr>
        <p:spPr>
          <a:xfrm>
            <a:off x="4075289" y="368771"/>
            <a:ext cx="787964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71B"/>
                </a:solidFill>
                <a:effectLst/>
                <a:uLnTx/>
                <a:uFillTx/>
                <a:latin typeface="Calibri"/>
                <a:ea typeface="+mn-ea"/>
                <a:cs typeface="Calibri"/>
              </a:rPr>
              <a:t>Information Technology Service Update</a:t>
            </a:r>
            <a:endParaRPr kumimoji="0" lang="en-US" sz="3600" b="0" i="0" u="none" strike="noStrike" kern="1200" cap="none" spc="0" normalizeH="0" baseline="0" noProof="0">
              <a:ln>
                <a:noFill/>
              </a:ln>
              <a:solidFill>
                <a:schemeClr val="tx1"/>
              </a:solidFill>
              <a:effectLst/>
              <a:uLnTx/>
              <a:uFillTx/>
              <a:latin typeface="+mn-lt"/>
              <a:ea typeface="+mn-ea"/>
              <a:cs typeface="Arial"/>
            </a:endParaRPr>
          </a:p>
        </p:txBody>
      </p:sp>
    </p:spTree>
    <p:extLst>
      <p:ext uri="{BB962C8B-B14F-4D97-AF65-F5344CB8AC3E}">
        <p14:creationId xmlns:p14="http://schemas.microsoft.com/office/powerpoint/2010/main" val="1187509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53F3A0C5-C918-267D-62BC-03E2B49BF54B}"/>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D42CBB25-586D-1047-2A80-1134ABD7461E}"/>
              </a:ext>
            </a:extLst>
          </p:cNvPr>
          <p:cNvSpPr>
            <a:spLocks noGrp="1"/>
          </p:cNvSpPr>
          <p:nvPr>
            <p:ph type="body" idx="1"/>
          </p:nvPr>
        </p:nvSpPr>
        <p:spPr>
          <a:xfrm>
            <a:off x="899130" y="1701052"/>
            <a:ext cx="5609381" cy="3183200"/>
          </a:xfrm>
        </p:spPr>
        <p:txBody>
          <a:bodyPr spcFirstLastPara="1" wrap="square" lIns="68575" tIns="34275" rIns="68575" bIns="34275" anchor="ctr" anchorCtr="0">
            <a:normAutofit/>
          </a:bodyPr>
          <a:lstStyle/>
          <a:p>
            <a:pPr marL="643255" indent="-457200">
              <a:lnSpc>
                <a:spcPct val="100000"/>
              </a:lnSpc>
              <a:buClr>
                <a:srgbClr val="FFFFFF"/>
              </a:buClr>
            </a:pPr>
            <a:r>
              <a:rPr lang="en-US" sz="2800">
                <a:solidFill>
                  <a:schemeClr val="lt1"/>
                </a:solidFill>
                <a:latin typeface="Sofia Pro Regular"/>
                <a:hlinkClick r:id="rId3">
                  <a:extLst>
                    <a:ext uri="{A12FA001-AC4F-418D-AE19-62706E023703}">
                      <ahyp:hlinkClr xmlns:ahyp="http://schemas.microsoft.com/office/drawing/2018/hyperlinkcolor" val="tx"/>
                    </a:ext>
                  </a:extLst>
                </a:hlinkClick>
              </a:rPr>
              <a:t>Technology Initiatives</a:t>
            </a:r>
            <a:r>
              <a:rPr lang="en-US" sz="2800">
                <a:solidFill>
                  <a:schemeClr val="lt1"/>
                </a:solidFill>
                <a:latin typeface="Sofia Pro Regular"/>
              </a:rPr>
              <a:t>  </a:t>
            </a:r>
          </a:p>
          <a:p>
            <a:pPr marL="643255" indent="-457200">
              <a:lnSpc>
                <a:spcPct val="100000"/>
              </a:lnSpc>
              <a:buClr>
                <a:srgbClr val="FFFFFF"/>
              </a:buClr>
            </a:pPr>
            <a:endParaRPr lang="en-US" sz="2800">
              <a:solidFill>
                <a:schemeClr val="lt1"/>
              </a:solidFill>
              <a:latin typeface="Sofia Pro Regular"/>
            </a:endParaRPr>
          </a:p>
          <a:p>
            <a:pPr marL="643255" indent="-457200">
              <a:lnSpc>
                <a:spcPct val="100000"/>
              </a:lnSpc>
              <a:buClr>
                <a:srgbClr val="FFFFFF"/>
              </a:buClr>
            </a:pPr>
            <a:r>
              <a:rPr lang="en-US" sz="2800">
                <a:solidFill>
                  <a:schemeClr val="bg1"/>
                </a:solidFill>
                <a:latin typeface="Sofia Pro Regular"/>
                <a:hlinkClick r:id="rId4">
                  <a:extLst>
                    <a:ext uri="{A12FA001-AC4F-418D-AE19-62706E023703}">
                      <ahyp:hlinkClr xmlns:ahyp="http://schemas.microsoft.com/office/drawing/2018/hyperlinkcolor" val="tx"/>
                    </a:ext>
                  </a:extLst>
                </a:hlinkClick>
              </a:rPr>
              <a:t>Workshops </a:t>
            </a:r>
            <a:endParaRPr lang="en-US" sz="2800">
              <a:solidFill>
                <a:schemeClr val="bg1"/>
              </a:solidFill>
              <a:latin typeface="Pluto Sans Heavy"/>
            </a:endParaRPr>
          </a:p>
          <a:p>
            <a:pPr marL="608965" indent="-422910">
              <a:lnSpc>
                <a:spcPct val="100000"/>
              </a:lnSpc>
            </a:pPr>
            <a:endParaRPr lang="en-US" sz="4000" b="1">
              <a:solidFill>
                <a:schemeClr val="lt1"/>
              </a:solidFill>
              <a:latin typeface="Pluto Sans Heavy" panose="02000000000000000000" pitchFamily="50" charset="0"/>
              <a:ea typeface="Georgia"/>
            </a:endParaRPr>
          </a:p>
        </p:txBody>
      </p:sp>
      <p:sp>
        <p:nvSpPr>
          <p:cNvPr id="5" name="Title 4">
            <a:extLst>
              <a:ext uri="{FF2B5EF4-FFF2-40B4-BE49-F238E27FC236}">
                <a16:creationId xmlns:a16="http://schemas.microsoft.com/office/drawing/2014/main" id="{3B9DEA0B-B501-5E57-A577-2A8FEA0F6225}"/>
              </a:ext>
            </a:extLst>
          </p:cNvPr>
          <p:cNvSpPr txBox="1">
            <a:spLocks noGrp="1"/>
          </p:cNvSpPr>
          <p:nvPr>
            <p:ph type="title" idx="4294967295"/>
          </p:nvPr>
        </p:nvSpPr>
        <p:spPr>
          <a:xfrm>
            <a:off x="4075289" y="368771"/>
            <a:ext cx="787964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71B"/>
                </a:solidFill>
                <a:effectLst/>
                <a:uLnTx/>
                <a:uFillTx/>
                <a:latin typeface="Calibri"/>
                <a:ea typeface="+mn-ea"/>
                <a:cs typeface="Calibri"/>
              </a:rPr>
              <a:t>Information Technology Service Update</a:t>
            </a:r>
            <a:endParaRPr kumimoji="0" lang="en-US" sz="3600" b="0" i="0" u="none" strike="noStrike" kern="1200" cap="none" spc="0" normalizeH="0" baseline="0" noProof="0">
              <a:ln>
                <a:noFill/>
              </a:ln>
              <a:solidFill>
                <a:schemeClr val="tx1"/>
              </a:solidFill>
              <a:effectLst/>
              <a:uLnTx/>
              <a:uFillTx/>
              <a:latin typeface="+mn-lt"/>
              <a:ea typeface="+mn-ea"/>
              <a:cs typeface="Arial"/>
            </a:endParaRPr>
          </a:p>
        </p:txBody>
      </p:sp>
    </p:spTree>
    <p:extLst>
      <p:ext uri="{BB962C8B-B14F-4D97-AF65-F5344CB8AC3E}">
        <p14:creationId xmlns:p14="http://schemas.microsoft.com/office/powerpoint/2010/main" val="44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E662A23-1EBD-B19C-AB9F-CBC7EAFA4D5D}"/>
              </a:ext>
            </a:extLst>
          </p:cNvPr>
          <p:cNvSpPr txBox="1"/>
          <p:nvPr/>
        </p:nvSpPr>
        <p:spPr>
          <a:xfrm>
            <a:off x="524178" y="505123"/>
            <a:ext cx="4606945" cy="6247864"/>
          </a:xfrm>
          <a:prstGeom prst="rect">
            <a:avLst/>
          </a:prstGeom>
          <a:noFill/>
        </p:spPr>
        <p:txBody>
          <a:bodyPr wrap="square" lIns="91440" tIns="45720" rIns="91440" bIns="45720" rtlCol="0" anchor="t">
            <a:spAutoFit/>
          </a:bodyPr>
          <a:lstStyle/>
          <a:p>
            <a:r>
              <a:rPr lang="en-US" sz="2800">
                <a:solidFill>
                  <a:schemeClr val="bg1"/>
                </a:solidFill>
                <a:latin typeface="Arial"/>
                <a:cs typeface="Arial"/>
              </a:rPr>
              <a:t>JANUARY 2026 UPDATES</a:t>
            </a:r>
            <a:br>
              <a:rPr lang="en-US" sz="2800">
                <a:latin typeface="Arial"/>
                <a:cs typeface="Arial"/>
              </a:rPr>
            </a:br>
            <a:endParaRPr lang="en-US" sz="2800">
              <a:solidFill>
                <a:schemeClr val="bg1"/>
              </a:solidFill>
              <a:latin typeface="Arial"/>
              <a:cs typeface="Arial"/>
            </a:endParaRPr>
          </a:p>
          <a:p>
            <a:r>
              <a:rPr lang="en-US" sz="4400" b="1">
                <a:solidFill>
                  <a:srgbClr val="FFB71A"/>
                </a:solidFill>
                <a:latin typeface="Arial Black"/>
              </a:rPr>
              <a:t>TECHNOLOGY</a:t>
            </a:r>
          </a:p>
          <a:p>
            <a:r>
              <a:rPr lang="en-US" sz="4400" b="1">
                <a:solidFill>
                  <a:srgbClr val="FFB71A"/>
                </a:solidFill>
                <a:latin typeface="Arial Black"/>
              </a:rPr>
              <a:t>INITIATIVES</a:t>
            </a:r>
          </a:p>
          <a:p>
            <a:endParaRPr lang="en-US" sz="2400">
              <a:solidFill>
                <a:srgbClr val="FFFFFF"/>
              </a:solidFill>
              <a:latin typeface="Arial" panose="020B0604020202020204" pitchFamily="34" charset="0"/>
              <a:cs typeface="Arial" panose="020B0604020202020204" pitchFamily="34" charset="0"/>
            </a:endParaRPr>
          </a:p>
          <a:p>
            <a:endParaRPr lang="en-US" sz="2400">
              <a:solidFill>
                <a:schemeClr val="bg1"/>
              </a:solidFill>
              <a:latin typeface="Arial" panose="020B0604020202020204" pitchFamily="34" charset="0"/>
              <a:cs typeface="Arial" panose="020B0604020202020204" pitchFamily="34" charset="0"/>
            </a:endParaRPr>
          </a:p>
          <a:p>
            <a:endParaRPr lang="en-US" sz="2400">
              <a:solidFill>
                <a:schemeClr val="bg1"/>
              </a:solidFill>
              <a:latin typeface="Arial" panose="020B0604020202020204" pitchFamily="34" charset="0"/>
              <a:cs typeface="Arial" panose="020B0604020202020204" pitchFamily="34" charset="0"/>
            </a:endParaRPr>
          </a:p>
          <a:p>
            <a:r>
              <a:rPr lang="en-US" sz="2400" b="1">
                <a:solidFill>
                  <a:schemeClr val="bg1"/>
                </a:solidFill>
                <a:latin typeface="Arial"/>
                <a:cs typeface="Arial"/>
              </a:rPr>
              <a:t>Todd Sutton</a:t>
            </a:r>
          </a:p>
          <a:p>
            <a:r>
              <a:rPr lang="en-US" sz="1600">
                <a:solidFill>
                  <a:schemeClr val="bg1"/>
                </a:solidFill>
                <a:latin typeface="Arial"/>
                <a:cs typeface="Arial"/>
              </a:rPr>
              <a:t>Associate Vice Chancellor for Learning Technology and Customer Success</a:t>
            </a:r>
          </a:p>
          <a:p>
            <a:endParaRPr lang="en-US" sz="2400">
              <a:solidFill>
                <a:schemeClr val="bg1"/>
              </a:solidFill>
              <a:latin typeface="Arial" panose="020B0604020202020204" pitchFamily="34" charset="0"/>
              <a:cs typeface="Arial" panose="020B0604020202020204" pitchFamily="34" charset="0"/>
            </a:endParaRPr>
          </a:p>
          <a:p>
            <a:endParaRPr lang="en-US" sz="2400">
              <a:solidFill>
                <a:schemeClr val="bg1"/>
              </a:solidFill>
              <a:latin typeface="Arial" panose="020B0604020202020204" pitchFamily="34" charset="0"/>
              <a:cs typeface="Arial" panose="020B0604020202020204" pitchFamily="34" charset="0"/>
            </a:endParaRPr>
          </a:p>
          <a:p>
            <a:endParaRPr lang="en-US" sz="4400" b="1">
              <a:solidFill>
                <a:srgbClr val="FFB71A"/>
              </a:solidFill>
              <a:latin typeface="Arial Black" panose="020B0A04020102020204" pitchFamily="34" charset="0"/>
            </a:endParaRPr>
          </a:p>
          <a:p>
            <a:endParaRPr lang="en-US" sz="3600">
              <a:solidFill>
                <a:schemeClr val="bg1"/>
              </a:solidFill>
              <a:latin typeface="Sofia Pro Regular" pitchFamily="2" charset="77"/>
            </a:endParaRPr>
          </a:p>
        </p:txBody>
      </p:sp>
      <p:pic>
        <p:nvPicPr>
          <p:cNvPr id="10" name="Picture Placeholder 9">
            <a:extLst>
              <a:ext uri="{FF2B5EF4-FFF2-40B4-BE49-F238E27FC236}">
                <a16:creationId xmlns:a16="http://schemas.microsoft.com/office/drawing/2014/main" id="{D1CE4C67-69CA-8950-A647-2DA71BFA0B1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2096" r="22096"/>
          <a:stretch/>
        </p:blipFill>
        <p:spPr>
          <a:xfrm>
            <a:off x="5381564" y="0"/>
            <a:ext cx="6810434" cy="6858000"/>
          </a:xfrm>
        </p:spPr>
      </p:pic>
    </p:spTree>
    <p:custDataLst>
      <p:tags r:id="rId1"/>
    </p:custDataLst>
    <p:extLst>
      <p:ext uri="{BB962C8B-B14F-4D97-AF65-F5344CB8AC3E}">
        <p14:creationId xmlns:p14="http://schemas.microsoft.com/office/powerpoint/2010/main" val="1482274539"/>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3958E-D3D8-9A38-C38F-1E34CCF543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0DD525-31EA-94F3-F866-494ADEF515CA}"/>
              </a:ext>
            </a:extLst>
          </p:cNvPr>
          <p:cNvSpPr txBox="1"/>
          <p:nvPr/>
        </p:nvSpPr>
        <p:spPr>
          <a:xfrm>
            <a:off x="2424056" y="334546"/>
            <a:ext cx="94033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B71B"/>
                </a:solidFill>
                <a:latin typeface="Arial Black"/>
                <a:ea typeface="Calibri"/>
                <a:cs typeface="Calibri"/>
              </a:rPr>
              <a:t>Managed Print Services (MPS) Program</a:t>
            </a:r>
          </a:p>
        </p:txBody>
      </p:sp>
      <p:sp>
        <p:nvSpPr>
          <p:cNvPr id="3" name="TextBox 2">
            <a:extLst>
              <a:ext uri="{FF2B5EF4-FFF2-40B4-BE49-F238E27FC236}">
                <a16:creationId xmlns:a16="http://schemas.microsoft.com/office/drawing/2014/main" id="{0C37BB3D-5648-08DF-4F01-BD2DECA80437}"/>
              </a:ext>
            </a:extLst>
          </p:cNvPr>
          <p:cNvSpPr txBox="1"/>
          <p:nvPr/>
        </p:nvSpPr>
        <p:spPr>
          <a:xfrm>
            <a:off x="682647" y="2641528"/>
            <a:ext cx="4720701"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B71B"/>
                </a:solidFill>
                <a:latin typeface="Calibri"/>
                <a:ea typeface="Calibri"/>
                <a:cs typeface="Calibri"/>
              </a:rPr>
              <a:t>Features</a:t>
            </a:r>
            <a:endParaRPr lang="en-US" sz="2800">
              <a:solidFill>
                <a:srgbClr val="FFB71B"/>
              </a:solidFill>
              <a:ea typeface="Calibri" panose="020F0502020204030204"/>
              <a:cs typeface="Calibri" panose="020F0502020204030204"/>
            </a:endParaRPr>
          </a:p>
          <a:p>
            <a:pPr marL="285750" indent="-285750">
              <a:buFont typeface="Arial"/>
              <a:buChar char="•"/>
            </a:pPr>
            <a:r>
              <a:rPr lang="en-US" sz="2000">
                <a:solidFill>
                  <a:schemeClr val="bg1"/>
                </a:solidFill>
                <a:ea typeface="+mn-lt"/>
                <a:cs typeface="+mn-lt"/>
              </a:rPr>
              <a:t>Secure, shared multifunction printers</a:t>
            </a:r>
            <a:endParaRPr lang="en-US" sz="2000">
              <a:solidFill>
                <a:schemeClr val="bg1"/>
              </a:solidFill>
              <a:ea typeface="Calibri" panose="020F0502020204030204"/>
              <a:cs typeface="Calibri" panose="020F0502020204030204"/>
            </a:endParaRPr>
          </a:p>
          <a:p>
            <a:pPr marL="285750" indent="-285750">
              <a:buFont typeface="Arial"/>
              <a:buChar char="•"/>
            </a:pPr>
            <a:r>
              <a:rPr lang="en-US" sz="2000">
                <a:solidFill>
                  <a:schemeClr val="bg1"/>
                </a:solidFill>
                <a:ea typeface="+mn-lt"/>
                <a:cs typeface="+mn-lt"/>
              </a:rPr>
              <a:t>Follow-Me billing &amp; usage reports</a:t>
            </a:r>
            <a:endParaRPr lang="en-US" sz="2000">
              <a:solidFill>
                <a:schemeClr val="bg1"/>
              </a:solidFill>
              <a:ea typeface="Calibri" panose="020F0502020204030204"/>
              <a:cs typeface="Calibri" panose="020F0502020204030204"/>
            </a:endParaRPr>
          </a:p>
          <a:p>
            <a:pPr marL="285750" indent="-285750">
              <a:buFont typeface="Arial"/>
              <a:buChar char="•"/>
            </a:pPr>
            <a:r>
              <a:rPr lang="en-US" sz="2000">
                <a:solidFill>
                  <a:schemeClr val="bg1"/>
                </a:solidFill>
                <a:ea typeface="+mn-lt"/>
                <a:cs typeface="+mn-lt"/>
              </a:rPr>
              <a:t>Centralized billing, no P-Card use</a:t>
            </a:r>
          </a:p>
          <a:p>
            <a:pPr marL="742950" lvl="1" indent="-285750">
              <a:buFont typeface="Arial"/>
              <a:buChar char="•"/>
            </a:pPr>
            <a:endParaRPr lang="en-US" b="1">
              <a:solidFill>
                <a:schemeClr val="bg1"/>
              </a:solidFill>
              <a:ea typeface="+mn-lt"/>
              <a:cs typeface="+mn-lt"/>
            </a:endParaRPr>
          </a:p>
          <a:p>
            <a:r>
              <a:rPr lang="en-US" sz="2800" b="1">
                <a:solidFill>
                  <a:srgbClr val="FFB71B"/>
                </a:solidFill>
                <a:ea typeface="+mn-lt"/>
                <a:cs typeface="+mn-lt"/>
              </a:rPr>
              <a:t>Placement &amp; Access</a:t>
            </a:r>
            <a:endParaRPr lang="en-US" sz="2800">
              <a:solidFill>
                <a:srgbClr val="FFB71B"/>
              </a:solidFill>
              <a:ea typeface="Calibri" panose="020F0502020204030204"/>
              <a:cs typeface="Calibri" panose="020F0502020204030204"/>
            </a:endParaRPr>
          </a:p>
          <a:p>
            <a:pPr marL="285750" indent="-285750">
              <a:buFont typeface="Arial"/>
              <a:buChar char="•"/>
            </a:pPr>
            <a:r>
              <a:rPr lang="en-US" sz="2000">
                <a:solidFill>
                  <a:schemeClr val="bg1"/>
                </a:solidFill>
                <a:ea typeface="+mn-lt"/>
                <a:cs typeface="+mn-lt"/>
              </a:rPr>
              <a:t>Common areas only, no office printers</a:t>
            </a:r>
            <a:endParaRPr lang="en-US" sz="2000">
              <a:solidFill>
                <a:schemeClr val="bg1"/>
              </a:solidFill>
              <a:ea typeface="Calibri" panose="020F0502020204030204"/>
              <a:cs typeface="Calibri" panose="020F0502020204030204"/>
            </a:endParaRPr>
          </a:p>
          <a:p>
            <a:pPr marL="285750" indent="-285750">
              <a:buFont typeface="Arial"/>
              <a:buChar char="•"/>
            </a:pPr>
            <a:r>
              <a:rPr lang="en-US" sz="2000">
                <a:solidFill>
                  <a:schemeClr val="bg1"/>
                </a:solidFill>
                <a:ea typeface="+mn-lt"/>
                <a:cs typeface="+mn-lt"/>
              </a:rPr>
              <a:t>Shared access across departments</a:t>
            </a:r>
            <a:endParaRPr lang="en-US" sz="2000">
              <a:solidFill>
                <a:schemeClr val="bg1"/>
              </a:solidFill>
              <a:ea typeface="Calibri" panose="020F0502020204030204"/>
              <a:cs typeface="Calibri" panose="020F0502020204030204"/>
            </a:endParaRPr>
          </a:p>
          <a:p>
            <a:pPr marL="285750" indent="-285750">
              <a:buFont typeface="Arial"/>
              <a:buChar char="•"/>
            </a:pPr>
            <a:r>
              <a:rPr lang="en-US" sz="2000">
                <a:solidFill>
                  <a:schemeClr val="bg1"/>
                </a:solidFill>
                <a:ea typeface="+mn-lt"/>
                <a:cs typeface="+mn-lt"/>
              </a:rPr>
              <a:t>Student printers placed by need</a:t>
            </a:r>
            <a:endParaRPr lang="en-US" sz="2000">
              <a:solidFill>
                <a:schemeClr val="bg1"/>
              </a:solidFill>
              <a:ea typeface="Calibri" panose="020F0502020204030204"/>
              <a:cs typeface="Calibri" panose="020F0502020204030204"/>
            </a:endParaRPr>
          </a:p>
          <a:p>
            <a:endParaRPr lang="en-US">
              <a:solidFill>
                <a:schemeClr val="bg1"/>
              </a:solidFill>
              <a:ea typeface="Calibri" panose="020F0502020204030204"/>
              <a:cs typeface="Calibri" panose="020F0502020204030204"/>
            </a:endParaRPr>
          </a:p>
        </p:txBody>
      </p:sp>
      <p:sp>
        <p:nvSpPr>
          <p:cNvPr id="5" name="TextBox 4">
            <a:extLst>
              <a:ext uri="{FF2B5EF4-FFF2-40B4-BE49-F238E27FC236}">
                <a16:creationId xmlns:a16="http://schemas.microsoft.com/office/drawing/2014/main" id="{6F02941F-3EB8-08A3-9388-5BCAF340903A}"/>
              </a:ext>
            </a:extLst>
          </p:cNvPr>
          <p:cNvSpPr txBox="1"/>
          <p:nvPr/>
        </p:nvSpPr>
        <p:spPr>
          <a:xfrm>
            <a:off x="3537829" y="5789455"/>
            <a:ext cx="37208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B71B"/>
                </a:solidFill>
                <a:latin typeface="Calibri"/>
                <a:ea typeface="Calibri"/>
                <a:cs typeface="Calibri"/>
              </a:rPr>
              <a:t>https://go.uncg.edu/mps</a:t>
            </a:r>
          </a:p>
        </p:txBody>
      </p:sp>
      <p:sp>
        <p:nvSpPr>
          <p:cNvPr id="6" name="TextBox 5">
            <a:extLst>
              <a:ext uri="{FF2B5EF4-FFF2-40B4-BE49-F238E27FC236}">
                <a16:creationId xmlns:a16="http://schemas.microsoft.com/office/drawing/2014/main" id="{7E40111C-CF3F-6F24-7A5A-8B7F2258A297}"/>
              </a:ext>
            </a:extLst>
          </p:cNvPr>
          <p:cNvSpPr txBox="1"/>
          <p:nvPr/>
        </p:nvSpPr>
        <p:spPr>
          <a:xfrm>
            <a:off x="5860135" y="2640020"/>
            <a:ext cx="5417388" cy="3893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B71B"/>
                </a:solidFill>
                <a:ea typeface="Calibri"/>
                <a:cs typeface="Calibri"/>
              </a:rPr>
              <a:t>Policies</a:t>
            </a:r>
            <a:endParaRPr lang="en-US" sz="2800">
              <a:solidFill>
                <a:srgbClr val="FFB71B"/>
              </a:solidFill>
              <a:ea typeface="Calibri"/>
              <a:cs typeface="Calibri"/>
            </a:endParaRPr>
          </a:p>
          <a:p>
            <a:pPr marL="285750" indent="-285750">
              <a:buFont typeface="Arial,Sans-Serif"/>
              <a:buChar char="•"/>
            </a:pPr>
            <a:r>
              <a:rPr lang="en-US" sz="2000">
                <a:solidFill>
                  <a:schemeClr val="bg1"/>
                </a:solidFill>
                <a:ea typeface="Calibri"/>
                <a:cs typeface="Calibri"/>
              </a:rPr>
              <a:t>ITS approval for all printers &amp; supplies</a:t>
            </a:r>
          </a:p>
          <a:p>
            <a:pPr marL="285750" indent="-285750">
              <a:buFont typeface="Arial,Sans-Serif"/>
              <a:buChar char="•"/>
            </a:pPr>
            <a:r>
              <a:rPr lang="en-US" sz="2000">
                <a:solidFill>
                  <a:schemeClr val="bg1"/>
                </a:solidFill>
                <a:ea typeface="Calibri"/>
                <a:cs typeface="Calibri"/>
              </a:rPr>
              <a:t>MPS covers toner &amp; standard paper</a:t>
            </a:r>
          </a:p>
          <a:p>
            <a:pPr marL="285750" indent="-285750">
              <a:buFont typeface="Arial,Sans-Serif"/>
              <a:buChar char="•"/>
            </a:pPr>
            <a:r>
              <a:rPr lang="en-US" sz="2000">
                <a:solidFill>
                  <a:schemeClr val="bg1"/>
                </a:solidFill>
                <a:ea typeface="Calibri"/>
                <a:cs typeface="Calibri"/>
              </a:rPr>
              <a:t>Return unapproved or legacy printers</a:t>
            </a:r>
            <a:br>
              <a:rPr lang="en-US">
                <a:ea typeface="Calibri"/>
                <a:cs typeface="Calibri"/>
              </a:rPr>
            </a:br>
            <a:endParaRPr lang="en-US">
              <a:solidFill>
                <a:schemeClr val="bg1"/>
              </a:solidFill>
              <a:ea typeface="Calibri"/>
              <a:cs typeface="Calibri"/>
            </a:endParaRPr>
          </a:p>
          <a:p>
            <a:r>
              <a:rPr lang="en-US" sz="2800" b="1">
                <a:solidFill>
                  <a:srgbClr val="FFB71B"/>
                </a:solidFill>
                <a:ea typeface="Calibri"/>
                <a:cs typeface="Calibri"/>
              </a:rPr>
              <a:t>Special Cases &amp; Compliance</a:t>
            </a:r>
            <a:endParaRPr lang="en-US" sz="2800">
              <a:solidFill>
                <a:srgbClr val="FFB71B"/>
              </a:solidFill>
              <a:ea typeface="Calibri"/>
              <a:cs typeface="Calibri"/>
            </a:endParaRPr>
          </a:p>
          <a:p>
            <a:pPr marL="285750" indent="-285750">
              <a:buFont typeface="Arial,Sans-Serif"/>
              <a:buChar char="•"/>
            </a:pPr>
            <a:r>
              <a:rPr lang="en-US" sz="2000">
                <a:solidFill>
                  <a:schemeClr val="bg1"/>
                </a:solidFill>
                <a:ea typeface="Calibri"/>
                <a:cs typeface="Calibri"/>
              </a:rPr>
              <a:t>E-fax replaces physical faxing</a:t>
            </a:r>
          </a:p>
          <a:p>
            <a:pPr marL="285750" indent="-285750">
              <a:buFont typeface="Arial,Sans-Serif"/>
              <a:buChar char="•"/>
            </a:pPr>
            <a:r>
              <a:rPr lang="en-US" sz="2000">
                <a:solidFill>
                  <a:schemeClr val="bg1"/>
                </a:solidFill>
                <a:ea typeface="Calibri"/>
                <a:cs typeface="Calibri"/>
              </a:rPr>
              <a:t>Specialty printers need approval</a:t>
            </a:r>
          </a:p>
          <a:p>
            <a:pPr marL="285750" indent="-285750">
              <a:buFont typeface="Arial,Sans-Serif"/>
              <a:buChar char="•"/>
            </a:pPr>
            <a:r>
              <a:rPr lang="en-US" sz="2000">
                <a:solidFill>
                  <a:schemeClr val="bg1"/>
                </a:solidFill>
                <a:ea typeface="Calibri"/>
                <a:cs typeface="Calibri"/>
              </a:rPr>
              <a:t>Escalating penalties for violations</a:t>
            </a:r>
          </a:p>
          <a:p>
            <a:pPr marL="285750" indent="-285750">
              <a:lnSpc>
                <a:spcPct val="150000"/>
              </a:lnSpc>
              <a:buFont typeface="Arial,Sans-Serif"/>
              <a:buChar char="•"/>
            </a:pPr>
            <a:endParaRPr lang="en-US">
              <a:latin typeface="Arial"/>
              <a:cs typeface="Arial"/>
            </a:endParaRPr>
          </a:p>
          <a:p>
            <a:pPr algn="l"/>
            <a:endParaRPr lang="en-US">
              <a:ea typeface="Calibri"/>
              <a:cs typeface="Calibri"/>
            </a:endParaRPr>
          </a:p>
        </p:txBody>
      </p:sp>
      <p:sp>
        <p:nvSpPr>
          <p:cNvPr id="4" name="TextBox 3">
            <a:extLst>
              <a:ext uri="{FF2B5EF4-FFF2-40B4-BE49-F238E27FC236}">
                <a16:creationId xmlns:a16="http://schemas.microsoft.com/office/drawing/2014/main" id="{8B16C5FF-4742-CF3F-D026-75D8F7C97658}"/>
              </a:ext>
            </a:extLst>
          </p:cNvPr>
          <p:cNvSpPr txBox="1"/>
          <p:nvPr/>
        </p:nvSpPr>
        <p:spPr>
          <a:xfrm>
            <a:off x="690786" y="1420662"/>
            <a:ext cx="1080889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B71B"/>
                </a:solidFill>
                <a:ea typeface="Calibri"/>
                <a:cs typeface="Calibri"/>
              </a:rPr>
              <a:t>Purpose</a:t>
            </a:r>
            <a:r>
              <a:rPr lang="en-US" sz="3200">
                <a:solidFill>
                  <a:srgbClr val="FFB71B"/>
                </a:solidFill>
                <a:ea typeface="Calibri"/>
                <a:cs typeface="Calibri"/>
              </a:rPr>
              <a:t>:</a:t>
            </a:r>
            <a:r>
              <a:rPr lang="en-US" sz="3200">
                <a:solidFill>
                  <a:schemeClr val="bg1"/>
                </a:solidFill>
                <a:ea typeface="Calibri"/>
                <a:cs typeface="Calibri"/>
              </a:rPr>
              <a:t> </a:t>
            </a:r>
            <a:r>
              <a:rPr lang="en-US" sz="2400">
                <a:solidFill>
                  <a:schemeClr val="bg1"/>
                </a:solidFill>
                <a:ea typeface="Calibri"/>
                <a:cs typeface="Calibri"/>
              </a:rPr>
              <a:t>Streamline print operations, reduce costs, improve efficiency, and support sustainability through centralized printer management </a:t>
            </a:r>
            <a:r>
              <a:rPr lang="en-US" sz="3200">
                <a:solidFill>
                  <a:schemeClr val="bg1"/>
                </a:solidFill>
                <a:ea typeface="Calibri"/>
                <a:cs typeface="Calibri"/>
              </a:rPr>
              <a:t> </a:t>
            </a:r>
          </a:p>
        </p:txBody>
      </p:sp>
    </p:spTree>
    <p:extLst>
      <p:ext uri="{BB962C8B-B14F-4D97-AF65-F5344CB8AC3E}">
        <p14:creationId xmlns:p14="http://schemas.microsoft.com/office/powerpoint/2010/main" val="1883493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309642-AC40-8B63-F1A4-67ADF6CF6310}"/>
              </a:ext>
            </a:extLst>
          </p:cNvPr>
          <p:cNvSpPr txBox="1"/>
          <p:nvPr/>
        </p:nvSpPr>
        <p:spPr>
          <a:xfrm>
            <a:off x="2577414" y="291414"/>
            <a:ext cx="46636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err="1">
                <a:solidFill>
                  <a:srgbClr val="FFB71B"/>
                </a:solidFill>
                <a:latin typeface="Arial Black"/>
              </a:rPr>
              <a:t>CHiP</a:t>
            </a:r>
            <a:r>
              <a:rPr lang="en-US" sz="3200">
                <a:solidFill>
                  <a:srgbClr val="FFB71B"/>
                </a:solidFill>
                <a:latin typeface="Arial Black"/>
              </a:rPr>
              <a:t> Initiative</a:t>
            </a:r>
            <a:endParaRPr lang="en-US">
              <a:solidFill>
                <a:srgbClr val="FFB71B"/>
              </a:solidFill>
              <a:latin typeface="Arial Black"/>
              <a:ea typeface="Calibri"/>
              <a:cs typeface="Calibri"/>
            </a:endParaRPr>
          </a:p>
        </p:txBody>
      </p:sp>
      <p:sp>
        <p:nvSpPr>
          <p:cNvPr id="3" name="TextBox 2">
            <a:extLst>
              <a:ext uri="{FF2B5EF4-FFF2-40B4-BE49-F238E27FC236}">
                <a16:creationId xmlns:a16="http://schemas.microsoft.com/office/drawing/2014/main" id="{6EBB8DCA-DB9A-490E-F41C-05757FE88326}"/>
              </a:ext>
            </a:extLst>
          </p:cNvPr>
          <p:cNvSpPr txBox="1"/>
          <p:nvPr/>
        </p:nvSpPr>
        <p:spPr>
          <a:xfrm>
            <a:off x="559640" y="2225129"/>
            <a:ext cx="11345252" cy="4527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Font typeface="Arial"/>
              <a:buChar char="•"/>
            </a:pPr>
            <a:r>
              <a:rPr lang="en-US" sz="2800" b="1">
                <a:solidFill>
                  <a:srgbClr val="FFB71B"/>
                </a:solidFill>
                <a:latin typeface="Calibri"/>
                <a:ea typeface="Calibri"/>
                <a:cs typeface="Arial"/>
              </a:rPr>
              <a:t>Scope: </a:t>
            </a:r>
            <a:endParaRPr lang="en-US">
              <a:solidFill>
                <a:srgbClr val="FFFFFF"/>
              </a:solidFill>
              <a:latin typeface="Calibri"/>
              <a:ea typeface="Calibri"/>
              <a:cs typeface="Arial"/>
            </a:endParaRPr>
          </a:p>
          <a:p>
            <a:pPr marL="731520" lvl="1" indent="-285750">
              <a:lnSpc>
                <a:spcPct val="150000"/>
              </a:lnSpc>
              <a:buFont typeface="Courier New,monospace"/>
              <a:buChar char="o"/>
            </a:pPr>
            <a:r>
              <a:rPr lang="en-US" sz="2000">
                <a:solidFill>
                  <a:schemeClr val="bg1"/>
                </a:solidFill>
                <a:latin typeface="Calibri"/>
                <a:ea typeface="Calibri"/>
                <a:cs typeface="Arial"/>
              </a:rPr>
              <a:t>All UNCG tech purchases go through ITS​</a:t>
            </a:r>
            <a:endParaRPr lang="en-US" sz="2000">
              <a:solidFill>
                <a:schemeClr val="bg1"/>
              </a:solidFill>
              <a:ea typeface="Calibri" panose="020F0502020204030204"/>
              <a:cs typeface="Calibri" panose="020F0502020204030204"/>
            </a:endParaRPr>
          </a:p>
          <a:p>
            <a:pPr marL="731520" lvl="1" indent="-285750">
              <a:lnSpc>
                <a:spcPct val="150000"/>
              </a:lnSpc>
              <a:buFont typeface="Courier New,monospace"/>
              <a:buChar char="o"/>
            </a:pPr>
            <a:r>
              <a:rPr lang="en-US" sz="2000">
                <a:solidFill>
                  <a:schemeClr val="bg1"/>
                </a:solidFill>
                <a:latin typeface="Calibri"/>
                <a:ea typeface="Calibri"/>
                <a:cs typeface="Arial"/>
              </a:rPr>
              <a:t>Standardized, secure, supported services</a:t>
            </a:r>
          </a:p>
          <a:p>
            <a:pPr marL="731520" lvl="1" indent="-285750">
              <a:lnSpc>
                <a:spcPct val="150000"/>
              </a:lnSpc>
              <a:buFont typeface="Courier New,monospace"/>
              <a:buChar char="o"/>
            </a:pPr>
            <a:r>
              <a:rPr lang="en-US" sz="2000">
                <a:solidFill>
                  <a:schemeClr val="bg1"/>
                </a:solidFill>
                <a:latin typeface="Calibri"/>
                <a:ea typeface="Calibri"/>
                <a:cs typeface="Arial"/>
              </a:rPr>
              <a:t>$1Mil+ annual savings projects</a:t>
            </a:r>
            <a:endParaRPr lang="en-US" sz="2000">
              <a:solidFill>
                <a:schemeClr val="bg1"/>
              </a:solidFill>
            </a:endParaRPr>
          </a:p>
          <a:p>
            <a:pPr marL="274320" indent="-285750">
              <a:lnSpc>
                <a:spcPct val="150000"/>
              </a:lnSpc>
              <a:buFont typeface="Arial"/>
              <a:buChar char="•"/>
            </a:pPr>
            <a:r>
              <a:rPr lang="en-US" sz="2800" b="1">
                <a:solidFill>
                  <a:srgbClr val="FFB71B"/>
                </a:solidFill>
                <a:latin typeface="Calibri"/>
                <a:ea typeface="Calibri"/>
                <a:cs typeface="Arial"/>
              </a:rPr>
              <a:t>Two Facets:</a:t>
            </a:r>
          </a:p>
          <a:p>
            <a:pPr marL="731520" lvl="1" indent="-285750">
              <a:lnSpc>
                <a:spcPct val="150000"/>
              </a:lnSpc>
              <a:buFont typeface="Courier New,monospace"/>
              <a:buChar char="o"/>
            </a:pPr>
            <a:r>
              <a:rPr lang="en-US" sz="2000" b="1">
                <a:solidFill>
                  <a:schemeClr val="bg1"/>
                </a:solidFill>
                <a:latin typeface="Calibri"/>
                <a:ea typeface="Calibri"/>
                <a:cs typeface="Arial"/>
              </a:rPr>
              <a:t>Leasing: </a:t>
            </a:r>
            <a:r>
              <a:rPr lang="en-US" sz="2000">
                <a:solidFill>
                  <a:schemeClr val="bg1"/>
                </a:solidFill>
                <a:latin typeface="Calibri"/>
                <a:ea typeface="Calibri"/>
                <a:cs typeface="Arial"/>
              </a:rPr>
              <a:t>Tier 1 or Tier 2  Mac/PC for faculty &amp; staff (4-year lifecycle)</a:t>
            </a:r>
          </a:p>
          <a:p>
            <a:pPr marL="731520" lvl="1" indent="-285750">
              <a:lnSpc>
                <a:spcPct val="150000"/>
              </a:lnSpc>
              <a:buFont typeface="Courier New,monospace"/>
              <a:buChar char="o"/>
            </a:pPr>
            <a:r>
              <a:rPr lang="en-US" sz="2000" b="1">
                <a:solidFill>
                  <a:schemeClr val="bg1"/>
                </a:solidFill>
                <a:latin typeface="Calibri"/>
                <a:ea typeface="Calibri"/>
                <a:cs typeface="Arial"/>
              </a:rPr>
              <a:t>Purchases:</a:t>
            </a:r>
            <a:r>
              <a:rPr lang="en-US" sz="2000">
                <a:solidFill>
                  <a:schemeClr val="bg1"/>
                </a:solidFill>
                <a:latin typeface="Calibri"/>
                <a:ea typeface="Calibri"/>
                <a:cs typeface="Arial"/>
              </a:rPr>
              <a:t> Peripherals, tablets, &amp; other non-leased technology (research equipment, Tier 3 exceptions, etc.)</a:t>
            </a:r>
          </a:p>
          <a:p>
            <a:pPr marL="274320" indent="-285750">
              <a:lnSpc>
                <a:spcPct val="150000"/>
              </a:lnSpc>
              <a:buFont typeface="Arial"/>
              <a:buChar char="•"/>
            </a:pPr>
            <a:endParaRPr lang="en-US">
              <a:solidFill>
                <a:schemeClr val="bg1"/>
              </a:solidFill>
              <a:latin typeface="Calibri"/>
              <a:ea typeface="Calibri"/>
              <a:cs typeface="Arial"/>
            </a:endParaRPr>
          </a:p>
        </p:txBody>
      </p:sp>
      <p:sp>
        <p:nvSpPr>
          <p:cNvPr id="5" name="TextBox 4">
            <a:extLst>
              <a:ext uri="{FF2B5EF4-FFF2-40B4-BE49-F238E27FC236}">
                <a16:creationId xmlns:a16="http://schemas.microsoft.com/office/drawing/2014/main" id="{D6F3EA37-480B-71BE-661D-5B435D0C6E3B}"/>
              </a:ext>
            </a:extLst>
          </p:cNvPr>
          <p:cNvSpPr txBox="1"/>
          <p:nvPr/>
        </p:nvSpPr>
        <p:spPr>
          <a:xfrm>
            <a:off x="2767552" y="6296934"/>
            <a:ext cx="69302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B71B"/>
                </a:solidFill>
                <a:ea typeface="Calibri"/>
                <a:cs typeface="Calibri"/>
              </a:rPr>
              <a:t>https://its.uncg.edu/tech-initiatives/chip-initiative/</a:t>
            </a:r>
          </a:p>
        </p:txBody>
      </p:sp>
      <p:sp>
        <p:nvSpPr>
          <p:cNvPr id="6" name="TextBox 5">
            <a:extLst>
              <a:ext uri="{FF2B5EF4-FFF2-40B4-BE49-F238E27FC236}">
                <a16:creationId xmlns:a16="http://schemas.microsoft.com/office/drawing/2014/main" id="{0023C493-18BF-B22A-DC99-0610D5AC3038}"/>
              </a:ext>
            </a:extLst>
          </p:cNvPr>
          <p:cNvSpPr txBox="1"/>
          <p:nvPr/>
        </p:nvSpPr>
        <p:spPr>
          <a:xfrm>
            <a:off x="540591" y="1412814"/>
            <a:ext cx="115038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B71B"/>
                </a:solidFill>
                <a:latin typeface="Calibri"/>
                <a:ea typeface="Calibri"/>
                <a:cs typeface="Calibri"/>
              </a:rPr>
              <a:t>Purpose:</a:t>
            </a:r>
            <a:r>
              <a:rPr lang="en-US" sz="3200" b="1">
                <a:solidFill>
                  <a:srgbClr val="FFFFFF"/>
                </a:solidFill>
                <a:latin typeface="Calibri"/>
                <a:ea typeface="Calibri"/>
                <a:cs typeface="Calibri"/>
              </a:rPr>
              <a:t> </a:t>
            </a:r>
            <a:r>
              <a:rPr lang="en-US" sz="2800">
                <a:solidFill>
                  <a:srgbClr val="FFFFFF"/>
                </a:solidFill>
                <a:latin typeface="Calibri"/>
                <a:ea typeface="Calibri"/>
                <a:cs typeface="Calibri"/>
              </a:rPr>
              <a:t>Centralize all UNCG technology purchases through ITS to ensure compliance, improve security, standardize support, and reduce costs. </a:t>
            </a:r>
            <a:r>
              <a:rPr lang="en-US" sz="2800" b="1">
                <a:solidFill>
                  <a:srgbClr val="FFFFFF"/>
                </a:solidFill>
                <a:latin typeface="Calibri"/>
                <a:ea typeface="Calibri"/>
                <a:cs typeface="Calibri"/>
              </a:rPr>
              <a:t> </a:t>
            </a:r>
            <a:r>
              <a:rPr lang="en-US" sz="2800">
                <a:latin typeface="Calibri"/>
                <a:ea typeface="Calibri"/>
                <a:cs typeface="Calibri"/>
              </a:rPr>
              <a:t>​​</a:t>
            </a:r>
          </a:p>
        </p:txBody>
      </p:sp>
    </p:spTree>
    <p:extLst>
      <p:ext uri="{BB962C8B-B14F-4D97-AF65-F5344CB8AC3E}">
        <p14:creationId xmlns:p14="http://schemas.microsoft.com/office/powerpoint/2010/main" val="3263060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5CDF8-8E70-F1FA-ADB1-1E54E6FE4F5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286089-37AA-7379-3DD8-B42860E34F68}"/>
              </a:ext>
            </a:extLst>
          </p:cNvPr>
          <p:cNvSpPr txBox="1"/>
          <p:nvPr/>
        </p:nvSpPr>
        <p:spPr>
          <a:xfrm>
            <a:off x="2577414" y="291414"/>
            <a:ext cx="605685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FFB71B"/>
                </a:solidFill>
                <a:latin typeface="Arial Black"/>
                <a:ea typeface="Calibri"/>
                <a:cs typeface="Calibri"/>
              </a:rPr>
              <a:t>IT Assessment</a:t>
            </a:r>
          </a:p>
        </p:txBody>
      </p:sp>
      <p:sp>
        <p:nvSpPr>
          <p:cNvPr id="3" name="TextBox 2">
            <a:extLst>
              <a:ext uri="{FF2B5EF4-FFF2-40B4-BE49-F238E27FC236}">
                <a16:creationId xmlns:a16="http://schemas.microsoft.com/office/drawing/2014/main" id="{255F024A-3129-5847-7C78-52C91F1F95B7}"/>
              </a:ext>
            </a:extLst>
          </p:cNvPr>
          <p:cNvSpPr txBox="1"/>
          <p:nvPr/>
        </p:nvSpPr>
        <p:spPr>
          <a:xfrm>
            <a:off x="542580" y="2282910"/>
            <a:ext cx="11345252"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Font typeface="Arial"/>
              <a:buChar char="•"/>
            </a:pPr>
            <a:r>
              <a:rPr lang="en-US" sz="2400" b="1">
                <a:solidFill>
                  <a:srgbClr val="FFB71B"/>
                </a:solidFill>
                <a:latin typeface="Calibri"/>
                <a:ea typeface="Calibri"/>
                <a:cs typeface="Arial"/>
              </a:rPr>
              <a:t>Goal: </a:t>
            </a:r>
            <a:r>
              <a:rPr lang="en-US" sz="2400" b="1">
                <a:solidFill>
                  <a:schemeClr val="bg1"/>
                </a:solidFill>
                <a:latin typeface="Calibri"/>
                <a:ea typeface="Calibri"/>
                <a:cs typeface="Arial"/>
              </a:rPr>
              <a:t>Identify strengths, gaps, and design a model tailored to UNCG</a:t>
            </a:r>
            <a:endParaRPr lang="en-US" sz="2400">
              <a:solidFill>
                <a:schemeClr val="bg1"/>
              </a:solidFill>
              <a:latin typeface="Calibri"/>
              <a:ea typeface="Calibri"/>
              <a:cs typeface="Arial"/>
            </a:endParaRPr>
          </a:p>
          <a:p>
            <a:pPr marL="457200" indent="-457200">
              <a:buFont typeface="Arial"/>
              <a:buChar char="•"/>
            </a:pPr>
            <a:r>
              <a:rPr lang="en-US" sz="2400" b="1">
                <a:solidFill>
                  <a:srgbClr val="FFB71B"/>
                </a:solidFill>
                <a:latin typeface="Calibri"/>
                <a:ea typeface="Calibri"/>
                <a:cs typeface="Arial"/>
              </a:rPr>
              <a:t>Process: </a:t>
            </a:r>
            <a:r>
              <a:rPr lang="en-US" sz="2400" b="1">
                <a:solidFill>
                  <a:schemeClr val="bg1"/>
                </a:solidFill>
                <a:latin typeface="Calibri"/>
                <a:ea typeface="Calibri"/>
                <a:cs typeface="Arial"/>
              </a:rPr>
              <a:t>Transparent, phased, and shaped by input from faculty, staff, and students</a:t>
            </a:r>
          </a:p>
          <a:p>
            <a:pPr marL="457200" indent="-457200">
              <a:buFont typeface="Arial"/>
              <a:buChar char="•"/>
            </a:pPr>
            <a:r>
              <a:rPr lang="en-US" sz="2400" b="1">
                <a:solidFill>
                  <a:srgbClr val="FFB71B"/>
                </a:solidFill>
                <a:latin typeface="Calibri"/>
                <a:ea typeface="Calibri"/>
                <a:cs typeface="Arial"/>
              </a:rPr>
              <a:t>Job Security: </a:t>
            </a:r>
            <a:r>
              <a:rPr lang="en-US" sz="2400" b="1">
                <a:solidFill>
                  <a:schemeClr val="bg1"/>
                </a:solidFill>
                <a:latin typeface="Calibri"/>
                <a:ea typeface="Calibri"/>
                <a:cs typeface="Arial"/>
              </a:rPr>
              <a:t>Not designed to cut positions; changes will be thoughtful &amp; gradual</a:t>
            </a:r>
          </a:p>
          <a:p>
            <a:pPr marL="457200" indent="-457200">
              <a:buFont typeface="Arial"/>
              <a:buChar char="•"/>
            </a:pPr>
            <a:r>
              <a:rPr lang="en-US" sz="2400" b="1">
                <a:solidFill>
                  <a:srgbClr val="FFB71B"/>
                </a:solidFill>
                <a:latin typeface="Calibri"/>
                <a:ea typeface="Calibri"/>
                <a:cs typeface="Arial"/>
              </a:rPr>
              <a:t>Your Role: </a:t>
            </a:r>
            <a:r>
              <a:rPr lang="en-US" sz="2400" b="1">
                <a:solidFill>
                  <a:schemeClr val="bg1"/>
                </a:solidFill>
                <a:latin typeface="Calibri"/>
                <a:ea typeface="Calibri"/>
                <a:cs typeface="Arial"/>
              </a:rPr>
              <a:t>Share IT support experiences, understand that this is about sustainability, and watch for updates.</a:t>
            </a:r>
          </a:p>
          <a:p>
            <a:pPr marL="457200" indent="-457200">
              <a:buFont typeface="Arial"/>
              <a:buChar char="•"/>
            </a:pPr>
            <a:r>
              <a:rPr lang="en-US" sz="2800" b="1">
                <a:solidFill>
                  <a:srgbClr val="FFB71B"/>
                </a:solidFill>
                <a:latin typeface="Calibri"/>
                <a:ea typeface="Calibri"/>
                <a:cs typeface="Arial"/>
              </a:rPr>
              <a:t>Town Hall Details:</a:t>
            </a:r>
            <a:endParaRPr lang="en-US" sz="2400" b="1">
              <a:solidFill>
                <a:srgbClr val="FFFFFF"/>
              </a:solidFill>
              <a:latin typeface="Calibri"/>
              <a:ea typeface="Calibri"/>
              <a:cs typeface="Arial"/>
            </a:endParaRPr>
          </a:p>
          <a:p>
            <a:pPr marL="914400" lvl="1" indent="-457200">
              <a:buFont typeface="Courier New"/>
              <a:buChar char="o"/>
            </a:pPr>
            <a:r>
              <a:rPr lang="en-US" sz="2400" b="1">
                <a:solidFill>
                  <a:schemeClr val="bg1"/>
                </a:solidFill>
                <a:latin typeface="Calibri"/>
                <a:ea typeface="Calibri"/>
                <a:cs typeface="Arial"/>
              </a:rPr>
              <a:t>Date: Monday, Jan. 12, 2026</a:t>
            </a:r>
            <a:endParaRPr lang="en-US" sz="2400" b="1">
              <a:solidFill>
                <a:schemeClr val="bg1"/>
              </a:solidFill>
              <a:latin typeface="Calibri"/>
              <a:ea typeface="Calibri"/>
              <a:cs typeface="Calibri"/>
            </a:endParaRPr>
          </a:p>
          <a:p>
            <a:pPr marL="914400" lvl="1" indent="-457200">
              <a:buFont typeface="Courier New"/>
              <a:buChar char="o"/>
            </a:pPr>
            <a:r>
              <a:rPr lang="en-US" sz="2400" b="1">
                <a:solidFill>
                  <a:schemeClr val="bg1"/>
                </a:solidFill>
                <a:latin typeface="Calibri"/>
                <a:ea typeface="Calibri"/>
                <a:cs typeface="Arial"/>
              </a:rPr>
              <a:t>Time: 2:00–3:30 p.m.</a:t>
            </a:r>
            <a:endParaRPr lang="en-US" sz="2400">
              <a:solidFill>
                <a:schemeClr val="bg1"/>
              </a:solidFill>
              <a:latin typeface="Calibri"/>
              <a:ea typeface="Calibri"/>
              <a:cs typeface="Calibri" panose="020F0502020204030204"/>
            </a:endParaRPr>
          </a:p>
          <a:p>
            <a:pPr marL="914400" lvl="1" indent="-457200">
              <a:buFont typeface="Courier New"/>
              <a:buChar char="o"/>
            </a:pPr>
            <a:r>
              <a:rPr lang="en-US" sz="2400" b="1">
                <a:solidFill>
                  <a:schemeClr val="bg1"/>
                </a:solidFill>
                <a:latin typeface="Calibri"/>
                <a:ea typeface="Calibri"/>
                <a:cs typeface="Arial"/>
              </a:rPr>
              <a:t>Location: Elliott University Center Auditorium</a:t>
            </a:r>
            <a:endParaRPr lang="en-US" sz="2400">
              <a:solidFill>
                <a:schemeClr val="bg1"/>
              </a:solidFill>
              <a:latin typeface="Calibri"/>
              <a:ea typeface="Calibri" panose="020F0502020204030204"/>
              <a:cs typeface="Calibri" panose="020F0502020204030204"/>
            </a:endParaRPr>
          </a:p>
        </p:txBody>
      </p:sp>
      <p:sp>
        <p:nvSpPr>
          <p:cNvPr id="6" name="TextBox 5">
            <a:extLst>
              <a:ext uri="{FF2B5EF4-FFF2-40B4-BE49-F238E27FC236}">
                <a16:creationId xmlns:a16="http://schemas.microsoft.com/office/drawing/2014/main" id="{F391E965-AA09-C686-FCF9-4D918B02B92A}"/>
              </a:ext>
            </a:extLst>
          </p:cNvPr>
          <p:cNvSpPr txBox="1"/>
          <p:nvPr/>
        </p:nvSpPr>
        <p:spPr>
          <a:xfrm>
            <a:off x="540591" y="1412814"/>
            <a:ext cx="115038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B71B"/>
                </a:solidFill>
                <a:latin typeface="Calibri"/>
                <a:ea typeface="Calibri"/>
                <a:cs typeface="Calibri"/>
              </a:rPr>
              <a:t>Purpose:</a:t>
            </a:r>
            <a:r>
              <a:rPr lang="en-US" sz="3200" b="1">
                <a:solidFill>
                  <a:srgbClr val="FFFFFF"/>
                </a:solidFill>
                <a:latin typeface="Calibri"/>
                <a:ea typeface="Calibri"/>
                <a:cs typeface="Calibri"/>
              </a:rPr>
              <a:t> </a:t>
            </a:r>
            <a:r>
              <a:rPr lang="en-US" sz="3200" b="1">
                <a:solidFill>
                  <a:srgbClr val="FFFFFF"/>
                </a:solidFill>
                <a:ea typeface="+mn-lt"/>
                <a:cs typeface="+mn-lt"/>
              </a:rPr>
              <a:t>E</a:t>
            </a:r>
            <a:r>
              <a:rPr lang="en-US" sz="3200">
                <a:solidFill>
                  <a:srgbClr val="FFFFFF"/>
                </a:solidFill>
                <a:ea typeface="+mn-lt"/>
                <a:cs typeface="+mn-lt"/>
              </a:rPr>
              <a:t>valuate how IT services are organized and delivered across campus.</a:t>
            </a:r>
            <a:r>
              <a:rPr lang="en-US" sz="2800">
                <a:solidFill>
                  <a:srgbClr val="FFFFFF"/>
                </a:solidFill>
                <a:latin typeface="Calibri"/>
                <a:ea typeface="Calibri"/>
                <a:cs typeface="Calibri"/>
              </a:rPr>
              <a:t> </a:t>
            </a:r>
            <a:r>
              <a:rPr lang="en-US" sz="2800" b="1">
                <a:solidFill>
                  <a:srgbClr val="FFFFFF"/>
                </a:solidFill>
                <a:latin typeface="Calibri"/>
                <a:ea typeface="Calibri"/>
                <a:cs typeface="Calibri"/>
              </a:rPr>
              <a:t> </a:t>
            </a:r>
            <a:r>
              <a:rPr lang="en-US" sz="2800">
                <a:latin typeface="Calibri"/>
                <a:ea typeface="Calibri"/>
                <a:cs typeface="Calibri"/>
              </a:rPr>
              <a:t>​​</a:t>
            </a:r>
            <a:endParaRPr lang="en-US"/>
          </a:p>
        </p:txBody>
      </p:sp>
      <p:sp>
        <p:nvSpPr>
          <p:cNvPr id="4" name="TextBox 3">
            <a:extLst>
              <a:ext uri="{FF2B5EF4-FFF2-40B4-BE49-F238E27FC236}">
                <a16:creationId xmlns:a16="http://schemas.microsoft.com/office/drawing/2014/main" id="{C32103DE-0996-AA19-5FEB-CF4C3B4AC5EB}"/>
              </a:ext>
            </a:extLst>
          </p:cNvPr>
          <p:cNvSpPr txBox="1"/>
          <p:nvPr/>
        </p:nvSpPr>
        <p:spPr>
          <a:xfrm>
            <a:off x="3756011" y="6093140"/>
            <a:ext cx="46784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B71B"/>
                </a:solidFill>
                <a:ea typeface="+mn-lt"/>
                <a:cs typeface="+mn-lt"/>
              </a:rPr>
              <a:t>https://tech-assessment.uncg.edu/</a:t>
            </a:r>
            <a:endParaRPr lang="en-US" sz="2400">
              <a:solidFill>
                <a:srgbClr val="FFB71B"/>
              </a:solidFill>
              <a:ea typeface="Calibri"/>
              <a:cs typeface="Calibri"/>
            </a:endParaRPr>
          </a:p>
        </p:txBody>
      </p:sp>
    </p:spTree>
    <p:extLst>
      <p:ext uri="{BB962C8B-B14F-4D97-AF65-F5344CB8AC3E}">
        <p14:creationId xmlns:p14="http://schemas.microsoft.com/office/powerpoint/2010/main" val="2084855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A1474F64-EEF6-4990-804F-C35D7F8EC80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23132B6-CFF3-F8E3-22FB-385926CE02A8}"/>
              </a:ext>
            </a:extLst>
          </p:cNvPr>
          <p:cNvSpPr txBox="1"/>
          <p:nvPr/>
        </p:nvSpPr>
        <p:spPr>
          <a:xfrm>
            <a:off x="868035" y="2836262"/>
            <a:ext cx="10170994" cy="1123384"/>
          </a:xfrm>
          <a:prstGeom prst="rect">
            <a:avLst/>
          </a:prstGeom>
          <a:noFill/>
        </p:spPr>
        <p:txBody>
          <a:bodyPr wrap="square" lIns="91440" tIns="45720" rIns="91440" bIns="45720" rtlCol="0" anchor="t">
            <a:spAutoFit/>
          </a:bodyPr>
          <a:lstStyle/>
          <a:p>
            <a:pPr>
              <a:spcAft>
                <a:spcPts val="1800"/>
              </a:spcAft>
            </a:pPr>
            <a:r>
              <a:rPr lang="en-US" sz="2800" b="1">
                <a:solidFill>
                  <a:srgbClr val="FFB71B"/>
                </a:solidFill>
                <a:latin typeface="Calibri"/>
                <a:ea typeface="+mn-lt"/>
                <a:cs typeface="Arial"/>
              </a:rPr>
              <a:t>Update</a:t>
            </a:r>
            <a:r>
              <a:rPr lang="en-US" sz="2400" b="1">
                <a:solidFill>
                  <a:srgbClr val="FFB71B"/>
                </a:solidFill>
                <a:latin typeface="Calibri"/>
                <a:ea typeface="+mn-lt"/>
                <a:cs typeface="Arial"/>
              </a:rPr>
              <a:t>:</a:t>
            </a:r>
          </a:p>
          <a:p>
            <a:pPr marL="342900" indent="-342900">
              <a:spcAft>
                <a:spcPts val="1800"/>
              </a:spcAft>
              <a:buFont typeface="Arial" panose="020B0604020202020204" pitchFamily="34" charset="0"/>
              <a:buChar char="•"/>
            </a:pPr>
            <a:r>
              <a:rPr lang="en-US" sz="2400">
                <a:solidFill>
                  <a:schemeClr val="bg1"/>
                </a:solidFill>
                <a:ea typeface="+mn-lt"/>
                <a:cs typeface="Arial"/>
              </a:rPr>
              <a:t>Planning for IAM platform procurement and implementation project</a:t>
            </a:r>
            <a:endParaRPr lang="en-US">
              <a:solidFill>
                <a:schemeClr val="bg1"/>
              </a:solidFill>
              <a:ea typeface="Calibri"/>
              <a:cs typeface="Calibri"/>
            </a:endParaRPr>
          </a:p>
        </p:txBody>
      </p:sp>
      <p:sp>
        <p:nvSpPr>
          <p:cNvPr id="12" name="TextBox 11">
            <a:extLst>
              <a:ext uri="{FF2B5EF4-FFF2-40B4-BE49-F238E27FC236}">
                <a16:creationId xmlns:a16="http://schemas.microsoft.com/office/drawing/2014/main" id="{ADD4C93F-3E7A-5D4E-1B15-33E28A4109A2}"/>
              </a:ext>
            </a:extLst>
          </p:cNvPr>
          <p:cNvSpPr txBox="1"/>
          <p:nvPr/>
        </p:nvSpPr>
        <p:spPr>
          <a:xfrm>
            <a:off x="2412016" y="363473"/>
            <a:ext cx="9697299" cy="492443"/>
          </a:xfrm>
          <a:prstGeom prst="rect">
            <a:avLst/>
          </a:prstGeom>
          <a:noFill/>
        </p:spPr>
        <p:txBody>
          <a:bodyPr wrap="square" lIns="91440" tIns="45720" rIns="91440" bIns="45720" rtlCol="0" anchor="t">
            <a:spAutoFit/>
          </a:bodyPr>
          <a:lstStyle/>
          <a:p>
            <a:r>
              <a:rPr lang="en-US" sz="2600" b="1">
                <a:solidFill>
                  <a:srgbClr val="FFB71B"/>
                </a:solidFill>
                <a:latin typeface="Arial Black"/>
                <a:cs typeface="Arial"/>
              </a:rPr>
              <a:t>Identity and Access Management Initiative</a:t>
            </a:r>
          </a:p>
        </p:txBody>
      </p:sp>
      <p:sp>
        <p:nvSpPr>
          <p:cNvPr id="2" name="TextBox 1">
            <a:extLst>
              <a:ext uri="{FF2B5EF4-FFF2-40B4-BE49-F238E27FC236}">
                <a16:creationId xmlns:a16="http://schemas.microsoft.com/office/drawing/2014/main" id="{717591AA-ED91-732B-2EF1-1070CF3F02C5}"/>
              </a:ext>
            </a:extLst>
          </p:cNvPr>
          <p:cNvSpPr txBox="1"/>
          <p:nvPr/>
        </p:nvSpPr>
        <p:spPr>
          <a:xfrm>
            <a:off x="653744" y="1308713"/>
            <a:ext cx="1128960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B71B"/>
                </a:solidFill>
                <a:latin typeface="Calibri"/>
                <a:ea typeface="Calibri"/>
                <a:cs typeface="Calibri"/>
              </a:rPr>
              <a:t>Purpose</a:t>
            </a:r>
            <a:r>
              <a:rPr lang="en-US" sz="3600" b="1">
                <a:solidFill>
                  <a:srgbClr val="FFB71B"/>
                </a:solidFill>
                <a:latin typeface="Calibri"/>
                <a:ea typeface="Calibri"/>
                <a:cs typeface="Calibri"/>
              </a:rPr>
              <a:t>:</a:t>
            </a:r>
            <a:r>
              <a:rPr lang="en-US" sz="2800" b="1">
                <a:solidFill>
                  <a:schemeClr val="bg1"/>
                </a:solidFill>
                <a:latin typeface="Calibri"/>
                <a:ea typeface="Calibri"/>
                <a:cs typeface="Calibri"/>
              </a:rPr>
              <a:t> </a:t>
            </a:r>
            <a:r>
              <a:rPr lang="en-US" sz="2400">
                <a:solidFill>
                  <a:schemeClr val="bg1"/>
                </a:solidFill>
                <a:latin typeface="Calibri"/>
                <a:ea typeface="Calibri"/>
                <a:cs typeface="Calibri"/>
              </a:rPr>
              <a:t>UNCG is developing a strategic plan to modernize how we manage sign-ins and system access—improving security, user experience, and efficiency across campus.</a:t>
            </a:r>
            <a:r>
              <a:rPr lang="en-US" sz="2800">
                <a:solidFill>
                  <a:schemeClr val="bg1"/>
                </a:solidFill>
                <a:latin typeface="Calibri"/>
                <a:ea typeface="Calibri"/>
                <a:cs typeface="Calibri"/>
              </a:rPr>
              <a:t>  </a:t>
            </a:r>
            <a:endParaRPr lang="en-US" sz="2800">
              <a:solidFill>
                <a:schemeClr val="bg1"/>
              </a:solidFill>
              <a:ea typeface="Calibri"/>
              <a:cs typeface="Calibri"/>
            </a:endParaRPr>
          </a:p>
        </p:txBody>
      </p:sp>
      <p:sp>
        <p:nvSpPr>
          <p:cNvPr id="4" name="TextBox 3">
            <a:extLst>
              <a:ext uri="{FF2B5EF4-FFF2-40B4-BE49-F238E27FC236}">
                <a16:creationId xmlns:a16="http://schemas.microsoft.com/office/drawing/2014/main" id="{41BBB333-625A-6C6B-0F0A-ACB9344343F7}"/>
              </a:ext>
            </a:extLst>
          </p:cNvPr>
          <p:cNvSpPr txBox="1"/>
          <p:nvPr/>
        </p:nvSpPr>
        <p:spPr>
          <a:xfrm>
            <a:off x="1505528" y="6099963"/>
            <a:ext cx="88956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B71B"/>
                </a:solidFill>
                <a:ea typeface="Calibri"/>
                <a:cs typeface="Calibri"/>
              </a:rPr>
              <a:t>https://its.uncg.edu/tech-initiatives/identity-and-access-management</a:t>
            </a:r>
            <a:endParaRPr lang="en-US" sz="2400">
              <a:ea typeface="Calibri"/>
              <a:cs typeface="Calibri"/>
            </a:endParaRPr>
          </a:p>
        </p:txBody>
      </p:sp>
    </p:spTree>
    <p:custDataLst>
      <p:tags r:id="rId1"/>
    </p:custDataLst>
    <p:extLst>
      <p:ext uri="{BB962C8B-B14F-4D97-AF65-F5344CB8AC3E}">
        <p14:creationId xmlns:p14="http://schemas.microsoft.com/office/powerpoint/2010/main" val="870856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5B257193-B4BC-A08A-FC9F-9C7646D1416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BE30645-0F9D-6E9C-9216-BFDF00D60A92}"/>
              </a:ext>
            </a:extLst>
          </p:cNvPr>
          <p:cNvSpPr txBox="1"/>
          <p:nvPr/>
        </p:nvSpPr>
        <p:spPr>
          <a:xfrm>
            <a:off x="1001613" y="2203943"/>
            <a:ext cx="11045739" cy="4047262"/>
          </a:xfrm>
          <a:prstGeom prst="rect">
            <a:avLst/>
          </a:prstGeom>
          <a:noFill/>
        </p:spPr>
        <p:txBody>
          <a:bodyPr wrap="square" lIns="91440" tIns="45720" rIns="91440" bIns="45720" rtlCol="0" anchor="t">
            <a:spAutoFit/>
          </a:bodyPr>
          <a:lstStyle/>
          <a:p>
            <a:r>
              <a:rPr lang="en-US" sz="2400" b="1">
                <a:solidFill>
                  <a:srgbClr val="FFC000"/>
                </a:solidFill>
                <a:latin typeface="Calibri"/>
                <a:ea typeface="Calibri"/>
                <a:cs typeface="Calibri"/>
              </a:rPr>
              <a:t>Reminders for Exempt Leave-Earning Employees using Leave Reports:</a:t>
            </a:r>
            <a:endParaRPr lang="en-US" sz="2400">
              <a:solidFill>
                <a:srgbClr val="000000"/>
              </a:solidFill>
              <a:latin typeface="Calibri"/>
              <a:ea typeface="Calibri"/>
              <a:cs typeface="Calibri"/>
            </a:endParaRPr>
          </a:p>
          <a:p>
            <a:pPr marL="342900" indent="-342900">
              <a:spcAft>
                <a:spcPts val="1800"/>
              </a:spcAft>
              <a:buFont typeface="Arial"/>
              <a:buChar char="•"/>
            </a:pPr>
            <a:r>
              <a:rPr lang="en-US" sz="2000">
                <a:solidFill>
                  <a:schemeClr val="bg1"/>
                </a:solidFill>
                <a:latin typeface="Calibri"/>
                <a:ea typeface="Calibri"/>
                <a:cs typeface="Calibri"/>
              </a:rPr>
              <a:t>Submit on your last working day of the month—once approved, the leave report is final, and leave is deducted; any changes must go through HR or FPS. </a:t>
            </a:r>
          </a:p>
          <a:p>
            <a:pPr marL="342900" indent="-342900">
              <a:spcAft>
                <a:spcPts val="1800"/>
              </a:spcAft>
              <a:buFont typeface="Arial"/>
              <a:buChar char="•"/>
            </a:pPr>
            <a:r>
              <a:rPr lang="en-US" sz="2000">
                <a:solidFill>
                  <a:schemeClr val="bg1"/>
                </a:solidFill>
                <a:latin typeface="Calibri"/>
                <a:ea typeface="Calibri"/>
                <a:cs typeface="Calibri"/>
              </a:rPr>
              <a:t>Visit </a:t>
            </a:r>
            <a:r>
              <a:rPr lang="en-US" sz="2000">
                <a:solidFill>
                  <a:schemeClr val="bg1"/>
                </a:solidFill>
                <a:latin typeface="Calibri"/>
                <a:ea typeface="Calibri"/>
                <a:cs typeface="Calibri"/>
                <a:hlinkClick r:id="rId4">
                  <a:extLst>
                    <a:ext uri="{A12FA001-AC4F-418D-AE19-62706E023703}">
                      <ahyp:hlinkClr xmlns:ahyp="http://schemas.microsoft.com/office/drawing/2018/hyperlinkcolor" val="tx"/>
                    </a:ext>
                  </a:extLst>
                </a:hlinkClick>
              </a:rPr>
              <a:t>https://hrs.uncg.edu/hr-operations/banner-hr/</a:t>
            </a:r>
            <a:r>
              <a:rPr lang="en-US" sz="2000">
                <a:solidFill>
                  <a:schemeClr val="bg1"/>
                </a:solidFill>
                <a:latin typeface="Calibri"/>
                <a:ea typeface="Calibri"/>
                <a:cs typeface="Calibri"/>
              </a:rPr>
              <a:t> for 2026 deadlines and WTE documentation.</a:t>
            </a:r>
          </a:p>
          <a:p>
            <a:pPr>
              <a:spcAft>
                <a:spcPts val="1800"/>
              </a:spcAft>
            </a:pPr>
            <a:r>
              <a:rPr lang="en-US" sz="2400" b="1">
                <a:solidFill>
                  <a:srgbClr val="FFC000"/>
                </a:solidFill>
                <a:latin typeface="Calibri"/>
                <a:ea typeface="Calibri"/>
                <a:cs typeface="Arial"/>
              </a:rPr>
              <a:t>Campus Go Live:</a:t>
            </a:r>
            <a:endParaRPr lang="en-US" sz="2400">
              <a:solidFill>
                <a:srgbClr val="FFC000"/>
              </a:solidFill>
              <a:latin typeface="Calibri"/>
              <a:ea typeface="Calibri"/>
              <a:cs typeface="Arial"/>
            </a:endParaRPr>
          </a:p>
          <a:p>
            <a:pPr marL="742950" lvl="1" indent="-285750">
              <a:buFont typeface="Arial,Sans-Serif"/>
              <a:buChar char="•"/>
            </a:pPr>
            <a:r>
              <a:rPr lang="en-US" sz="2000" u="sng">
                <a:solidFill>
                  <a:schemeClr val="bg1"/>
                </a:solidFill>
                <a:latin typeface="Calibri"/>
                <a:ea typeface="Calibri"/>
                <a:cs typeface="Arial"/>
              </a:rPr>
              <a:t>Date TBD:</a:t>
            </a:r>
            <a:r>
              <a:rPr lang="en-US" sz="2000">
                <a:solidFill>
                  <a:schemeClr val="bg1"/>
                </a:solidFill>
                <a:latin typeface="Calibri"/>
                <a:ea typeface="Calibri"/>
                <a:cs typeface="Arial"/>
              </a:rPr>
              <a:t> Hourly Student and Temp employees will begin using Banner Web Time Entry timesheets</a:t>
            </a:r>
            <a:br>
              <a:rPr lang="en-US" sz="2400">
                <a:latin typeface="Calibri"/>
                <a:ea typeface="Calibri"/>
                <a:cs typeface="Arial"/>
              </a:rPr>
            </a:br>
            <a:endParaRPr lang="en-US" sz="2400">
              <a:solidFill>
                <a:schemeClr val="bg1"/>
              </a:solidFill>
              <a:latin typeface="Calibri"/>
              <a:ea typeface="Calibri"/>
              <a:cs typeface="Arial"/>
            </a:endParaRPr>
          </a:p>
          <a:p>
            <a:pPr marL="742950" lvl="1" indent="-285750">
              <a:buFont typeface="Arial,Sans-Serif"/>
              <a:buChar char="•"/>
            </a:pPr>
            <a:r>
              <a:rPr lang="en-US" sz="2000" u="sng">
                <a:solidFill>
                  <a:schemeClr val="bg1"/>
                </a:solidFill>
                <a:latin typeface="Calibri"/>
                <a:ea typeface="Calibri"/>
                <a:cs typeface="Arial"/>
              </a:rPr>
              <a:t>Date TBD:</a:t>
            </a:r>
            <a:r>
              <a:rPr lang="en-US" sz="2000">
                <a:solidFill>
                  <a:schemeClr val="bg1"/>
                </a:solidFill>
                <a:latin typeface="Calibri"/>
                <a:ea typeface="Calibri"/>
                <a:cs typeface="Arial"/>
              </a:rPr>
              <a:t> Non-Exempt and Non-Exempt LEO employees will begin using Banner Web Time Entry timesheets</a:t>
            </a:r>
          </a:p>
        </p:txBody>
      </p:sp>
      <p:sp>
        <p:nvSpPr>
          <p:cNvPr id="12" name="TextBox 11">
            <a:extLst>
              <a:ext uri="{FF2B5EF4-FFF2-40B4-BE49-F238E27FC236}">
                <a16:creationId xmlns:a16="http://schemas.microsoft.com/office/drawing/2014/main" id="{F7904045-3857-4131-5A90-3D9CF525F715}"/>
              </a:ext>
            </a:extLst>
          </p:cNvPr>
          <p:cNvSpPr txBox="1"/>
          <p:nvPr/>
        </p:nvSpPr>
        <p:spPr>
          <a:xfrm>
            <a:off x="2492127" y="368337"/>
            <a:ext cx="9697299" cy="492443"/>
          </a:xfrm>
          <a:prstGeom prst="rect">
            <a:avLst/>
          </a:prstGeom>
          <a:noFill/>
        </p:spPr>
        <p:txBody>
          <a:bodyPr wrap="square" lIns="91440" tIns="45720" rIns="91440" bIns="45720" rtlCol="0" anchor="t">
            <a:spAutoFit/>
          </a:bodyPr>
          <a:lstStyle/>
          <a:p>
            <a:r>
              <a:rPr lang="en-US" sz="2600" b="1">
                <a:solidFill>
                  <a:srgbClr val="FFB71B"/>
                </a:solidFill>
                <a:latin typeface="Arial Black"/>
                <a:cs typeface="Arial"/>
              </a:rPr>
              <a:t>Banner Web Time Entry</a:t>
            </a:r>
          </a:p>
        </p:txBody>
      </p:sp>
      <p:sp>
        <p:nvSpPr>
          <p:cNvPr id="2" name="TextBox 1">
            <a:extLst>
              <a:ext uri="{FF2B5EF4-FFF2-40B4-BE49-F238E27FC236}">
                <a16:creationId xmlns:a16="http://schemas.microsoft.com/office/drawing/2014/main" id="{81E0CEE0-09A4-603D-83D4-B059BC7F51FA}"/>
              </a:ext>
            </a:extLst>
          </p:cNvPr>
          <p:cNvSpPr txBox="1"/>
          <p:nvPr/>
        </p:nvSpPr>
        <p:spPr>
          <a:xfrm>
            <a:off x="1006123" y="1351845"/>
            <a:ext cx="99833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B71B"/>
                </a:solidFill>
                <a:latin typeface="Calibri"/>
                <a:ea typeface="Calibri"/>
                <a:cs typeface="Calibri"/>
              </a:rPr>
              <a:t>Purpose</a:t>
            </a:r>
            <a:r>
              <a:rPr lang="en-US" sz="3200">
                <a:solidFill>
                  <a:srgbClr val="FFB71B"/>
                </a:solidFill>
                <a:latin typeface="Calibri"/>
                <a:ea typeface="Calibri"/>
                <a:cs typeface="Calibri"/>
              </a:rPr>
              <a:t>:</a:t>
            </a:r>
            <a:r>
              <a:rPr lang="en-US" sz="3200">
                <a:solidFill>
                  <a:schemeClr val="bg1"/>
                </a:solidFill>
                <a:latin typeface="Calibri"/>
                <a:ea typeface="Calibri"/>
                <a:cs typeface="Calibri"/>
              </a:rPr>
              <a:t> </a:t>
            </a:r>
            <a:r>
              <a:rPr lang="en-US" sz="2400">
                <a:solidFill>
                  <a:schemeClr val="bg1"/>
                </a:solidFill>
                <a:latin typeface="Calibri"/>
                <a:ea typeface="Calibri"/>
                <a:cs typeface="Calibri"/>
              </a:rPr>
              <a:t>Streamline and improve our current time and leave entry process</a:t>
            </a:r>
            <a:endParaRPr lang="en-US" sz="2400">
              <a:solidFill>
                <a:schemeClr val="bg1"/>
              </a:solidFill>
              <a:latin typeface="Calibri"/>
            </a:endParaRPr>
          </a:p>
        </p:txBody>
      </p:sp>
      <p:sp>
        <p:nvSpPr>
          <p:cNvPr id="3" name="TextBox 2">
            <a:extLst>
              <a:ext uri="{FF2B5EF4-FFF2-40B4-BE49-F238E27FC236}">
                <a16:creationId xmlns:a16="http://schemas.microsoft.com/office/drawing/2014/main" id="{F1249947-0A8C-7EFF-AEBE-727B738C43E6}"/>
              </a:ext>
            </a:extLst>
          </p:cNvPr>
          <p:cNvSpPr txBox="1"/>
          <p:nvPr/>
        </p:nvSpPr>
        <p:spPr>
          <a:xfrm>
            <a:off x="1317918" y="6151372"/>
            <a:ext cx="95588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C000"/>
                </a:solidFill>
                <a:latin typeface="Calibri"/>
                <a:ea typeface="Calibri"/>
                <a:cs typeface="Calibri"/>
              </a:rPr>
              <a:t>https://its.uncg.edu/tech-initiatives/banner-web-time-entry/</a:t>
            </a:r>
            <a:endParaRPr lang="en-US"/>
          </a:p>
        </p:txBody>
      </p:sp>
    </p:spTree>
    <p:custDataLst>
      <p:tags r:id="rId1"/>
    </p:custDataLst>
    <p:extLst>
      <p:ext uri="{BB962C8B-B14F-4D97-AF65-F5344CB8AC3E}">
        <p14:creationId xmlns:p14="http://schemas.microsoft.com/office/powerpoint/2010/main" val="1202716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
          <a:extLst>
            <a:ext uri="{FF2B5EF4-FFF2-40B4-BE49-F238E27FC236}">
              <a16:creationId xmlns:a16="http://schemas.microsoft.com/office/drawing/2014/main" id="{7D97BCBC-D41E-1C65-00BC-AE8C0316B9B1}"/>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92F965A-1F24-CC7B-B6AD-2225D85CAEC2}"/>
              </a:ext>
            </a:extLst>
          </p:cNvPr>
          <p:cNvSpPr txBox="1"/>
          <p:nvPr/>
        </p:nvSpPr>
        <p:spPr>
          <a:xfrm>
            <a:off x="2492127" y="368337"/>
            <a:ext cx="9697299" cy="492443"/>
          </a:xfrm>
          <a:prstGeom prst="rect">
            <a:avLst/>
          </a:prstGeom>
          <a:noFill/>
        </p:spPr>
        <p:txBody>
          <a:bodyPr wrap="square" lIns="91440" tIns="45720" rIns="91440" bIns="45720" rtlCol="0" anchor="t">
            <a:spAutoFit/>
          </a:bodyPr>
          <a:lstStyle/>
          <a:p>
            <a:r>
              <a:rPr lang="en-US" sz="2600" b="1">
                <a:solidFill>
                  <a:srgbClr val="FFC000"/>
                </a:solidFill>
                <a:latin typeface="Arial Black"/>
                <a:cs typeface="Arial"/>
              </a:rPr>
              <a:t>Academic-Link</a:t>
            </a:r>
            <a:endParaRPr lang="en-US">
              <a:latin typeface="Arial Black"/>
            </a:endParaRPr>
          </a:p>
        </p:txBody>
      </p:sp>
      <p:sp>
        <p:nvSpPr>
          <p:cNvPr id="2" name="TextBox 1">
            <a:extLst>
              <a:ext uri="{FF2B5EF4-FFF2-40B4-BE49-F238E27FC236}">
                <a16:creationId xmlns:a16="http://schemas.microsoft.com/office/drawing/2014/main" id="{735C44EA-B08F-6205-6FDA-462B1F74B133}"/>
              </a:ext>
            </a:extLst>
          </p:cNvPr>
          <p:cNvSpPr txBox="1"/>
          <p:nvPr/>
        </p:nvSpPr>
        <p:spPr>
          <a:xfrm>
            <a:off x="1006123" y="1351845"/>
            <a:ext cx="1088760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B71B"/>
                </a:solidFill>
                <a:latin typeface="Calibri"/>
                <a:ea typeface="Calibri"/>
                <a:cs typeface="Calibri"/>
              </a:rPr>
              <a:t>Purpose</a:t>
            </a:r>
            <a:r>
              <a:rPr lang="en-US" sz="3200">
                <a:solidFill>
                  <a:srgbClr val="FFB71B"/>
                </a:solidFill>
                <a:latin typeface="Calibri"/>
                <a:ea typeface="Calibri"/>
                <a:cs typeface="Calibri"/>
              </a:rPr>
              <a:t>:</a:t>
            </a:r>
            <a:r>
              <a:rPr lang="en-US" sz="3200">
                <a:solidFill>
                  <a:schemeClr val="bg1"/>
                </a:solidFill>
                <a:latin typeface="Calibri"/>
                <a:ea typeface="Calibri"/>
                <a:cs typeface="Calibri"/>
              </a:rPr>
              <a:t> </a:t>
            </a:r>
            <a:r>
              <a:rPr lang="en-US" sz="2400">
                <a:solidFill>
                  <a:schemeClr val="bg1"/>
                </a:solidFill>
                <a:latin typeface="Calibri"/>
                <a:ea typeface="Calibri"/>
                <a:cs typeface="Calibri"/>
              </a:rPr>
              <a:t>S</a:t>
            </a:r>
            <a:r>
              <a:rPr lang="en-US" sz="2400">
                <a:solidFill>
                  <a:srgbClr val="FFFFFF"/>
                </a:solidFill>
                <a:latin typeface="Calibri"/>
                <a:ea typeface="Calibri"/>
                <a:cs typeface="Calibri"/>
              </a:rPr>
              <a:t>trengthen indoor wireless connectivity at UNCG, ensuring fast, reliable Wi-Fi where it’s needed most</a:t>
            </a:r>
            <a:endParaRPr lang="en-US" sz="2400">
              <a:latin typeface="Calibri"/>
              <a:ea typeface="Calibri"/>
              <a:cs typeface="Calibri"/>
            </a:endParaRPr>
          </a:p>
        </p:txBody>
      </p:sp>
      <p:sp>
        <p:nvSpPr>
          <p:cNvPr id="5" name="TextBox 4">
            <a:extLst>
              <a:ext uri="{FF2B5EF4-FFF2-40B4-BE49-F238E27FC236}">
                <a16:creationId xmlns:a16="http://schemas.microsoft.com/office/drawing/2014/main" id="{4D9DF81F-75DB-4735-02E3-99AAD660C2A1}"/>
              </a:ext>
            </a:extLst>
          </p:cNvPr>
          <p:cNvSpPr txBox="1"/>
          <p:nvPr/>
        </p:nvSpPr>
        <p:spPr>
          <a:xfrm>
            <a:off x="1007910" y="2867145"/>
            <a:ext cx="10696781" cy="2323713"/>
          </a:xfrm>
          <a:prstGeom prst="rect">
            <a:avLst/>
          </a:prstGeom>
          <a:noFill/>
        </p:spPr>
        <p:txBody>
          <a:bodyPr wrap="square" lIns="91440" tIns="45720" rIns="91440" bIns="45720" rtlCol="0" anchor="t">
            <a:spAutoFit/>
          </a:bodyPr>
          <a:lstStyle/>
          <a:p>
            <a:pPr>
              <a:spcAft>
                <a:spcPts val="1800"/>
              </a:spcAft>
            </a:pPr>
            <a:r>
              <a:rPr lang="en-US" sz="2800" b="1">
                <a:solidFill>
                  <a:srgbClr val="FFB71B"/>
                </a:solidFill>
                <a:latin typeface="Calibri"/>
                <a:ea typeface="Calibri"/>
                <a:cs typeface="Arial"/>
              </a:rPr>
              <a:t>Update</a:t>
            </a:r>
            <a:r>
              <a:rPr lang="en-US" sz="2800">
                <a:solidFill>
                  <a:srgbClr val="FFB71B"/>
                </a:solidFill>
                <a:latin typeface="Calibri"/>
                <a:ea typeface="Calibri"/>
                <a:cs typeface="Arial"/>
              </a:rPr>
              <a:t>:</a:t>
            </a:r>
          </a:p>
          <a:p>
            <a:pPr marL="342900" indent="-342900">
              <a:spcAft>
                <a:spcPts val="1800"/>
              </a:spcAft>
              <a:buFont typeface="Arial,Sans-Serif"/>
              <a:buChar char="•"/>
            </a:pPr>
            <a:r>
              <a:rPr lang="en-US" sz="2400">
                <a:solidFill>
                  <a:schemeClr val="bg1"/>
                </a:solidFill>
                <a:latin typeface="Calibri"/>
                <a:ea typeface="Calibri"/>
                <a:cs typeface="Calibri"/>
              </a:rPr>
              <a:t>November 2025: Network closet assessment complete</a:t>
            </a:r>
            <a:endParaRPr lang="en-US">
              <a:solidFill>
                <a:schemeClr val="bg1"/>
              </a:solidFill>
            </a:endParaRPr>
          </a:p>
          <a:p>
            <a:pPr marL="342900" indent="-342900">
              <a:spcAft>
                <a:spcPts val="1800"/>
              </a:spcAft>
              <a:buFont typeface="Arial,Sans-Serif"/>
              <a:buChar char="•"/>
            </a:pPr>
            <a:r>
              <a:rPr lang="en-US" sz="2400">
                <a:solidFill>
                  <a:schemeClr val="bg1"/>
                </a:solidFill>
                <a:latin typeface="Calibri"/>
                <a:ea typeface="Calibri"/>
                <a:cs typeface="Calibri"/>
              </a:rPr>
              <a:t>TBD: Remediation </a:t>
            </a:r>
          </a:p>
          <a:p>
            <a:pPr marL="800100" lvl="1" indent="-342900">
              <a:spcAft>
                <a:spcPts val="1800"/>
              </a:spcAft>
              <a:buFont typeface="Arial"/>
              <a:buChar char="•"/>
            </a:pPr>
            <a:endParaRPr lang="en-US" sz="2400">
              <a:solidFill>
                <a:schemeClr val="bg1"/>
              </a:solidFill>
              <a:latin typeface="Calibri"/>
              <a:ea typeface="Calibri"/>
              <a:cs typeface="Arial"/>
            </a:endParaRPr>
          </a:p>
        </p:txBody>
      </p:sp>
      <p:sp>
        <p:nvSpPr>
          <p:cNvPr id="4" name="TextBox 3">
            <a:extLst>
              <a:ext uri="{FF2B5EF4-FFF2-40B4-BE49-F238E27FC236}">
                <a16:creationId xmlns:a16="http://schemas.microsoft.com/office/drawing/2014/main" id="{582F8D4E-939D-5F62-A805-E9FFFFC756FD}"/>
              </a:ext>
            </a:extLst>
          </p:cNvPr>
          <p:cNvSpPr txBox="1"/>
          <p:nvPr/>
        </p:nvSpPr>
        <p:spPr>
          <a:xfrm>
            <a:off x="2712742" y="6032103"/>
            <a:ext cx="67648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C000"/>
                </a:solidFill>
                <a:latin typeface="Calibri"/>
                <a:ea typeface="Calibri"/>
                <a:cs typeface="Calibri"/>
              </a:rPr>
              <a:t>https://its.uncg.edu/tech-initiatives/academic-link/</a:t>
            </a:r>
            <a:endParaRPr lang="en-US"/>
          </a:p>
        </p:txBody>
      </p:sp>
    </p:spTree>
    <p:custDataLst>
      <p:tags r:id="rId1"/>
    </p:custDataLst>
    <p:extLst>
      <p:ext uri="{BB962C8B-B14F-4D97-AF65-F5344CB8AC3E}">
        <p14:creationId xmlns:p14="http://schemas.microsoft.com/office/powerpoint/2010/main" val="1085388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D7ED546D-87BA-601D-0C1B-146695F12708}"/>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CA33A5C-2D92-49D4-99F4-8CA793910A46}"/>
              </a:ext>
            </a:extLst>
          </p:cNvPr>
          <p:cNvGraphicFramePr>
            <a:graphicFrameLocks noGrp="1"/>
          </p:cNvGraphicFramePr>
          <p:nvPr>
            <p:extLst>
              <p:ext uri="{D42A27DB-BD31-4B8C-83A1-F6EECF244321}">
                <p14:modId xmlns:p14="http://schemas.microsoft.com/office/powerpoint/2010/main" val="3088781971"/>
              </p:ext>
            </p:extLst>
          </p:nvPr>
        </p:nvGraphicFramePr>
        <p:xfrm>
          <a:off x="481852" y="1714500"/>
          <a:ext cx="11225625" cy="4925912"/>
        </p:xfrm>
        <a:graphic>
          <a:graphicData uri="http://schemas.openxmlformats.org/drawingml/2006/table">
            <a:tbl>
              <a:tblPr/>
              <a:tblGrid>
                <a:gridCol w="1256256">
                  <a:extLst>
                    <a:ext uri="{9D8B030D-6E8A-4147-A177-3AD203B41FA5}">
                      <a16:colId xmlns:a16="http://schemas.microsoft.com/office/drawing/2014/main" val="3981678035"/>
                    </a:ext>
                  </a:extLst>
                </a:gridCol>
                <a:gridCol w="9969369">
                  <a:extLst>
                    <a:ext uri="{9D8B030D-6E8A-4147-A177-3AD203B41FA5}">
                      <a16:colId xmlns:a16="http://schemas.microsoft.com/office/drawing/2014/main" val="1578323079"/>
                    </a:ext>
                  </a:extLst>
                </a:gridCol>
              </a:tblGrid>
              <a:tr h="615739">
                <a:tc>
                  <a:txBody>
                    <a:bodyPr/>
                    <a:lstStyle/>
                    <a:p>
                      <a:pPr algn="l" rtl="0" fontAlgn="base"/>
                      <a:r>
                        <a:rPr lang="en-US" sz="1900" b="1" i="0">
                          <a:solidFill>
                            <a:schemeClr val="bg1"/>
                          </a:solidFill>
                          <a:effectLst/>
                          <a:latin typeface="Aptos"/>
                        </a:rPr>
                        <a:t>10:00am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lvl="0" indent="0" algn="l" rtl="0" eaLnBrk="1" fontAlgn="base" latinLnBrk="0" hangingPunct="1">
                        <a:lnSpc>
                          <a:spcPct val="100000"/>
                        </a:lnSpc>
                        <a:spcBef>
                          <a:spcPts val="0"/>
                        </a:spcBef>
                        <a:spcAft>
                          <a:spcPts val="0"/>
                        </a:spcAft>
                        <a:buClr>
                          <a:srgbClr val="000000"/>
                        </a:buClr>
                        <a:buSzTx/>
                        <a:buFont typeface="Arial"/>
                        <a:buNone/>
                      </a:pPr>
                      <a:r>
                        <a:rPr lang="en-US" sz="1900" b="1" i="0">
                          <a:solidFill>
                            <a:schemeClr val="bg1"/>
                          </a:solidFill>
                          <a:effectLst/>
                          <a:latin typeface="Aptos"/>
                        </a:rPr>
                        <a:t>Call to Order  | Carla Wilson, Staff Senate Chair</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84585268"/>
                  </a:ext>
                </a:extLst>
              </a:tr>
              <a:tr h="615739">
                <a:tc>
                  <a:txBody>
                    <a:bodyPr/>
                    <a:lstStyle/>
                    <a:p>
                      <a:pPr algn="l" rtl="0" fontAlgn="base"/>
                      <a:r>
                        <a:rPr lang="en-US" sz="1900" b="1" i="0">
                          <a:solidFill>
                            <a:schemeClr val="bg1"/>
                          </a:solidFill>
                          <a:effectLst/>
                          <a:latin typeface="Aptos"/>
                        </a:rPr>
                        <a:t>10:05am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Roll Call | Scott Wilkens, Staff Senate Secretary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53062598"/>
                  </a:ext>
                </a:extLst>
              </a:tr>
              <a:tr h="615739">
                <a:tc>
                  <a:txBody>
                    <a:bodyPr/>
                    <a:lstStyle/>
                    <a:p>
                      <a:pPr algn="l" rtl="0" fontAlgn="base"/>
                      <a:r>
                        <a:rPr lang="en-US" sz="1900" b="1" i="0">
                          <a:solidFill>
                            <a:schemeClr val="bg1"/>
                          </a:solidFill>
                          <a:effectLst/>
                          <a:latin typeface="Aptos"/>
                        </a:rPr>
                        <a:t>10:10am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Approval of  Minutes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58156223"/>
                  </a:ext>
                </a:extLst>
              </a:tr>
              <a:tr h="615739">
                <a:tc>
                  <a:txBody>
                    <a:bodyPr/>
                    <a:lstStyle/>
                    <a:p>
                      <a:pPr algn="l" rtl="0" fontAlgn="base"/>
                      <a:r>
                        <a:rPr lang="en-US" sz="1900" b="1" i="0">
                          <a:solidFill>
                            <a:schemeClr val="bg1"/>
                          </a:solidFill>
                          <a:effectLst/>
                          <a:latin typeface="Aptos"/>
                        </a:rPr>
                        <a:t>10:15am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Ex-Officio Reports</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17597569"/>
                  </a:ext>
                </a:extLst>
              </a:tr>
              <a:tr h="615739">
                <a:tc>
                  <a:txBody>
                    <a:bodyPr/>
                    <a:lstStyle/>
                    <a:p>
                      <a:pPr lvl="0" algn="l">
                        <a:buNone/>
                      </a:pPr>
                      <a:r>
                        <a:rPr lang="en-US" sz="1900" b="1" i="0">
                          <a:solidFill>
                            <a:schemeClr val="bg1"/>
                          </a:solidFill>
                          <a:effectLst/>
                          <a:latin typeface="Aptos"/>
                        </a:rPr>
                        <a:t>10:30am</a:t>
                      </a:r>
                    </a:p>
                  </a:txBody>
                  <a:tcPr marL="61575" marR="61575" marT="30788" marB="30788">
                    <a:lnL w="9524">
                      <a:solidFill>
                        <a:schemeClr val="bg1"/>
                      </a:solidFill>
                    </a:lnL>
                    <a:lnR w="9524">
                      <a:solidFill>
                        <a:schemeClr val="bg1"/>
                      </a:solidFill>
                    </a:lnR>
                    <a:lnT w="9525" cap="flat" cmpd="sng" algn="ctr">
                      <a:solidFill>
                        <a:schemeClr val="bg1"/>
                      </a:solidFill>
                      <a:prstDash val="solid"/>
                      <a:round/>
                      <a:headEnd type="none" w="med" len="med"/>
                      <a:tailEnd type="none" w="med" len="med"/>
                    </a:lnT>
                    <a:lnB w="9524" cap="flat" cmpd="sng" algn="ctr">
                      <a:solidFill>
                        <a:schemeClr val="bg1"/>
                      </a:solidFill>
                      <a:prstDash val="solid"/>
                      <a:round/>
                      <a:headEnd type="none" w="med" len="med"/>
                      <a:tailEnd type="none" w="med" len="med"/>
                    </a:lnB>
                    <a:noFill/>
                  </a:tcPr>
                </a:tc>
                <a:tc>
                  <a:txBody>
                    <a:bodyPr/>
                    <a:lstStyle/>
                    <a:p>
                      <a:pPr lvl="0" algn="l">
                        <a:buNone/>
                      </a:pPr>
                      <a:r>
                        <a:rPr lang="en-US" sz="1900" b="1" i="0">
                          <a:solidFill>
                            <a:schemeClr val="bg1"/>
                          </a:solidFill>
                          <a:effectLst/>
                          <a:latin typeface="Aptos"/>
                        </a:rPr>
                        <a:t>Guest Speaker – Stefani Milroy &amp; Dr. Mike Perko:  500 Fist Bumps @ UNCG Initiative</a:t>
                      </a:r>
                      <a:endParaRPr lang="en-US" sz="1900" b="0" i="0" u="none" strike="noStrike" noProof="0">
                        <a:solidFill>
                          <a:srgbClr val="000000"/>
                        </a:solidFill>
                        <a:effectLst/>
                        <a:latin typeface="Aptos"/>
                      </a:endParaRPr>
                    </a:p>
                  </a:txBody>
                  <a:tcPr marL="61575" marR="61575" marT="30788" marB="30788">
                    <a:lnL w="9524">
                      <a:solidFill>
                        <a:schemeClr val="bg1"/>
                      </a:solidFill>
                    </a:lnL>
                    <a:lnR w="9524">
                      <a:solidFill>
                        <a:schemeClr val="bg1"/>
                      </a:solidFill>
                    </a:lnR>
                    <a:lnT w="9525" cap="flat" cmpd="sng" algn="ctr">
                      <a:solidFill>
                        <a:schemeClr val="bg1"/>
                      </a:solidFill>
                      <a:prstDash val="solid"/>
                      <a:round/>
                      <a:headEnd type="none" w="med" len="med"/>
                      <a:tailEnd type="none" w="med" len="med"/>
                    </a:lnT>
                    <a:lnB w="9524"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1910516"/>
                  </a:ext>
                </a:extLst>
              </a:tr>
              <a:tr h="615739">
                <a:tc>
                  <a:txBody>
                    <a:bodyPr/>
                    <a:lstStyle/>
                    <a:p>
                      <a:pPr algn="l" rtl="0" fontAlgn="base"/>
                      <a:r>
                        <a:rPr lang="en-US" sz="1900" b="1" i="0">
                          <a:solidFill>
                            <a:schemeClr val="bg1"/>
                          </a:solidFill>
                          <a:effectLst/>
                          <a:latin typeface="Aptos"/>
                        </a:rPr>
                        <a:t>10:45am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lvl="0" algn="l">
                        <a:buNone/>
                      </a:pPr>
                      <a:r>
                        <a:rPr lang="en-US" sz="1900" b="1" i="0" u="none" strike="noStrike" noProof="0">
                          <a:solidFill>
                            <a:schemeClr val="bg1"/>
                          </a:solidFill>
                          <a:effectLst/>
                          <a:latin typeface="Aptos"/>
                        </a:rPr>
                        <a:t>Project/Committee Reports</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31713266"/>
                  </a:ext>
                </a:extLst>
              </a:tr>
              <a:tr h="615739">
                <a:tc>
                  <a:txBody>
                    <a:bodyPr/>
                    <a:lstStyle/>
                    <a:p>
                      <a:pPr algn="l" rtl="0" fontAlgn="base"/>
                      <a:r>
                        <a:rPr lang="en-US" sz="1900" b="1" i="0">
                          <a:solidFill>
                            <a:schemeClr val="bg1"/>
                          </a:solidFill>
                          <a:effectLst/>
                          <a:latin typeface="Aptos"/>
                        </a:rPr>
                        <a:t>10:50am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lvl="0" algn="l">
                        <a:buNone/>
                      </a:pPr>
                      <a:r>
                        <a:rPr lang="en-US" sz="1900" b="1" i="0" u="none" strike="noStrike" noProof="0">
                          <a:solidFill>
                            <a:schemeClr val="bg1"/>
                          </a:solidFill>
                          <a:effectLst/>
                          <a:latin typeface="Aptos"/>
                        </a:rPr>
                        <a:t>Upcoming Reminders</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57694246"/>
                  </a:ext>
                </a:extLst>
              </a:tr>
              <a:tr h="615739">
                <a:tc>
                  <a:txBody>
                    <a:bodyPr/>
                    <a:lstStyle/>
                    <a:p>
                      <a:pPr algn="l" rtl="0" fontAlgn="base"/>
                      <a:r>
                        <a:rPr lang="en-US" sz="1900" b="1" i="0">
                          <a:solidFill>
                            <a:schemeClr val="bg1"/>
                          </a:solidFill>
                          <a:effectLst/>
                          <a:latin typeface="Aptos"/>
                        </a:rPr>
                        <a:t>11:00am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Adjournment | </a:t>
                      </a:r>
                      <a:r>
                        <a:rPr lang="en-US" sz="1900" b="1" i="0" u="none" strike="noStrike" noProof="0">
                          <a:solidFill>
                            <a:schemeClr val="bg1"/>
                          </a:solidFill>
                          <a:effectLst/>
                          <a:latin typeface="Aptos"/>
                        </a:rPr>
                        <a:t>Carla Wilson, Staff Senate Chair</a:t>
                      </a:r>
                      <a:endParaRPr lang="en-US" sz="1900" b="1" i="0">
                        <a:solidFill>
                          <a:schemeClr val="bg1"/>
                        </a:solidFill>
                        <a:effectLst/>
                        <a:latin typeface="Aptos"/>
                      </a:endParaRP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93599346"/>
                  </a:ext>
                </a:extLst>
              </a:tr>
            </a:tbl>
          </a:graphicData>
        </a:graphic>
      </p:graphicFrame>
      <p:sp>
        <p:nvSpPr>
          <p:cNvPr id="9" name="Title 8">
            <a:extLst>
              <a:ext uri="{FF2B5EF4-FFF2-40B4-BE49-F238E27FC236}">
                <a16:creationId xmlns:a16="http://schemas.microsoft.com/office/drawing/2014/main" id="{0A43AF9A-9E53-12E3-230C-C1BF458E1B6E}"/>
              </a:ext>
            </a:extLst>
          </p:cNvPr>
          <p:cNvSpPr txBox="1">
            <a:spLocks noGrp="1"/>
          </p:cNvSpPr>
          <p:nvPr>
            <p:ph type="title"/>
          </p:nvPr>
        </p:nvSpPr>
        <p:spPr>
          <a:xfrm>
            <a:off x="3921614" y="365125"/>
            <a:ext cx="7432186" cy="840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rPr>
              <a:t>Agenda</a:t>
            </a:r>
            <a:endParaRPr lang="en-US" sz="5400">
              <a:cs typeface="Arial"/>
            </a:endParaRPr>
          </a:p>
        </p:txBody>
      </p:sp>
    </p:spTree>
    <p:extLst>
      <p:ext uri="{BB962C8B-B14F-4D97-AF65-F5344CB8AC3E}">
        <p14:creationId xmlns:p14="http://schemas.microsoft.com/office/powerpoint/2010/main" val="2959673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B7AD9-F571-CF99-F1E5-61EDBE2E94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2A2E82-FE26-809C-1FBE-4C5B6BEA0986}"/>
              </a:ext>
            </a:extLst>
          </p:cNvPr>
          <p:cNvSpPr txBox="1"/>
          <p:nvPr/>
        </p:nvSpPr>
        <p:spPr>
          <a:xfrm>
            <a:off x="2577414" y="291414"/>
            <a:ext cx="7069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FFB71B"/>
                </a:solidFill>
                <a:latin typeface="Arial Black"/>
                <a:ea typeface="Calibri"/>
                <a:cs typeface="Calibri"/>
              </a:rPr>
              <a:t>ITS Project Status Dashboard</a:t>
            </a:r>
          </a:p>
        </p:txBody>
      </p:sp>
      <p:sp>
        <p:nvSpPr>
          <p:cNvPr id="5" name="TextBox 4">
            <a:extLst>
              <a:ext uri="{FF2B5EF4-FFF2-40B4-BE49-F238E27FC236}">
                <a16:creationId xmlns:a16="http://schemas.microsoft.com/office/drawing/2014/main" id="{8F570F02-75A4-A1C9-1202-A0A634FD3B43}"/>
              </a:ext>
            </a:extLst>
          </p:cNvPr>
          <p:cNvSpPr txBox="1"/>
          <p:nvPr/>
        </p:nvSpPr>
        <p:spPr>
          <a:xfrm>
            <a:off x="1160902" y="3076141"/>
            <a:ext cx="98969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solidFill>
                  <a:srgbClr val="FFB71B"/>
                </a:solidFill>
                <a:ea typeface="+mn-lt"/>
                <a:cs typeface="+mn-lt"/>
              </a:rPr>
              <a:t>https://its.uncg.edu/project-status-dashboard/</a:t>
            </a:r>
            <a:endParaRPr lang="en-US" sz="4000">
              <a:solidFill>
                <a:srgbClr val="FFB71B"/>
              </a:solidFill>
              <a:ea typeface="Calibri"/>
              <a:cs typeface="Calibri"/>
            </a:endParaRPr>
          </a:p>
        </p:txBody>
      </p:sp>
    </p:spTree>
    <p:extLst>
      <p:ext uri="{BB962C8B-B14F-4D97-AF65-F5344CB8AC3E}">
        <p14:creationId xmlns:p14="http://schemas.microsoft.com/office/powerpoint/2010/main" val="4270387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4" name="Google Shape;148;p28">
            <a:extLst>
              <a:ext uri="{FF2B5EF4-FFF2-40B4-BE49-F238E27FC236}">
                <a16:creationId xmlns:a16="http://schemas.microsoft.com/office/drawing/2014/main" id="{511A7EE8-BF75-46F9-9958-BEEFFC0A4988}"/>
              </a:ext>
            </a:extLst>
          </p:cNvPr>
          <p:cNvSpPr txBox="1">
            <a:spLocks/>
          </p:cNvSpPr>
          <p:nvPr/>
        </p:nvSpPr>
        <p:spPr>
          <a:xfrm>
            <a:off x="7121334" y="5385078"/>
            <a:ext cx="4666248" cy="128827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a:ln>
                  <a:noFill/>
                </a:ln>
                <a:solidFill>
                  <a:srgbClr val="FFFFFF"/>
                </a:solidFill>
                <a:effectLst/>
                <a:uLnTx/>
                <a:uFillTx/>
                <a:latin typeface="Pluto Sans Heavy"/>
                <a:ea typeface="Georgia"/>
                <a:cs typeface="Georgia"/>
                <a:sym typeface="Georgia"/>
              </a:rPr>
              <a:t>Patricia Lynch</a:t>
            </a:r>
            <a:br>
              <a:rPr kumimoji="0" lang="en-US" sz="2100" b="1" i="0" u="none" strike="noStrike" kern="0" cap="none" spc="0" normalizeH="0" baseline="0" noProof="0">
                <a:ln>
                  <a:noFill/>
                </a:ln>
                <a:solidFill>
                  <a:srgbClr val="000000"/>
                </a:solidFill>
                <a:effectLst/>
                <a:uLnTx/>
                <a:uFillTx/>
                <a:latin typeface="Pluto Sans Heavy" panose="02000000000000000000" pitchFamily="50" charset="0"/>
                <a:ea typeface="Georgia"/>
                <a:cs typeface="Georgia"/>
                <a:sym typeface="Calibri"/>
              </a:rPr>
            </a:br>
            <a:r>
              <a:rPr kumimoji="0" lang="en-US" sz="2100" b="1" i="0" u="none" strike="noStrike" kern="0" cap="none" spc="0" normalizeH="0" baseline="0" noProof="0">
                <a:ln>
                  <a:noFill/>
                </a:ln>
                <a:solidFill>
                  <a:srgbClr val="FDB71A"/>
                </a:solidFill>
                <a:effectLst/>
                <a:uLnTx/>
                <a:uFillTx/>
                <a:latin typeface="Pluto Sans Heavy"/>
                <a:ea typeface="Georgia"/>
                <a:cs typeface="Georgia"/>
                <a:sym typeface="Georgia"/>
              </a:rPr>
              <a:t>Director of ER and EEO/AA</a:t>
            </a:r>
            <a:endParaRPr kumimoji="0" lang="en-US" sz="2100" b="0" i="0" u="none" strike="noStrike" kern="0" cap="none" spc="0" normalizeH="0" baseline="0" noProof="0">
              <a:ln>
                <a:noFill/>
              </a:ln>
              <a:solidFill>
                <a:srgbClr val="FDB71A"/>
              </a:solidFill>
              <a:effectLst/>
              <a:uLnTx/>
              <a:uFillTx/>
              <a:latin typeface="Pluto Sans Heavy"/>
              <a:ea typeface="Georgia"/>
              <a:cs typeface="Georgia"/>
              <a:sym typeface="Georgia"/>
            </a:endParaRPr>
          </a:p>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a:ln>
                  <a:noFill/>
                </a:ln>
                <a:solidFill>
                  <a:srgbClr val="FDB71A"/>
                </a:solidFill>
                <a:effectLst/>
                <a:uLnTx/>
                <a:uFillTx/>
                <a:latin typeface="Pluto Sans Heavy"/>
                <a:ea typeface="Georgia"/>
                <a:cs typeface="Georgia"/>
                <a:sym typeface="Georgia"/>
              </a:rPr>
              <a:t>Human Resources Officer</a:t>
            </a:r>
            <a:endParaRPr kumimoji="0" lang="en-US" sz="2100" b="0" i="0" u="none" strike="noStrike" kern="0" cap="none" spc="0" normalizeH="0" baseline="0" noProof="0">
              <a:ln>
                <a:noFill/>
              </a:ln>
              <a:solidFill>
                <a:srgbClr val="FFFFFF"/>
              </a:solidFill>
              <a:effectLst/>
              <a:uLnTx/>
              <a:uFillTx/>
              <a:latin typeface="Pluto Sans Heavy"/>
              <a:ea typeface="Georgia"/>
              <a:cs typeface="Georgia"/>
              <a:sym typeface="Calibri"/>
            </a:endParaRPr>
          </a:p>
        </p:txBody>
      </p:sp>
      <p:sp>
        <p:nvSpPr>
          <p:cNvPr id="7" name="Text Placeholder 1">
            <a:extLst>
              <a:ext uri="{FF2B5EF4-FFF2-40B4-BE49-F238E27FC236}">
                <a16:creationId xmlns:a16="http://schemas.microsoft.com/office/drawing/2014/main" id="{114BC856-A756-9156-DD65-37068DE79616}"/>
              </a:ext>
            </a:extLst>
          </p:cNvPr>
          <p:cNvSpPr>
            <a:spLocks noGrp="1"/>
          </p:cNvSpPr>
          <p:nvPr>
            <p:ph type="body" idx="1"/>
          </p:nvPr>
        </p:nvSpPr>
        <p:spPr>
          <a:xfrm>
            <a:off x="951233" y="1701052"/>
            <a:ext cx="5955183" cy="3058625"/>
          </a:xfrm>
        </p:spPr>
        <p:txBody>
          <a:bodyPr spcFirstLastPara="1" wrap="square" lIns="68575" tIns="34275" rIns="68575" bIns="34275" anchor="ctr" anchorCtr="0">
            <a:normAutofit/>
          </a:bodyPr>
          <a:lstStyle/>
          <a:p>
            <a:pPr marL="608965" indent="-422910">
              <a:buClr>
                <a:schemeClr val="bg1"/>
              </a:buClr>
            </a:pPr>
            <a:r>
              <a:rPr lang="en-US" sz="2400">
                <a:solidFill>
                  <a:schemeClr val="bg1"/>
                </a:solidFill>
                <a:latin typeface="Sofia Pro Regular"/>
                <a:ea typeface="Georgia"/>
                <a:cs typeface="Georgia"/>
                <a:hlinkClick r:id="rId3">
                  <a:extLst>
                    <a:ext uri="{A12FA001-AC4F-418D-AE19-62706E023703}">
                      <ahyp:hlinkClr xmlns:ahyp="http://schemas.microsoft.com/office/drawing/2018/hyperlinkcolor" val="tx"/>
                    </a:ext>
                  </a:extLst>
                </a:hlinkClick>
              </a:rPr>
              <a:t>UNCG Human Resources website</a:t>
            </a:r>
          </a:p>
          <a:p>
            <a:pPr marL="608965" indent="-422910"/>
            <a:endParaRPr lang="en-US" sz="3200" b="1">
              <a:solidFill>
                <a:schemeClr val="lt1"/>
              </a:solidFill>
              <a:latin typeface="Pluto Sans Heavy" panose="02000000000000000000" pitchFamily="50" charset="0"/>
              <a:ea typeface="Georgia"/>
              <a:cs typeface="Georgia"/>
            </a:endParaRPr>
          </a:p>
        </p:txBody>
      </p:sp>
      <p:sp>
        <p:nvSpPr>
          <p:cNvPr id="5" name="Title 4">
            <a:extLst>
              <a:ext uri="{FF2B5EF4-FFF2-40B4-BE49-F238E27FC236}">
                <a16:creationId xmlns:a16="http://schemas.microsoft.com/office/drawing/2014/main" id="{B8E0B725-85DD-0897-5645-B082C0874A4F}"/>
              </a:ext>
            </a:extLst>
          </p:cNvPr>
          <p:cNvSpPr txBox="1">
            <a:spLocks noGrp="1"/>
          </p:cNvSpPr>
          <p:nvPr>
            <p:ph type="title" idx="4294967295"/>
          </p:nvPr>
        </p:nvSpPr>
        <p:spPr>
          <a:xfrm>
            <a:off x="4075289" y="368771"/>
            <a:ext cx="787964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Human Resources Update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descr="Patricia Lynch">
            <a:extLst>
              <a:ext uri="{FF2B5EF4-FFF2-40B4-BE49-F238E27FC236}">
                <a16:creationId xmlns:a16="http://schemas.microsoft.com/office/drawing/2014/main" id="{B69D3D23-30DE-DA1A-BDD8-3230D8DF65FD}"/>
              </a:ext>
            </a:extLst>
          </p:cNvPr>
          <p:cNvPicPr>
            <a:picLocks noChangeAspect="1"/>
          </p:cNvPicPr>
          <p:nvPr/>
        </p:nvPicPr>
        <p:blipFill>
          <a:blip r:embed="rId4"/>
          <a:stretch>
            <a:fillRect/>
          </a:stretch>
        </p:blipFill>
        <p:spPr>
          <a:xfrm>
            <a:off x="7124218" y="1971304"/>
            <a:ext cx="4136019" cy="2732125"/>
          </a:xfrm>
          <a:prstGeom prst="rect">
            <a:avLst/>
          </a:prstGeom>
        </p:spPr>
      </p:pic>
    </p:spTree>
    <p:extLst>
      <p:ext uri="{BB962C8B-B14F-4D97-AF65-F5344CB8AC3E}">
        <p14:creationId xmlns:p14="http://schemas.microsoft.com/office/powerpoint/2010/main" val="1141123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79D36B37-C955-6116-D735-CC42018FE766}"/>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BCE3BBCA-9044-858E-C4C0-B418456BCFDC}"/>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en" sz="2400" b="1">
                <a:solidFill>
                  <a:schemeClr val="lt1"/>
                </a:solidFill>
                <a:latin typeface="Pluto Sans Heavy"/>
                <a:ea typeface="Georgia"/>
                <a:cs typeface="Georgia"/>
                <a:sym typeface="Georgia"/>
              </a:rPr>
              <a:t>Juan Pleitez</a:t>
            </a:r>
            <a:br>
              <a:rPr lang="en" sz="2400" b="1">
                <a:latin typeface="Pluto Sans Heavy" panose="02000000000000000000" pitchFamily="50" charset="0"/>
                <a:ea typeface="Georgia"/>
                <a:cs typeface="Georgia"/>
              </a:rPr>
            </a:br>
            <a:r>
              <a:rPr lang="en-US" sz="2400" b="1">
                <a:solidFill>
                  <a:srgbClr val="FDB71A"/>
                </a:solidFill>
                <a:latin typeface="Pluto Sans Heavy"/>
                <a:ea typeface="Georgia"/>
                <a:cs typeface="Georgia"/>
                <a:sym typeface="Georgia"/>
              </a:rPr>
              <a:t>Director of External Affairs </a:t>
            </a:r>
            <a:br>
              <a:rPr lang="en-US" sz="2400" b="1">
                <a:solidFill>
                  <a:srgbClr val="FDB71A"/>
                </a:solidFill>
                <a:latin typeface="Pluto Sans Heavy"/>
                <a:ea typeface="Georgia"/>
                <a:cs typeface="Georgia"/>
                <a:sym typeface="Georgia"/>
              </a:rPr>
            </a:br>
            <a:r>
              <a:rPr lang="en-US" sz="2400" b="1">
                <a:solidFill>
                  <a:srgbClr val="FDB71A"/>
                </a:solidFill>
                <a:latin typeface="Pluto Sans Heavy"/>
                <a:ea typeface="Georgia"/>
                <a:cs typeface="Georgia"/>
                <a:sym typeface="Georgia"/>
              </a:rPr>
              <a:t>Strategy and Policy</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39FDEE7F-DECC-5018-2EA2-A15C74983440}"/>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sp>
        <p:nvSpPr>
          <p:cNvPr id="4" name="TextBox 3">
            <a:extLst>
              <a:ext uri="{FF2B5EF4-FFF2-40B4-BE49-F238E27FC236}">
                <a16:creationId xmlns:a16="http://schemas.microsoft.com/office/drawing/2014/main" id="{11DE8C12-BEF4-32EA-8297-67D7913D87EC}"/>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Legislative Update</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026" name="Picture 2" descr="Juan Pleitez, Directory of External Affairs">
            <a:extLst>
              <a:ext uri="{FF2B5EF4-FFF2-40B4-BE49-F238E27FC236}">
                <a16:creationId xmlns:a16="http://schemas.microsoft.com/office/drawing/2014/main" id="{0E1AF59A-7B33-096D-523D-17A6F5253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584" y="1533819"/>
            <a:ext cx="3790361" cy="379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03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a:normAutofit/>
          </a:bodyPr>
          <a:lstStyle/>
          <a:p>
            <a:pPr marL="186055" indent="0">
              <a:lnSpc>
                <a:spcPct val="100000"/>
              </a:lnSpc>
              <a:buClr>
                <a:schemeClr val="bg1"/>
              </a:buClr>
              <a:buNone/>
            </a:pPr>
            <a:endParaRPr lang="en-US" sz="2400">
              <a:solidFill>
                <a:schemeClr val="bg1"/>
              </a:solidFill>
              <a:latin typeface="Sofia Pro Regular"/>
              <a:ea typeface="Georgia"/>
              <a:cs typeface="Georgia"/>
            </a:endParaRPr>
          </a:p>
        </p:txBody>
      </p:sp>
      <p:sp>
        <p:nvSpPr>
          <p:cNvPr id="4" name="TextBox 3">
            <a:extLst>
              <a:ext uri="{FF2B5EF4-FFF2-40B4-BE49-F238E27FC236}">
                <a16:creationId xmlns:a16="http://schemas.microsoft.com/office/drawing/2014/main" id="{AB1BF24F-DAD5-022E-17F9-9EFCB31FD8F8}"/>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FFB71B"/>
                </a:solidFill>
                <a:latin typeface="Calibri"/>
                <a:cs typeface="Calibri"/>
              </a:rPr>
              <a:t>Equality Policy</a:t>
            </a:r>
          </a:p>
        </p:txBody>
      </p:sp>
      <p:sp>
        <p:nvSpPr>
          <p:cNvPr id="11" name="Google Shape;148;p28">
            <a:extLst>
              <a:ext uri="{FF2B5EF4-FFF2-40B4-BE49-F238E27FC236}">
                <a16:creationId xmlns:a16="http://schemas.microsoft.com/office/drawing/2014/main" id="{C8730730-A1F8-AD3E-46C2-38CD3BBF66EC}"/>
              </a:ext>
            </a:extLst>
          </p:cNvPr>
          <p:cNvSpPr txBox="1">
            <a:spLocks noGrp="1"/>
          </p:cNvSpPr>
          <p:nvPr>
            <p:ph type="title"/>
          </p:nvPr>
        </p:nvSpPr>
        <p:spPr>
          <a:xfrm>
            <a:off x="8160791" y="5098138"/>
            <a:ext cx="3776657"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Jerry Blakemore</a:t>
            </a:r>
            <a:br>
              <a:rPr lang="en" sz="2400" b="1">
                <a:solidFill>
                  <a:schemeClr val="lt1"/>
                </a:solidFill>
                <a:latin typeface="Pluto Sans Heavy"/>
                <a:ea typeface="Georgia"/>
                <a:cs typeface="Georgia"/>
                <a:sym typeface="Georgia"/>
              </a:rPr>
            </a:br>
            <a:r>
              <a:rPr lang="en" sz="2100" b="1">
                <a:solidFill>
                  <a:srgbClr val="FDB71A"/>
                </a:solidFill>
                <a:latin typeface="Pluto Sans Heavy"/>
                <a:ea typeface="Georgia"/>
                <a:cs typeface="Georgia"/>
                <a:sym typeface="Georgia"/>
              </a:rPr>
              <a:t>Vice Chancellor,</a:t>
            </a:r>
            <a:br>
              <a:rPr lang="en" sz="2100" b="1">
                <a:latin typeface="Pluto Sans Heavy"/>
                <a:ea typeface="Georgia"/>
                <a:cs typeface="Georgia"/>
              </a:rPr>
            </a:br>
            <a:r>
              <a:rPr lang="en" sz="2100" b="1">
                <a:solidFill>
                  <a:srgbClr val="FDB71A"/>
                </a:solidFill>
                <a:latin typeface="Pluto Sans Heavy"/>
                <a:ea typeface="Georgia"/>
                <a:cs typeface="Georgia"/>
              </a:rPr>
              <a:t>Institutional Integrity &amp; General Counsel</a:t>
            </a:r>
            <a:endParaRPr lang="en-US" sz="2100">
              <a:solidFill>
                <a:schemeClr val="lt1"/>
              </a:solidFill>
              <a:latin typeface="Pluto Sans Heavy"/>
              <a:ea typeface="Georgia"/>
              <a:cs typeface="Georgia"/>
            </a:endParaRPr>
          </a:p>
        </p:txBody>
      </p:sp>
      <p:pic>
        <p:nvPicPr>
          <p:cNvPr id="13" name="Picture 12" descr="A person in a suit sitting in a chair&#10;&#10;Description automatically generated">
            <a:extLst>
              <a:ext uri="{FF2B5EF4-FFF2-40B4-BE49-F238E27FC236}">
                <a16:creationId xmlns:a16="http://schemas.microsoft.com/office/drawing/2014/main" id="{1A6F7817-DC0E-8C7F-8CA3-B1C017749216}"/>
              </a:ext>
            </a:extLst>
          </p:cNvPr>
          <p:cNvPicPr>
            <a:picLocks noChangeAspect="1"/>
          </p:cNvPicPr>
          <p:nvPr/>
        </p:nvPicPr>
        <p:blipFill>
          <a:blip r:embed="rId3"/>
          <a:stretch>
            <a:fillRect/>
          </a:stretch>
        </p:blipFill>
        <p:spPr>
          <a:xfrm>
            <a:off x="8201253" y="1814262"/>
            <a:ext cx="2238627" cy="3134079"/>
          </a:xfrm>
          <a:prstGeom prst="rect">
            <a:avLst/>
          </a:prstGeom>
        </p:spPr>
      </p:pic>
    </p:spTree>
    <p:extLst>
      <p:ext uri="{BB962C8B-B14F-4D97-AF65-F5344CB8AC3E}">
        <p14:creationId xmlns:p14="http://schemas.microsoft.com/office/powerpoint/2010/main" val="1415533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19E97337-18FA-FF97-8B07-8847BCF4E985}"/>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8D4E6D2E-6BDD-EA2C-E4D9-B0D6C591981E}"/>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Guest Speaker</a:t>
            </a:r>
            <a:endParaRPr lang="en" sz="6400" b="1">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166049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AutoShape 2"/>
          <p:cNvSpPr/>
          <p:nvPr/>
        </p:nvSpPr>
        <p:spPr>
          <a:xfrm>
            <a:off x="4288964" y="4636221"/>
            <a:ext cx="3475457" cy="19049"/>
          </a:xfrm>
          <a:prstGeom prst="line">
            <a:avLst/>
          </a:prstGeom>
          <a:ln w="57150" cap="flat">
            <a:solidFill>
              <a:srgbClr val="F8CB7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Freeform 3"/>
          <p:cNvSpPr/>
          <p:nvPr/>
        </p:nvSpPr>
        <p:spPr>
          <a:xfrm flipH="1">
            <a:off x="9101717" y="-37242"/>
            <a:ext cx="3812771" cy="2424651"/>
          </a:xfrm>
          <a:custGeom>
            <a:avLst/>
            <a:gdLst/>
            <a:ahLst/>
            <a:cxnLst/>
            <a:rect l="l" t="t" r="r" b="b"/>
            <a:pathLst>
              <a:path w="5719156" h="3636977">
                <a:moveTo>
                  <a:pt x="5719156" y="0"/>
                </a:moveTo>
                <a:lnTo>
                  <a:pt x="0" y="0"/>
                </a:lnTo>
                <a:lnTo>
                  <a:pt x="0" y="3636977"/>
                </a:lnTo>
                <a:lnTo>
                  <a:pt x="5719156" y="3636977"/>
                </a:lnTo>
                <a:lnTo>
                  <a:pt x="5719156" y="0"/>
                </a:lnTo>
                <a:close/>
              </a:path>
            </a:pathLst>
          </a:custGeom>
          <a:blipFill>
            <a:blip r:embed="rId2">
              <a:extLst>
                <a:ext uri="{96DAC541-7B7A-43D3-8B79-37D633B846F1}">
                  <asvg:svgBlip xmlns:asvg="http://schemas.microsoft.com/office/drawing/2016/SVG/main" r:embed="rId3"/>
                </a:ext>
              </a:extLst>
            </a:blip>
            <a:stretch>
              <a:fillRect t="-76685"/>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511014" y="55843"/>
            <a:ext cx="3237092" cy="2782187"/>
          </a:xfrm>
          <a:custGeom>
            <a:avLst/>
            <a:gdLst/>
            <a:ahLst/>
            <a:cxnLst/>
            <a:rect l="l" t="t" r="r" b="b"/>
            <a:pathLst>
              <a:path w="4855638" h="4173280">
                <a:moveTo>
                  <a:pt x="0" y="0"/>
                </a:moveTo>
                <a:lnTo>
                  <a:pt x="4855638" y="0"/>
                </a:lnTo>
                <a:lnTo>
                  <a:pt x="4855638" y="4173280"/>
                </a:lnTo>
                <a:lnTo>
                  <a:pt x="0" y="4173280"/>
                </a:lnTo>
                <a:lnTo>
                  <a:pt x="0" y="0"/>
                </a:lnTo>
                <a:close/>
              </a:path>
            </a:pathLst>
          </a:custGeom>
          <a:blipFill>
            <a:blip r:embed="rId4">
              <a:extLst>
                <a:ext uri="{96DAC541-7B7A-43D3-8B79-37D633B846F1}">
                  <asvg:svgBlip xmlns:asvg="http://schemas.microsoft.com/office/drawing/2016/SVG/main" r:embed="rId5"/>
                </a:ext>
              </a:extLst>
            </a:blip>
            <a:stretch>
              <a:fillRect l="-9690" b="-47544"/>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9566901" y="4299229"/>
            <a:ext cx="2813339" cy="2717048"/>
          </a:xfrm>
          <a:custGeom>
            <a:avLst/>
            <a:gdLst/>
            <a:ahLst/>
            <a:cxnLst/>
            <a:rect l="l" t="t" r="r" b="b"/>
            <a:pathLst>
              <a:path w="4220008" h="4075572">
                <a:moveTo>
                  <a:pt x="0" y="0"/>
                </a:moveTo>
                <a:lnTo>
                  <a:pt x="4220008" y="0"/>
                </a:lnTo>
                <a:lnTo>
                  <a:pt x="4220008" y="4075572"/>
                </a:lnTo>
                <a:lnTo>
                  <a:pt x="0" y="4075572"/>
                </a:lnTo>
                <a:lnTo>
                  <a:pt x="0" y="0"/>
                </a:lnTo>
                <a:close/>
              </a:path>
            </a:pathLst>
          </a:custGeom>
          <a:blipFill>
            <a:blip r:embed="rId4">
              <a:extLst>
                <a:ext uri="{96DAC541-7B7A-43D3-8B79-37D633B846F1}">
                  <asvg:svgBlip xmlns:asvg="http://schemas.microsoft.com/office/drawing/2016/SVG/main" r:embed="rId5"/>
                </a:ext>
              </a:extLst>
            </a:blip>
            <a:stretch>
              <a:fillRect l="-10541" b="-32323"/>
            </a:stretch>
          </a:blipFill>
        </p:spPr>
        <p:txBody>
          <a:bodyPr/>
          <a:lstStyle/>
          <a:p>
            <a:pPr defTabSz="609630"/>
            <a:endParaRPr lang="en-US" sz="1200">
              <a:solidFill>
                <a:prstClr val="black"/>
              </a:solidFill>
              <a:latin typeface="Calibri"/>
            </a:endParaRPr>
          </a:p>
        </p:txBody>
      </p:sp>
      <p:sp>
        <p:nvSpPr>
          <p:cNvPr id="6" name="Freeform 6"/>
          <p:cNvSpPr/>
          <p:nvPr/>
        </p:nvSpPr>
        <p:spPr>
          <a:xfrm>
            <a:off x="-970173" y="4879355"/>
            <a:ext cx="3311945" cy="2736495"/>
          </a:xfrm>
          <a:custGeom>
            <a:avLst/>
            <a:gdLst/>
            <a:ahLst/>
            <a:cxnLst/>
            <a:rect l="l" t="t" r="r" b="b"/>
            <a:pathLst>
              <a:path w="4967918" h="4104742">
                <a:moveTo>
                  <a:pt x="0" y="0"/>
                </a:moveTo>
                <a:lnTo>
                  <a:pt x="4967918" y="0"/>
                </a:lnTo>
                <a:lnTo>
                  <a:pt x="4967918" y="4104742"/>
                </a:lnTo>
                <a:lnTo>
                  <a:pt x="0" y="41047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307365" y="610078"/>
            <a:ext cx="919903" cy="1578413"/>
          </a:xfrm>
          <a:custGeom>
            <a:avLst/>
            <a:gdLst/>
            <a:ahLst/>
            <a:cxnLst/>
            <a:rect l="l" t="t" r="r" b="b"/>
            <a:pathLst>
              <a:path w="1379854" h="2367619">
                <a:moveTo>
                  <a:pt x="0" y="0"/>
                </a:moveTo>
                <a:lnTo>
                  <a:pt x="1379854" y="0"/>
                </a:lnTo>
                <a:lnTo>
                  <a:pt x="1379854" y="2367618"/>
                </a:lnTo>
                <a:lnTo>
                  <a:pt x="0" y="236761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4849340" y="1050253"/>
            <a:ext cx="4912102" cy="446148"/>
          </a:xfrm>
          <a:prstGeom prst="rect">
            <a:avLst/>
          </a:prstGeom>
        </p:spPr>
        <p:txBody>
          <a:bodyPr lIns="0" tIns="0" rIns="0" bIns="0" rtlCol="0" anchor="t">
            <a:spAutoFit/>
          </a:bodyPr>
          <a:lstStyle/>
          <a:p>
            <a:pPr algn="ctr" defTabSz="609630">
              <a:lnSpc>
                <a:spcPts val="3734"/>
              </a:lnSpc>
              <a:spcBef>
                <a:spcPct val="0"/>
              </a:spcBef>
            </a:pPr>
            <a:r>
              <a:rPr lang="en-US" sz="2667">
                <a:solidFill>
                  <a:srgbClr val="162649"/>
                </a:solidFill>
                <a:latin typeface="Sofia Pro Regular"/>
                <a:ea typeface="Sofia Pro Regular"/>
                <a:cs typeface="Sofia Pro Regular"/>
                <a:sym typeface="Sofia Pro"/>
              </a:rPr>
              <a:t>Workplace Edition</a:t>
            </a:r>
          </a:p>
        </p:txBody>
      </p:sp>
      <p:sp>
        <p:nvSpPr>
          <p:cNvPr id="9" name="Freeform 9"/>
          <p:cNvSpPr/>
          <p:nvPr/>
        </p:nvSpPr>
        <p:spPr>
          <a:xfrm>
            <a:off x="3227267" y="610078"/>
            <a:ext cx="2123392" cy="1434898"/>
          </a:xfrm>
          <a:custGeom>
            <a:avLst/>
            <a:gdLst/>
            <a:ahLst/>
            <a:cxnLst/>
            <a:rect l="l" t="t" r="r" b="b"/>
            <a:pathLst>
              <a:path w="3185088" h="2152347">
                <a:moveTo>
                  <a:pt x="0" y="0"/>
                </a:moveTo>
                <a:lnTo>
                  <a:pt x="3185088" y="0"/>
                </a:lnTo>
                <a:lnTo>
                  <a:pt x="3185088" y="2152347"/>
                </a:lnTo>
                <a:lnTo>
                  <a:pt x="0" y="215234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731681" y="5412755"/>
            <a:ext cx="4032739" cy="945453"/>
          </a:xfrm>
          <a:custGeom>
            <a:avLst/>
            <a:gdLst/>
            <a:ahLst/>
            <a:cxnLst/>
            <a:rect l="l" t="t" r="r" b="b"/>
            <a:pathLst>
              <a:path w="6049109" h="1418180">
                <a:moveTo>
                  <a:pt x="0" y="0"/>
                </a:moveTo>
                <a:lnTo>
                  <a:pt x="6049109" y="0"/>
                </a:lnTo>
                <a:lnTo>
                  <a:pt x="6049109" y="1418180"/>
                </a:lnTo>
                <a:lnTo>
                  <a:pt x="0" y="141818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1336482" y="2180181"/>
            <a:ext cx="9519037" cy="819327"/>
          </a:xfrm>
          <a:prstGeom prst="rect">
            <a:avLst/>
          </a:prstGeom>
        </p:spPr>
        <p:txBody>
          <a:bodyPr lIns="0" tIns="0" rIns="0" bIns="0" rtlCol="0" anchor="t">
            <a:spAutoFit/>
          </a:bodyPr>
          <a:lstStyle/>
          <a:p>
            <a:pPr algn="ctr" defTabSz="609630">
              <a:lnSpc>
                <a:spcPts val="7000"/>
              </a:lnSpc>
              <a:spcBef>
                <a:spcPct val="0"/>
              </a:spcBef>
            </a:pPr>
            <a:r>
              <a:rPr lang="en-US" sz="5000">
                <a:solidFill>
                  <a:srgbClr val="162649"/>
                </a:solidFill>
                <a:latin typeface="Ample Display"/>
                <a:ea typeface="Ample Display"/>
                <a:cs typeface="Ample Display"/>
                <a:sym typeface="Ample Display"/>
              </a:rPr>
              <a:t>You </a:t>
            </a:r>
            <a:r>
              <a:rPr lang="en-US" sz="5000">
                <a:solidFill>
                  <a:srgbClr val="FFB71B"/>
                </a:solidFill>
                <a:latin typeface="Ample Display"/>
                <a:ea typeface="Ample Display"/>
                <a:cs typeface="Ample Display"/>
                <a:sym typeface="Ample Display"/>
              </a:rPr>
              <a:t>BELONG </a:t>
            </a:r>
            <a:r>
              <a:rPr lang="en-US" sz="5000">
                <a:solidFill>
                  <a:srgbClr val="162649"/>
                </a:solidFill>
                <a:latin typeface="Ample Display"/>
                <a:ea typeface="Ample Display"/>
                <a:cs typeface="Ample Display"/>
                <a:sym typeface="Ample Display"/>
              </a:rPr>
              <a:t>here!  </a:t>
            </a:r>
          </a:p>
        </p:txBody>
      </p:sp>
      <p:sp>
        <p:nvSpPr>
          <p:cNvPr id="12" name="TextBox 12"/>
          <p:cNvSpPr txBox="1"/>
          <p:nvPr/>
        </p:nvSpPr>
        <p:spPr>
          <a:xfrm>
            <a:off x="1336482" y="3316832"/>
            <a:ext cx="9519037" cy="1276055"/>
          </a:xfrm>
          <a:prstGeom prst="rect">
            <a:avLst/>
          </a:prstGeom>
        </p:spPr>
        <p:txBody>
          <a:bodyPr lIns="0" tIns="0" rIns="0" bIns="0" rtlCol="0" anchor="t">
            <a:spAutoFit/>
          </a:bodyPr>
          <a:lstStyle/>
          <a:p>
            <a:pPr algn="ctr" defTabSz="609630">
              <a:lnSpc>
                <a:spcPts val="5227"/>
              </a:lnSpc>
              <a:spcBef>
                <a:spcPct val="0"/>
              </a:spcBef>
            </a:pPr>
            <a:r>
              <a:rPr lang="en-US" sz="3734">
                <a:solidFill>
                  <a:srgbClr val="162649"/>
                </a:solidFill>
                <a:latin typeface="Ample Display"/>
                <a:ea typeface="Ample Display"/>
                <a:cs typeface="Ample Display"/>
                <a:sym typeface="Ample Display"/>
              </a:rPr>
              <a:t>Building Connection and Belonging: </a:t>
            </a:r>
          </a:p>
          <a:p>
            <a:pPr algn="ctr" defTabSz="609630">
              <a:lnSpc>
                <a:spcPts val="5227"/>
              </a:lnSpc>
              <a:spcBef>
                <a:spcPct val="0"/>
              </a:spcBef>
            </a:pPr>
            <a:r>
              <a:rPr lang="en-US" sz="3734">
                <a:solidFill>
                  <a:srgbClr val="162649"/>
                </a:solidFill>
                <a:latin typeface="Ample Display"/>
                <a:ea typeface="Ample Display"/>
                <a:cs typeface="Ample Display"/>
                <a:sym typeface="Ample Display"/>
              </a:rPr>
              <a:t>500 Fist Bumps Info Session</a:t>
            </a:r>
          </a:p>
        </p:txBody>
      </p:sp>
      <p:sp>
        <p:nvSpPr>
          <p:cNvPr id="13" name="Freeform 13"/>
          <p:cNvSpPr/>
          <p:nvPr/>
        </p:nvSpPr>
        <p:spPr>
          <a:xfrm>
            <a:off x="9546621" y="1733166"/>
            <a:ext cx="1525150" cy="1525150"/>
          </a:xfrm>
          <a:custGeom>
            <a:avLst/>
            <a:gdLst/>
            <a:ahLst/>
            <a:cxnLst/>
            <a:rect l="l" t="t" r="r" b="b"/>
            <a:pathLst>
              <a:path w="2287725" h="2287725">
                <a:moveTo>
                  <a:pt x="0" y="0"/>
                </a:moveTo>
                <a:lnTo>
                  <a:pt x="2287725" y="0"/>
                </a:lnTo>
                <a:lnTo>
                  <a:pt x="2287725" y="2287725"/>
                </a:lnTo>
                <a:lnTo>
                  <a:pt x="0" y="2287725"/>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0027285" y="1937702"/>
            <a:ext cx="563823" cy="967435"/>
          </a:xfrm>
          <a:custGeom>
            <a:avLst/>
            <a:gdLst/>
            <a:ahLst/>
            <a:cxnLst/>
            <a:rect l="l" t="t" r="r" b="b"/>
            <a:pathLst>
              <a:path w="845735" h="1451152">
                <a:moveTo>
                  <a:pt x="0" y="0"/>
                </a:moveTo>
                <a:lnTo>
                  <a:pt x="845735" y="0"/>
                </a:lnTo>
                <a:lnTo>
                  <a:pt x="845735" y="1451153"/>
                </a:lnTo>
                <a:lnTo>
                  <a:pt x="0" y="1451153"/>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5" name="TextBox 15"/>
          <p:cNvSpPr txBox="1"/>
          <p:nvPr/>
        </p:nvSpPr>
        <p:spPr>
          <a:xfrm>
            <a:off x="9753632" y="2801823"/>
            <a:ext cx="1111027" cy="179152"/>
          </a:xfrm>
          <a:prstGeom prst="rect">
            <a:avLst/>
          </a:prstGeom>
        </p:spPr>
        <p:txBody>
          <a:bodyPr lIns="0" tIns="0" rIns="0" bIns="0" rtlCol="0" anchor="t">
            <a:spAutoFit/>
          </a:bodyPr>
          <a:lstStyle/>
          <a:p>
            <a:pPr algn="ctr" defTabSz="609630">
              <a:lnSpc>
                <a:spcPts val="1487"/>
              </a:lnSpc>
            </a:pPr>
            <a:r>
              <a:rPr lang="en-US" sz="1062">
                <a:solidFill>
                  <a:srgbClr val="142E2D"/>
                </a:solidFill>
                <a:latin typeface="Sofia Pro Regular"/>
                <a:ea typeface="Sofia Pro Regular"/>
                <a:cs typeface="Sofia Pro Regular"/>
                <a:sym typeface="Sofia Pro"/>
              </a:rPr>
              <a:t>You </a:t>
            </a:r>
            <a:r>
              <a:rPr lang="en-US" sz="1062" b="1">
                <a:solidFill>
                  <a:srgbClr val="142E2D"/>
                </a:solidFill>
                <a:latin typeface="Sofia Pro Bold"/>
                <a:ea typeface="Sofia Pro Bold"/>
                <a:cs typeface="Sofia Pro Bold"/>
                <a:sym typeface="Sofia Pro Bold"/>
              </a:rPr>
              <a:t>BELONG</a:t>
            </a:r>
            <a:r>
              <a:rPr lang="en-US" sz="1062">
                <a:solidFill>
                  <a:srgbClr val="142E2D"/>
                </a:solidFill>
                <a:latin typeface="Sofia Pro Regular"/>
                <a:ea typeface="Sofia Pro Regular"/>
                <a:cs typeface="Sofia Pro Regular"/>
                <a:sym typeface="Sofia Pro"/>
              </a:rPr>
              <a:t> Here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5366" y="5171036"/>
            <a:ext cx="2341594" cy="2524629"/>
          </a:xfrm>
          <a:custGeom>
            <a:avLst/>
            <a:gdLst/>
            <a:ahLst/>
            <a:cxnLst/>
            <a:rect l="l" t="t" r="r" b="b"/>
            <a:pathLst>
              <a:path w="3512391" h="3786944">
                <a:moveTo>
                  <a:pt x="0" y="0"/>
                </a:moveTo>
                <a:lnTo>
                  <a:pt x="3512391" y="0"/>
                </a:lnTo>
                <a:lnTo>
                  <a:pt x="3512391" y="3786945"/>
                </a:lnTo>
                <a:lnTo>
                  <a:pt x="0" y="378694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0402304" y="5058419"/>
            <a:ext cx="2390005" cy="2637247"/>
          </a:xfrm>
          <a:custGeom>
            <a:avLst/>
            <a:gdLst/>
            <a:ahLst/>
            <a:cxnLst/>
            <a:rect l="l" t="t" r="r" b="b"/>
            <a:pathLst>
              <a:path w="3585007" h="3955870">
                <a:moveTo>
                  <a:pt x="0" y="0"/>
                </a:moveTo>
                <a:lnTo>
                  <a:pt x="3585007" y="0"/>
                </a:lnTo>
                <a:lnTo>
                  <a:pt x="3585007" y="3955870"/>
                </a:lnTo>
                <a:lnTo>
                  <a:pt x="0" y="395587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480529" y="-894620"/>
            <a:ext cx="2521289" cy="2556441"/>
          </a:xfrm>
          <a:custGeom>
            <a:avLst/>
            <a:gdLst/>
            <a:ahLst/>
            <a:cxnLst/>
            <a:rect l="l" t="t" r="r" b="b"/>
            <a:pathLst>
              <a:path w="3781934" h="3834661">
                <a:moveTo>
                  <a:pt x="0" y="0"/>
                </a:moveTo>
                <a:lnTo>
                  <a:pt x="3781934" y="0"/>
                </a:lnTo>
                <a:lnTo>
                  <a:pt x="3781934" y="3834660"/>
                </a:lnTo>
                <a:lnTo>
                  <a:pt x="0" y="383466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271112" flipV="1">
            <a:off x="10488639" y="-473181"/>
            <a:ext cx="2035122" cy="2526229"/>
          </a:xfrm>
          <a:custGeom>
            <a:avLst/>
            <a:gdLst/>
            <a:ahLst/>
            <a:cxnLst/>
            <a:rect l="l" t="t" r="r" b="b"/>
            <a:pathLst>
              <a:path w="3052683" h="3789344">
                <a:moveTo>
                  <a:pt x="0" y="3789344"/>
                </a:moveTo>
                <a:lnTo>
                  <a:pt x="3052684" y="3789344"/>
                </a:lnTo>
                <a:lnTo>
                  <a:pt x="3052684" y="0"/>
                </a:lnTo>
                <a:lnTo>
                  <a:pt x="0" y="0"/>
                </a:lnTo>
                <a:lnTo>
                  <a:pt x="0" y="3789344"/>
                </a:lnTo>
                <a:close/>
              </a:path>
            </a:pathLst>
          </a:custGeom>
          <a:blipFill>
            <a:blip r:embed="rId8">
              <a:extLst>
                <a:ext uri="{96DAC541-7B7A-43D3-8B79-37D633B846F1}">
                  <asvg:svgBlip xmlns:asvg="http://schemas.microsoft.com/office/drawing/2016/SVG/main" r:embed="rId9"/>
                </a:ext>
              </a:extLst>
            </a:blip>
            <a:stretch>
              <a:fillRect r="-35293"/>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2274341" y="383600"/>
            <a:ext cx="7534173" cy="3230277"/>
          </a:xfrm>
          <a:custGeom>
            <a:avLst/>
            <a:gdLst/>
            <a:ahLst/>
            <a:cxnLst/>
            <a:rect l="l" t="t" r="r" b="b"/>
            <a:pathLst>
              <a:path w="11301259" h="4845415">
                <a:moveTo>
                  <a:pt x="0" y="0"/>
                </a:moveTo>
                <a:lnTo>
                  <a:pt x="11301259" y="0"/>
                </a:lnTo>
                <a:lnTo>
                  <a:pt x="11301259" y="4845415"/>
                </a:lnTo>
                <a:lnTo>
                  <a:pt x="0" y="484541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0" y="3971500"/>
            <a:ext cx="12192000" cy="2207464"/>
          </a:xfrm>
          <a:prstGeom prst="rect">
            <a:avLst/>
          </a:prstGeom>
        </p:spPr>
        <p:txBody>
          <a:bodyPr lIns="0" tIns="0" rIns="0" bIns="0" rtlCol="0" anchor="t">
            <a:spAutoFit/>
          </a:bodyPr>
          <a:lstStyle/>
          <a:p>
            <a:pPr algn="ctr" defTabSz="609630">
              <a:lnSpc>
                <a:spcPts val="4387"/>
              </a:lnSpc>
              <a:spcBef>
                <a:spcPct val="0"/>
              </a:spcBef>
            </a:pPr>
            <a:r>
              <a:rPr lang="en-US" sz="3133">
                <a:solidFill>
                  <a:srgbClr val="FFFFFF"/>
                </a:solidFill>
                <a:latin typeface="Ample Display"/>
                <a:ea typeface="Ample Display"/>
                <a:cs typeface="Ample Display"/>
                <a:sym typeface="Ample Display"/>
              </a:rPr>
              <a:t>Y</a:t>
            </a:r>
            <a:r>
              <a:rPr lang="en-US" sz="3133">
                <a:solidFill>
                  <a:srgbClr val="000000"/>
                </a:solidFill>
                <a:latin typeface="Ample Display"/>
                <a:ea typeface="Ample Display"/>
                <a:cs typeface="Ample Display"/>
                <a:sym typeface="Ample Display"/>
              </a:rPr>
              <a:t>Think back to someone in your life who made an positive impact on who you are today.</a:t>
            </a:r>
          </a:p>
          <a:p>
            <a:pPr algn="ctr" defTabSz="609630">
              <a:lnSpc>
                <a:spcPts val="4387"/>
              </a:lnSpc>
              <a:spcBef>
                <a:spcPct val="0"/>
              </a:spcBef>
            </a:pPr>
            <a:endParaRPr lang="en-US" sz="3133">
              <a:solidFill>
                <a:srgbClr val="000000"/>
              </a:solidFill>
              <a:latin typeface="Ample Display"/>
              <a:ea typeface="Ample Display"/>
              <a:cs typeface="Ample Display"/>
              <a:sym typeface="Ample Display"/>
            </a:endParaRPr>
          </a:p>
          <a:p>
            <a:pPr algn="ctr" defTabSz="609630">
              <a:lnSpc>
                <a:spcPts val="4387"/>
              </a:lnSpc>
              <a:spcBef>
                <a:spcPct val="0"/>
              </a:spcBef>
            </a:pPr>
            <a:r>
              <a:rPr lang="en-US" sz="3133">
                <a:solidFill>
                  <a:srgbClr val="FFB71B"/>
                </a:solidFill>
                <a:latin typeface="Ample Display"/>
                <a:ea typeface="Ample Display"/>
                <a:cs typeface="Ample Display"/>
                <a:sym typeface="Ample Display"/>
              </a:rPr>
              <a:t>How did they make you feel?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5366" y="5171036"/>
            <a:ext cx="2341594" cy="2524629"/>
          </a:xfrm>
          <a:custGeom>
            <a:avLst/>
            <a:gdLst/>
            <a:ahLst/>
            <a:cxnLst/>
            <a:rect l="l" t="t" r="r" b="b"/>
            <a:pathLst>
              <a:path w="3512391" h="3786944">
                <a:moveTo>
                  <a:pt x="0" y="0"/>
                </a:moveTo>
                <a:lnTo>
                  <a:pt x="3512391" y="0"/>
                </a:lnTo>
                <a:lnTo>
                  <a:pt x="3512391" y="3786945"/>
                </a:lnTo>
                <a:lnTo>
                  <a:pt x="0" y="378694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0402304" y="5058419"/>
            <a:ext cx="2390005" cy="2637247"/>
          </a:xfrm>
          <a:custGeom>
            <a:avLst/>
            <a:gdLst/>
            <a:ahLst/>
            <a:cxnLst/>
            <a:rect l="l" t="t" r="r" b="b"/>
            <a:pathLst>
              <a:path w="3585007" h="3955870">
                <a:moveTo>
                  <a:pt x="0" y="0"/>
                </a:moveTo>
                <a:lnTo>
                  <a:pt x="3585007" y="0"/>
                </a:lnTo>
                <a:lnTo>
                  <a:pt x="3585007" y="3955870"/>
                </a:lnTo>
                <a:lnTo>
                  <a:pt x="0" y="395587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480529" y="-894620"/>
            <a:ext cx="2521289" cy="2556441"/>
          </a:xfrm>
          <a:custGeom>
            <a:avLst/>
            <a:gdLst/>
            <a:ahLst/>
            <a:cxnLst/>
            <a:rect l="l" t="t" r="r" b="b"/>
            <a:pathLst>
              <a:path w="3781934" h="3834661">
                <a:moveTo>
                  <a:pt x="0" y="0"/>
                </a:moveTo>
                <a:lnTo>
                  <a:pt x="3781934" y="0"/>
                </a:lnTo>
                <a:lnTo>
                  <a:pt x="3781934" y="3834660"/>
                </a:lnTo>
                <a:lnTo>
                  <a:pt x="0" y="383466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271112" flipV="1">
            <a:off x="10488639" y="-473181"/>
            <a:ext cx="2035122" cy="2526229"/>
          </a:xfrm>
          <a:custGeom>
            <a:avLst/>
            <a:gdLst/>
            <a:ahLst/>
            <a:cxnLst/>
            <a:rect l="l" t="t" r="r" b="b"/>
            <a:pathLst>
              <a:path w="3052683" h="3789344">
                <a:moveTo>
                  <a:pt x="0" y="3789344"/>
                </a:moveTo>
                <a:lnTo>
                  <a:pt x="3052684" y="3789344"/>
                </a:lnTo>
                <a:lnTo>
                  <a:pt x="3052684" y="0"/>
                </a:lnTo>
                <a:lnTo>
                  <a:pt x="0" y="0"/>
                </a:lnTo>
                <a:lnTo>
                  <a:pt x="0" y="3789344"/>
                </a:lnTo>
                <a:close/>
              </a:path>
            </a:pathLst>
          </a:custGeom>
          <a:blipFill>
            <a:blip r:embed="rId9">
              <a:extLst>
                <a:ext uri="{96DAC541-7B7A-43D3-8B79-37D633B846F1}">
                  <asvg:svgBlip xmlns:asvg="http://schemas.microsoft.com/office/drawing/2016/SVG/main" r:embed="rId10"/>
                </a:ext>
              </a:extLst>
            </a:blip>
            <a:stretch>
              <a:fillRect r="-35293"/>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71630" y="2037938"/>
            <a:ext cx="5141455" cy="3474377"/>
          </a:xfrm>
          <a:custGeom>
            <a:avLst/>
            <a:gdLst/>
            <a:ahLst/>
            <a:cxnLst/>
            <a:rect l="l" t="t" r="r" b="b"/>
            <a:pathLst>
              <a:path w="7712183" h="5211566">
                <a:moveTo>
                  <a:pt x="0" y="0"/>
                </a:moveTo>
                <a:lnTo>
                  <a:pt x="7712183" y="0"/>
                </a:lnTo>
                <a:lnTo>
                  <a:pt x="7712183" y="5211566"/>
                </a:lnTo>
                <a:lnTo>
                  <a:pt x="0" y="5211566"/>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2559614" y="677582"/>
            <a:ext cx="7072773" cy="701667"/>
          </a:xfrm>
          <a:prstGeom prst="rect">
            <a:avLst/>
          </a:prstGeom>
        </p:spPr>
        <p:txBody>
          <a:bodyPr lIns="0" tIns="0" rIns="0" bIns="0" rtlCol="0" anchor="t">
            <a:spAutoFit/>
          </a:bodyPr>
          <a:lstStyle/>
          <a:p>
            <a:pPr defTabSz="609630">
              <a:lnSpc>
                <a:spcPts val="5973"/>
              </a:lnSpc>
              <a:spcBef>
                <a:spcPct val="0"/>
              </a:spcBef>
            </a:pPr>
            <a:r>
              <a:rPr lang="en-US" sz="4266">
                <a:solidFill>
                  <a:srgbClr val="142E2D"/>
                </a:solidFill>
                <a:latin typeface="Ample Display"/>
                <a:ea typeface="Ample Display"/>
                <a:cs typeface="Ample Display"/>
                <a:sym typeface="Ample Display"/>
              </a:rPr>
              <a:t>What is 500 Fist Bumps?</a:t>
            </a:r>
          </a:p>
        </p:txBody>
      </p:sp>
      <p:pic>
        <p:nvPicPr>
          <p:cNvPr id="9" name="Online Media 8" descr="The story behind 500 Fist Bumps">
            <a:hlinkClick r:id="" action="ppaction://media"/>
            <a:extLst>
              <a:ext uri="{FF2B5EF4-FFF2-40B4-BE49-F238E27FC236}">
                <a16:creationId xmlns:a16="http://schemas.microsoft.com/office/drawing/2014/main" id="{B04C9BE3-0D76-D92A-75BB-98C05DE23175}"/>
              </a:ext>
            </a:extLst>
          </p:cNvPr>
          <p:cNvPicPr>
            <a:picLocks noRot="1" noChangeAspect="1"/>
          </p:cNvPicPr>
          <p:nvPr>
            <a:videoFile r:link="rId1"/>
          </p:nvPr>
        </p:nvPicPr>
        <p:blipFill>
          <a:blip r:embed="rId12"/>
          <a:stretch>
            <a:fillRect/>
          </a:stretch>
        </p:blipFill>
        <p:spPr>
          <a:xfrm>
            <a:off x="5735624" y="2278346"/>
            <a:ext cx="4656667" cy="26310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69591" y="5056384"/>
            <a:ext cx="2190724" cy="2371974"/>
          </a:xfrm>
          <a:custGeom>
            <a:avLst/>
            <a:gdLst/>
            <a:ahLst/>
            <a:cxnLst/>
            <a:rect l="l" t="t" r="r" b="b"/>
            <a:pathLst>
              <a:path w="3286086" h="3557961">
                <a:moveTo>
                  <a:pt x="0" y="0"/>
                </a:moveTo>
                <a:lnTo>
                  <a:pt x="3286087" y="0"/>
                </a:lnTo>
                <a:lnTo>
                  <a:pt x="3286087" y="3557960"/>
                </a:lnTo>
                <a:lnTo>
                  <a:pt x="0" y="3557960"/>
                </a:lnTo>
                <a:lnTo>
                  <a:pt x="0" y="0"/>
                </a:lnTo>
                <a:close/>
              </a:path>
            </a:pathLst>
          </a:custGeom>
          <a:blipFill>
            <a:blip r:embed="rId2">
              <a:extLst>
                <a:ext uri="{96DAC541-7B7A-43D3-8B79-37D633B846F1}">
                  <asvg:svgBlip xmlns:asvg="http://schemas.microsoft.com/office/drawing/2016/SVG/main" r:embed="rId3"/>
                </a:ext>
              </a:extLst>
            </a:blip>
            <a:stretch>
              <a:fillRect r="-24188" b="-32599"/>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rot="905046">
            <a:off x="-339221" y="-330088"/>
            <a:ext cx="1812324" cy="2064765"/>
          </a:xfrm>
          <a:custGeom>
            <a:avLst/>
            <a:gdLst/>
            <a:ahLst/>
            <a:cxnLst/>
            <a:rect l="l" t="t" r="r" b="b"/>
            <a:pathLst>
              <a:path w="2718486" h="3097147">
                <a:moveTo>
                  <a:pt x="0" y="0"/>
                </a:moveTo>
                <a:lnTo>
                  <a:pt x="2718487" y="0"/>
                </a:lnTo>
                <a:lnTo>
                  <a:pt x="2718487" y="3097147"/>
                </a:lnTo>
                <a:lnTo>
                  <a:pt x="0" y="3097147"/>
                </a:lnTo>
                <a:lnTo>
                  <a:pt x="0" y="0"/>
                </a:lnTo>
                <a:close/>
              </a:path>
            </a:pathLst>
          </a:custGeom>
          <a:blipFill>
            <a:blip r:embed="rId4">
              <a:extLst>
                <a:ext uri="{96DAC541-7B7A-43D3-8B79-37D633B846F1}">
                  <asvg:svgBlip xmlns:asvg="http://schemas.microsoft.com/office/drawing/2016/SVG/main" r:embed="rId5"/>
                </a:ext>
              </a:extLst>
            </a:blip>
            <a:stretch>
              <a:fillRect l="-18087" t="-10707"/>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445155" y="5404890"/>
            <a:ext cx="1532589" cy="1674961"/>
          </a:xfrm>
          <a:custGeom>
            <a:avLst/>
            <a:gdLst/>
            <a:ahLst/>
            <a:cxnLst/>
            <a:rect l="l" t="t" r="r" b="b"/>
            <a:pathLst>
              <a:path w="2298884" h="2512441">
                <a:moveTo>
                  <a:pt x="0" y="0"/>
                </a:moveTo>
                <a:lnTo>
                  <a:pt x="2298884" y="0"/>
                </a:lnTo>
                <a:lnTo>
                  <a:pt x="2298884" y="2512442"/>
                </a:lnTo>
                <a:lnTo>
                  <a:pt x="0" y="25124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9892897">
            <a:off x="10958666" y="-545095"/>
            <a:ext cx="2002651" cy="2494780"/>
          </a:xfrm>
          <a:custGeom>
            <a:avLst/>
            <a:gdLst/>
            <a:ahLst/>
            <a:cxnLst/>
            <a:rect l="l" t="t" r="r" b="b"/>
            <a:pathLst>
              <a:path w="3003976" h="3742170">
                <a:moveTo>
                  <a:pt x="0" y="0"/>
                </a:moveTo>
                <a:lnTo>
                  <a:pt x="3003977" y="0"/>
                </a:lnTo>
                <a:lnTo>
                  <a:pt x="3003977" y="3742169"/>
                </a:lnTo>
                <a:lnTo>
                  <a:pt x="0" y="3742169"/>
                </a:lnTo>
                <a:lnTo>
                  <a:pt x="0" y="0"/>
                </a:lnTo>
                <a:close/>
              </a:path>
            </a:pathLst>
          </a:custGeom>
          <a:blipFill>
            <a:blip r:embed="rId8">
              <a:extLst>
                <a:ext uri="{96DAC541-7B7A-43D3-8B79-37D633B846F1}">
                  <asvg:svgBlip xmlns:asvg="http://schemas.microsoft.com/office/drawing/2016/SVG/main" r:embed="rId9"/>
                </a:ext>
              </a:extLst>
            </a:blip>
            <a:stretch>
              <a:fillRect l="-29656" b="-25966"/>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710546" y="903171"/>
            <a:ext cx="8957441" cy="4937789"/>
          </a:xfrm>
          <a:custGeom>
            <a:avLst/>
            <a:gdLst/>
            <a:ahLst/>
            <a:cxnLst/>
            <a:rect l="l" t="t" r="r" b="b"/>
            <a:pathLst>
              <a:path w="13436161" h="7406684">
                <a:moveTo>
                  <a:pt x="0" y="0"/>
                </a:moveTo>
                <a:lnTo>
                  <a:pt x="13436161" y="0"/>
                </a:lnTo>
                <a:lnTo>
                  <a:pt x="13436161" y="7406684"/>
                </a:lnTo>
                <a:lnTo>
                  <a:pt x="0" y="7406684"/>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69591" y="5056384"/>
            <a:ext cx="2190724" cy="2371974"/>
          </a:xfrm>
          <a:custGeom>
            <a:avLst/>
            <a:gdLst/>
            <a:ahLst/>
            <a:cxnLst/>
            <a:rect l="l" t="t" r="r" b="b"/>
            <a:pathLst>
              <a:path w="3286086" h="3557961">
                <a:moveTo>
                  <a:pt x="0" y="0"/>
                </a:moveTo>
                <a:lnTo>
                  <a:pt x="3286087" y="0"/>
                </a:lnTo>
                <a:lnTo>
                  <a:pt x="3286087" y="3557960"/>
                </a:lnTo>
                <a:lnTo>
                  <a:pt x="0" y="3557960"/>
                </a:lnTo>
                <a:lnTo>
                  <a:pt x="0" y="0"/>
                </a:lnTo>
                <a:close/>
              </a:path>
            </a:pathLst>
          </a:custGeom>
          <a:blipFill>
            <a:blip r:embed="rId2">
              <a:extLst>
                <a:ext uri="{96DAC541-7B7A-43D3-8B79-37D633B846F1}">
                  <asvg:svgBlip xmlns:asvg="http://schemas.microsoft.com/office/drawing/2016/SVG/main" r:embed="rId3"/>
                </a:ext>
              </a:extLst>
            </a:blip>
            <a:stretch>
              <a:fillRect r="-24188" b="-32599"/>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rot="905046">
            <a:off x="-339221" y="-330088"/>
            <a:ext cx="1812324" cy="2064765"/>
          </a:xfrm>
          <a:custGeom>
            <a:avLst/>
            <a:gdLst/>
            <a:ahLst/>
            <a:cxnLst/>
            <a:rect l="l" t="t" r="r" b="b"/>
            <a:pathLst>
              <a:path w="2718486" h="3097147">
                <a:moveTo>
                  <a:pt x="0" y="0"/>
                </a:moveTo>
                <a:lnTo>
                  <a:pt x="2718487" y="0"/>
                </a:lnTo>
                <a:lnTo>
                  <a:pt x="2718487" y="3097147"/>
                </a:lnTo>
                <a:lnTo>
                  <a:pt x="0" y="3097147"/>
                </a:lnTo>
                <a:lnTo>
                  <a:pt x="0" y="0"/>
                </a:lnTo>
                <a:close/>
              </a:path>
            </a:pathLst>
          </a:custGeom>
          <a:blipFill>
            <a:blip r:embed="rId4">
              <a:extLst>
                <a:ext uri="{96DAC541-7B7A-43D3-8B79-37D633B846F1}">
                  <asvg:svgBlip xmlns:asvg="http://schemas.microsoft.com/office/drawing/2016/SVG/main" r:embed="rId5"/>
                </a:ext>
              </a:extLst>
            </a:blip>
            <a:stretch>
              <a:fillRect l="-18087" t="-10707"/>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445155" y="5404890"/>
            <a:ext cx="1532589" cy="1674961"/>
          </a:xfrm>
          <a:custGeom>
            <a:avLst/>
            <a:gdLst/>
            <a:ahLst/>
            <a:cxnLst/>
            <a:rect l="l" t="t" r="r" b="b"/>
            <a:pathLst>
              <a:path w="2298884" h="2512441">
                <a:moveTo>
                  <a:pt x="0" y="0"/>
                </a:moveTo>
                <a:lnTo>
                  <a:pt x="2298884" y="0"/>
                </a:lnTo>
                <a:lnTo>
                  <a:pt x="2298884" y="2512442"/>
                </a:lnTo>
                <a:lnTo>
                  <a:pt x="0" y="25124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9892897">
            <a:off x="10958666" y="-545095"/>
            <a:ext cx="2002651" cy="2494780"/>
          </a:xfrm>
          <a:custGeom>
            <a:avLst/>
            <a:gdLst/>
            <a:ahLst/>
            <a:cxnLst/>
            <a:rect l="l" t="t" r="r" b="b"/>
            <a:pathLst>
              <a:path w="3003976" h="3742170">
                <a:moveTo>
                  <a:pt x="0" y="0"/>
                </a:moveTo>
                <a:lnTo>
                  <a:pt x="3003977" y="0"/>
                </a:lnTo>
                <a:lnTo>
                  <a:pt x="3003977" y="3742169"/>
                </a:lnTo>
                <a:lnTo>
                  <a:pt x="0" y="3742169"/>
                </a:lnTo>
                <a:lnTo>
                  <a:pt x="0" y="0"/>
                </a:lnTo>
                <a:close/>
              </a:path>
            </a:pathLst>
          </a:custGeom>
          <a:blipFill>
            <a:blip r:embed="rId8">
              <a:extLst>
                <a:ext uri="{96DAC541-7B7A-43D3-8B79-37D633B846F1}">
                  <asvg:svgBlip xmlns:asvg="http://schemas.microsoft.com/office/drawing/2016/SVG/main" r:embed="rId9"/>
                </a:ext>
              </a:extLst>
            </a:blip>
            <a:stretch>
              <a:fillRect l="-29656" b="-25966"/>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710546" y="1129196"/>
            <a:ext cx="8887353" cy="4632533"/>
          </a:xfrm>
          <a:custGeom>
            <a:avLst/>
            <a:gdLst/>
            <a:ahLst/>
            <a:cxnLst/>
            <a:rect l="l" t="t" r="r" b="b"/>
            <a:pathLst>
              <a:path w="13331030" h="6948800">
                <a:moveTo>
                  <a:pt x="0" y="0"/>
                </a:moveTo>
                <a:lnTo>
                  <a:pt x="13331031" y="0"/>
                </a:lnTo>
                <a:lnTo>
                  <a:pt x="13331031" y="6948799"/>
                </a:lnTo>
                <a:lnTo>
                  <a:pt x="0" y="6948799"/>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024385" y="5098138"/>
            <a:ext cx="3655400" cy="1389820"/>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Scott Wilkens</a:t>
            </a:r>
            <a:r>
              <a:rPr lang="en" sz="2400" b="1">
                <a:latin typeface="Pluto Sans Heavy"/>
                <a:ea typeface="Georgia"/>
                <a:cs typeface="Georgia"/>
                <a:sym typeface="Georgia"/>
              </a:rPr>
              <a:t> </a:t>
            </a:r>
            <a:br>
              <a:rPr lang="en" sz="2400" b="1">
                <a:latin typeface="Pluto Sans Heavy"/>
                <a:ea typeface="Georgia"/>
                <a:cs typeface="Georgia"/>
              </a:rPr>
            </a:br>
            <a:r>
              <a:rPr lang="en" sz="2400" b="1">
                <a:solidFill>
                  <a:srgbClr val="FDB71A"/>
                </a:solidFill>
                <a:latin typeface="Pluto Sans Heavy"/>
                <a:ea typeface="Georgia"/>
                <a:cs typeface="Georgia"/>
              </a:rPr>
              <a:t>Secretary</a:t>
            </a:r>
          </a:p>
        </p:txBody>
      </p:sp>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spcFirstLastPara="1" wrap="square" lIns="68575" tIns="34275" rIns="68575" bIns="34275" anchor="ctr" anchorCtr="0">
            <a:normAutofit/>
          </a:bodyPr>
          <a:lstStyle/>
          <a:p>
            <a:pPr marL="186055" indent="0">
              <a:lnSpc>
                <a:spcPct val="100000"/>
              </a:lnSpc>
              <a:buClr>
                <a:schemeClr val="bg1"/>
              </a:buClr>
              <a:buNone/>
            </a:pPr>
            <a:r>
              <a:rPr lang="en-US" sz="2800">
                <a:solidFill>
                  <a:schemeClr val="lt1"/>
                </a:solidFill>
                <a:latin typeface="Pluto Sans Heavy"/>
                <a:ea typeface="Georgia"/>
                <a:cs typeface="Georgia"/>
                <a:sym typeface="Georgia"/>
              </a:rPr>
              <a:t>Senators attending online please let us know through the Q&amp;A.</a:t>
            </a:r>
            <a:endParaRPr lang="en-US" sz="3200" b="1">
              <a:solidFill>
                <a:schemeClr val="lt1"/>
              </a:solidFill>
              <a:latin typeface="Pluto Sans Heavy"/>
              <a:ea typeface="Georgia"/>
              <a:cs typeface="Georgia"/>
            </a:endParaRPr>
          </a:p>
          <a:p>
            <a:pPr marL="186055" indent="0">
              <a:lnSpc>
                <a:spcPct val="100000"/>
              </a:lnSpc>
              <a:buClr>
                <a:schemeClr val="bg1"/>
              </a:buClr>
              <a:buNone/>
            </a:pPr>
            <a:endParaRPr lang="en-US" sz="2133">
              <a:solidFill>
                <a:schemeClr val="bg1"/>
              </a:solidFill>
              <a:latin typeface="Sofia Pro Regular"/>
              <a:ea typeface="Georgia"/>
              <a:cs typeface="Georgia"/>
            </a:endParaRPr>
          </a:p>
        </p:txBody>
      </p:sp>
      <p:pic>
        <p:nvPicPr>
          <p:cNvPr id="3" name="Picture 2">
            <a:extLst>
              <a:ext uri="{FF2B5EF4-FFF2-40B4-BE49-F238E27FC236}">
                <a16:creationId xmlns:a16="http://schemas.microsoft.com/office/drawing/2014/main" id="{729C333C-03F9-5380-CD05-D33BB58D26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7379" y="1897782"/>
            <a:ext cx="2390775" cy="3187700"/>
          </a:xfrm>
          <a:prstGeom prst="rect">
            <a:avLst/>
          </a:prstGeom>
        </p:spPr>
      </p:pic>
      <p:sp>
        <p:nvSpPr>
          <p:cNvPr id="6" name="TextBox 5">
            <a:extLst>
              <a:ext uri="{FF2B5EF4-FFF2-40B4-BE49-F238E27FC236}">
                <a16:creationId xmlns:a16="http://schemas.microsoft.com/office/drawing/2014/main" id="{373DCFEB-1D98-1F39-6396-50524EDA43FD}"/>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Roll Call</a:t>
            </a:r>
            <a:endParaRPr lang="en-US" sz="5400">
              <a:cs typeface="Arial"/>
            </a:endParaRPr>
          </a:p>
        </p:txBody>
      </p:sp>
    </p:spTree>
    <p:extLst>
      <p:ext uri="{BB962C8B-B14F-4D97-AF65-F5344CB8AC3E}">
        <p14:creationId xmlns:p14="http://schemas.microsoft.com/office/powerpoint/2010/main" val="83030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69591" y="5056384"/>
            <a:ext cx="2190724" cy="2371974"/>
          </a:xfrm>
          <a:custGeom>
            <a:avLst/>
            <a:gdLst/>
            <a:ahLst/>
            <a:cxnLst/>
            <a:rect l="l" t="t" r="r" b="b"/>
            <a:pathLst>
              <a:path w="3286086" h="3557961">
                <a:moveTo>
                  <a:pt x="0" y="0"/>
                </a:moveTo>
                <a:lnTo>
                  <a:pt x="3286087" y="0"/>
                </a:lnTo>
                <a:lnTo>
                  <a:pt x="3286087" y="3557960"/>
                </a:lnTo>
                <a:lnTo>
                  <a:pt x="0" y="3557960"/>
                </a:lnTo>
                <a:lnTo>
                  <a:pt x="0" y="0"/>
                </a:lnTo>
                <a:close/>
              </a:path>
            </a:pathLst>
          </a:custGeom>
          <a:blipFill>
            <a:blip r:embed="rId2">
              <a:extLst>
                <a:ext uri="{96DAC541-7B7A-43D3-8B79-37D633B846F1}">
                  <asvg:svgBlip xmlns:asvg="http://schemas.microsoft.com/office/drawing/2016/SVG/main" r:embed="rId3"/>
                </a:ext>
              </a:extLst>
            </a:blip>
            <a:stretch>
              <a:fillRect r="-24188" b="-32599"/>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rot="905046">
            <a:off x="-339221" y="-330088"/>
            <a:ext cx="1812324" cy="2064765"/>
          </a:xfrm>
          <a:custGeom>
            <a:avLst/>
            <a:gdLst/>
            <a:ahLst/>
            <a:cxnLst/>
            <a:rect l="l" t="t" r="r" b="b"/>
            <a:pathLst>
              <a:path w="2718486" h="3097147">
                <a:moveTo>
                  <a:pt x="0" y="0"/>
                </a:moveTo>
                <a:lnTo>
                  <a:pt x="2718487" y="0"/>
                </a:lnTo>
                <a:lnTo>
                  <a:pt x="2718487" y="3097147"/>
                </a:lnTo>
                <a:lnTo>
                  <a:pt x="0" y="3097147"/>
                </a:lnTo>
                <a:lnTo>
                  <a:pt x="0" y="0"/>
                </a:lnTo>
                <a:close/>
              </a:path>
            </a:pathLst>
          </a:custGeom>
          <a:blipFill>
            <a:blip r:embed="rId4">
              <a:extLst>
                <a:ext uri="{96DAC541-7B7A-43D3-8B79-37D633B846F1}">
                  <asvg:svgBlip xmlns:asvg="http://schemas.microsoft.com/office/drawing/2016/SVG/main" r:embed="rId5"/>
                </a:ext>
              </a:extLst>
            </a:blip>
            <a:stretch>
              <a:fillRect l="-18087" t="-10707"/>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445155" y="5404890"/>
            <a:ext cx="1532589" cy="1674961"/>
          </a:xfrm>
          <a:custGeom>
            <a:avLst/>
            <a:gdLst/>
            <a:ahLst/>
            <a:cxnLst/>
            <a:rect l="l" t="t" r="r" b="b"/>
            <a:pathLst>
              <a:path w="2298884" h="2512441">
                <a:moveTo>
                  <a:pt x="0" y="0"/>
                </a:moveTo>
                <a:lnTo>
                  <a:pt x="2298884" y="0"/>
                </a:lnTo>
                <a:lnTo>
                  <a:pt x="2298884" y="2512442"/>
                </a:lnTo>
                <a:lnTo>
                  <a:pt x="0" y="25124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9892897">
            <a:off x="10958666" y="-545095"/>
            <a:ext cx="2002651" cy="2494780"/>
          </a:xfrm>
          <a:custGeom>
            <a:avLst/>
            <a:gdLst/>
            <a:ahLst/>
            <a:cxnLst/>
            <a:rect l="l" t="t" r="r" b="b"/>
            <a:pathLst>
              <a:path w="3003976" h="3742170">
                <a:moveTo>
                  <a:pt x="0" y="0"/>
                </a:moveTo>
                <a:lnTo>
                  <a:pt x="3003977" y="0"/>
                </a:lnTo>
                <a:lnTo>
                  <a:pt x="3003977" y="3742169"/>
                </a:lnTo>
                <a:lnTo>
                  <a:pt x="0" y="3742169"/>
                </a:lnTo>
                <a:lnTo>
                  <a:pt x="0" y="0"/>
                </a:lnTo>
                <a:close/>
              </a:path>
            </a:pathLst>
          </a:custGeom>
          <a:blipFill>
            <a:blip r:embed="rId8">
              <a:extLst>
                <a:ext uri="{96DAC541-7B7A-43D3-8B79-37D633B846F1}">
                  <asvg:svgBlip xmlns:asvg="http://schemas.microsoft.com/office/drawing/2016/SVG/main" r:embed="rId9"/>
                </a:ext>
              </a:extLst>
            </a:blip>
            <a:stretch>
              <a:fillRect l="-29656" b="-25966"/>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519258" y="1304255"/>
            <a:ext cx="8716905" cy="4249491"/>
          </a:xfrm>
          <a:custGeom>
            <a:avLst/>
            <a:gdLst/>
            <a:ahLst/>
            <a:cxnLst/>
            <a:rect l="l" t="t" r="r" b="b"/>
            <a:pathLst>
              <a:path w="13075358" h="6374237">
                <a:moveTo>
                  <a:pt x="0" y="0"/>
                </a:moveTo>
                <a:lnTo>
                  <a:pt x="13075358" y="0"/>
                </a:lnTo>
                <a:lnTo>
                  <a:pt x="13075358" y="6374238"/>
                </a:lnTo>
                <a:lnTo>
                  <a:pt x="0" y="637423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69591" y="5056384"/>
            <a:ext cx="2190724" cy="2371974"/>
          </a:xfrm>
          <a:custGeom>
            <a:avLst/>
            <a:gdLst/>
            <a:ahLst/>
            <a:cxnLst/>
            <a:rect l="l" t="t" r="r" b="b"/>
            <a:pathLst>
              <a:path w="3286086" h="3557961">
                <a:moveTo>
                  <a:pt x="0" y="0"/>
                </a:moveTo>
                <a:lnTo>
                  <a:pt x="3286087" y="0"/>
                </a:lnTo>
                <a:lnTo>
                  <a:pt x="3286087" y="3557960"/>
                </a:lnTo>
                <a:lnTo>
                  <a:pt x="0" y="3557960"/>
                </a:lnTo>
                <a:lnTo>
                  <a:pt x="0" y="0"/>
                </a:lnTo>
                <a:close/>
              </a:path>
            </a:pathLst>
          </a:custGeom>
          <a:blipFill>
            <a:blip r:embed="rId2">
              <a:extLst>
                <a:ext uri="{96DAC541-7B7A-43D3-8B79-37D633B846F1}">
                  <asvg:svgBlip xmlns:asvg="http://schemas.microsoft.com/office/drawing/2016/SVG/main" r:embed="rId3"/>
                </a:ext>
              </a:extLst>
            </a:blip>
            <a:stretch>
              <a:fillRect r="-24188" b="-32599"/>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rot="905046">
            <a:off x="-339221" y="-330088"/>
            <a:ext cx="1812324" cy="2064765"/>
          </a:xfrm>
          <a:custGeom>
            <a:avLst/>
            <a:gdLst/>
            <a:ahLst/>
            <a:cxnLst/>
            <a:rect l="l" t="t" r="r" b="b"/>
            <a:pathLst>
              <a:path w="2718486" h="3097147">
                <a:moveTo>
                  <a:pt x="0" y="0"/>
                </a:moveTo>
                <a:lnTo>
                  <a:pt x="2718487" y="0"/>
                </a:lnTo>
                <a:lnTo>
                  <a:pt x="2718487" y="3097147"/>
                </a:lnTo>
                <a:lnTo>
                  <a:pt x="0" y="3097147"/>
                </a:lnTo>
                <a:lnTo>
                  <a:pt x="0" y="0"/>
                </a:lnTo>
                <a:close/>
              </a:path>
            </a:pathLst>
          </a:custGeom>
          <a:blipFill>
            <a:blip r:embed="rId4">
              <a:extLst>
                <a:ext uri="{96DAC541-7B7A-43D3-8B79-37D633B846F1}">
                  <asvg:svgBlip xmlns:asvg="http://schemas.microsoft.com/office/drawing/2016/SVG/main" r:embed="rId5"/>
                </a:ext>
              </a:extLst>
            </a:blip>
            <a:stretch>
              <a:fillRect l="-18087" t="-10707"/>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445155" y="5404890"/>
            <a:ext cx="1532589" cy="1674961"/>
          </a:xfrm>
          <a:custGeom>
            <a:avLst/>
            <a:gdLst/>
            <a:ahLst/>
            <a:cxnLst/>
            <a:rect l="l" t="t" r="r" b="b"/>
            <a:pathLst>
              <a:path w="2298884" h="2512441">
                <a:moveTo>
                  <a:pt x="0" y="0"/>
                </a:moveTo>
                <a:lnTo>
                  <a:pt x="2298884" y="0"/>
                </a:lnTo>
                <a:lnTo>
                  <a:pt x="2298884" y="2512442"/>
                </a:lnTo>
                <a:lnTo>
                  <a:pt x="0" y="25124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9892897">
            <a:off x="10958666" y="-545095"/>
            <a:ext cx="2002651" cy="2494780"/>
          </a:xfrm>
          <a:custGeom>
            <a:avLst/>
            <a:gdLst/>
            <a:ahLst/>
            <a:cxnLst/>
            <a:rect l="l" t="t" r="r" b="b"/>
            <a:pathLst>
              <a:path w="3003976" h="3742170">
                <a:moveTo>
                  <a:pt x="0" y="0"/>
                </a:moveTo>
                <a:lnTo>
                  <a:pt x="3003977" y="0"/>
                </a:lnTo>
                <a:lnTo>
                  <a:pt x="3003977" y="3742169"/>
                </a:lnTo>
                <a:lnTo>
                  <a:pt x="0" y="3742169"/>
                </a:lnTo>
                <a:lnTo>
                  <a:pt x="0" y="0"/>
                </a:lnTo>
                <a:close/>
              </a:path>
            </a:pathLst>
          </a:custGeom>
          <a:blipFill>
            <a:blip r:embed="rId8">
              <a:extLst>
                <a:ext uri="{96DAC541-7B7A-43D3-8B79-37D633B846F1}">
                  <asvg:svgBlip xmlns:asvg="http://schemas.microsoft.com/office/drawing/2016/SVG/main" r:embed="rId9"/>
                </a:ext>
              </a:extLst>
            </a:blip>
            <a:stretch>
              <a:fillRect l="-29656" b="-25966"/>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710546" y="1055489"/>
            <a:ext cx="8841937" cy="4984643"/>
          </a:xfrm>
          <a:custGeom>
            <a:avLst/>
            <a:gdLst/>
            <a:ahLst/>
            <a:cxnLst/>
            <a:rect l="l" t="t" r="r" b="b"/>
            <a:pathLst>
              <a:path w="13262906" h="7476964">
                <a:moveTo>
                  <a:pt x="0" y="0"/>
                </a:moveTo>
                <a:lnTo>
                  <a:pt x="13262907" y="0"/>
                </a:lnTo>
                <a:lnTo>
                  <a:pt x="13262907" y="7476963"/>
                </a:lnTo>
                <a:lnTo>
                  <a:pt x="0" y="7476963"/>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69591" y="5056384"/>
            <a:ext cx="2190724" cy="2371974"/>
          </a:xfrm>
          <a:custGeom>
            <a:avLst/>
            <a:gdLst/>
            <a:ahLst/>
            <a:cxnLst/>
            <a:rect l="l" t="t" r="r" b="b"/>
            <a:pathLst>
              <a:path w="3286086" h="3557961">
                <a:moveTo>
                  <a:pt x="0" y="0"/>
                </a:moveTo>
                <a:lnTo>
                  <a:pt x="3286087" y="0"/>
                </a:lnTo>
                <a:lnTo>
                  <a:pt x="3286087" y="3557960"/>
                </a:lnTo>
                <a:lnTo>
                  <a:pt x="0" y="3557960"/>
                </a:lnTo>
                <a:lnTo>
                  <a:pt x="0" y="0"/>
                </a:lnTo>
                <a:close/>
              </a:path>
            </a:pathLst>
          </a:custGeom>
          <a:blipFill>
            <a:blip r:embed="rId2">
              <a:extLst>
                <a:ext uri="{96DAC541-7B7A-43D3-8B79-37D633B846F1}">
                  <asvg:svgBlip xmlns:asvg="http://schemas.microsoft.com/office/drawing/2016/SVG/main" r:embed="rId3"/>
                </a:ext>
              </a:extLst>
            </a:blip>
            <a:stretch>
              <a:fillRect r="-24188" b="-32599"/>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rot="905046">
            <a:off x="-339221" y="-330088"/>
            <a:ext cx="1812324" cy="2064765"/>
          </a:xfrm>
          <a:custGeom>
            <a:avLst/>
            <a:gdLst/>
            <a:ahLst/>
            <a:cxnLst/>
            <a:rect l="l" t="t" r="r" b="b"/>
            <a:pathLst>
              <a:path w="2718486" h="3097147">
                <a:moveTo>
                  <a:pt x="0" y="0"/>
                </a:moveTo>
                <a:lnTo>
                  <a:pt x="2718487" y="0"/>
                </a:lnTo>
                <a:lnTo>
                  <a:pt x="2718487" y="3097147"/>
                </a:lnTo>
                <a:lnTo>
                  <a:pt x="0" y="3097147"/>
                </a:lnTo>
                <a:lnTo>
                  <a:pt x="0" y="0"/>
                </a:lnTo>
                <a:close/>
              </a:path>
            </a:pathLst>
          </a:custGeom>
          <a:blipFill>
            <a:blip r:embed="rId4">
              <a:extLst>
                <a:ext uri="{96DAC541-7B7A-43D3-8B79-37D633B846F1}">
                  <asvg:svgBlip xmlns:asvg="http://schemas.microsoft.com/office/drawing/2016/SVG/main" r:embed="rId5"/>
                </a:ext>
              </a:extLst>
            </a:blip>
            <a:stretch>
              <a:fillRect l="-18087" t="-10707"/>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445155" y="5404890"/>
            <a:ext cx="1532589" cy="1674961"/>
          </a:xfrm>
          <a:custGeom>
            <a:avLst/>
            <a:gdLst/>
            <a:ahLst/>
            <a:cxnLst/>
            <a:rect l="l" t="t" r="r" b="b"/>
            <a:pathLst>
              <a:path w="2298884" h="2512441">
                <a:moveTo>
                  <a:pt x="0" y="0"/>
                </a:moveTo>
                <a:lnTo>
                  <a:pt x="2298884" y="0"/>
                </a:lnTo>
                <a:lnTo>
                  <a:pt x="2298884" y="2512442"/>
                </a:lnTo>
                <a:lnTo>
                  <a:pt x="0" y="25124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9892897">
            <a:off x="10958666" y="-545095"/>
            <a:ext cx="2002651" cy="2494780"/>
          </a:xfrm>
          <a:custGeom>
            <a:avLst/>
            <a:gdLst/>
            <a:ahLst/>
            <a:cxnLst/>
            <a:rect l="l" t="t" r="r" b="b"/>
            <a:pathLst>
              <a:path w="3003976" h="3742170">
                <a:moveTo>
                  <a:pt x="0" y="0"/>
                </a:moveTo>
                <a:lnTo>
                  <a:pt x="3003977" y="0"/>
                </a:lnTo>
                <a:lnTo>
                  <a:pt x="3003977" y="3742169"/>
                </a:lnTo>
                <a:lnTo>
                  <a:pt x="0" y="3742169"/>
                </a:lnTo>
                <a:lnTo>
                  <a:pt x="0" y="0"/>
                </a:lnTo>
                <a:close/>
              </a:path>
            </a:pathLst>
          </a:custGeom>
          <a:blipFill>
            <a:blip r:embed="rId8">
              <a:extLst>
                <a:ext uri="{96DAC541-7B7A-43D3-8B79-37D633B846F1}">
                  <asvg:svgBlip xmlns:asvg="http://schemas.microsoft.com/office/drawing/2016/SVG/main" r:embed="rId9"/>
                </a:ext>
              </a:extLst>
            </a:blip>
            <a:stretch>
              <a:fillRect l="-29656" b="-25966"/>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2067203" y="1141251"/>
            <a:ext cx="8302389" cy="4701227"/>
          </a:xfrm>
          <a:custGeom>
            <a:avLst/>
            <a:gdLst/>
            <a:ahLst/>
            <a:cxnLst/>
            <a:rect l="l" t="t" r="r" b="b"/>
            <a:pathLst>
              <a:path w="12453583" h="7051841">
                <a:moveTo>
                  <a:pt x="0" y="0"/>
                </a:moveTo>
                <a:lnTo>
                  <a:pt x="12453583" y="0"/>
                </a:lnTo>
                <a:lnTo>
                  <a:pt x="12453583" y="7051841"/>
                </a:lnTo>
                <a:lnTo>
                  <a:pt x="0" y="7051841"/>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69591" y="5056384"/>
            <a:ext cx="2190724" cy="2371974"/>
          </a:xfrm>
          <a:custGeom>
            <a:avLst/>
            <a:gdLst/>
            <a:ahLst/>
            <a:cxnLst/>
            <a:rect l="l" t="t" r="r" b="b"/>
            <a:pathLst>
              <a:path w="3286086" h="3557961">
                <a:moveTo>
                  <a:pt x="0" y="0"/>
                </a:moveTo>
                <a:lnTo>
                  <a:pt x="3286087" y="0"/>
                </a:lnTo>
                <a:lnTo>
                  <a:pt x="3286087" y="3557960"/>
                </a:lnTo>
                <a:lnTo>
                  <a:pt x="0" y="3557960"/>
                </a:lnTo>
                <a:lnTo>
                  <a:pt x="0" y="0"/>
                </a:lnTo>
                <a:close/>
              </a:path>
            </a:pathLst>
          </a:custGeom>
          <a:blipFill>
            <a:blip r:embed="rId2">
              <a:extLst>
                <a:ext uri="{96DAC541-7B7A-43D3-8B79-37D633B846F1}">
                  <asvg:svgBlip xmlns:asvg="http://schemas.microsoft.com/office/drawing/2016/SVG/main" r:embed="rId3"/>
                </a:ext>
              </a:extLst>
            </a:blip>
            <a:stretch>
              <a:fillRect r="-24188" b="-32599"/>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rot="905046">
            <a:off x="-339221" y="-330088"/>
            <a:ext cx="1812324" cy="2064765"/>
          </a:xfrm>
          <a:custGeom>
            <a:avLst/>
            <a:gdLst/>
            <a:ahLst/>
            <a:cxnLst/>
            <a:rect l="l" t="t" r="r" b="b"/>
            <a:pathLst>
              <a:path w="2718486" h="3097147">
                <a:moveTo>
                  <a:pt x="0" y="0"/>
                </a:moveTo>
                <a:lnTo>
                  <a:pt x="2718487" y="0"/>
                </a:lnTo>
                <a:lnTo>
                  <a:pt x="2718487" y="3097147"/>
                </a:lnTo>
                <a:lnTo>
                  <a:pt x="0" y="3097147"/>
                </a:lnTo>
                <a:lnTo>
                  <a:pt x="0" y="0"/>
                </a:lnTo>
                <a:close/>
              </a:path>
            </a:pathLst>
          </a:custGeom>
          <a:blipFill>
            <a:blip r:embed="rId4">
              <a:extLst>
                <a:ext uri="{96DAC541-7B7A-43D3-8B79-37D633B846F1}">
                  <asvg:svgBlip xmlns:asvg="http://schemas.microsoft.com/office/drawing/2016/SVG/main" r:embed="rId5"/>
                </a:ext>
              </a:extLst>
            </a:blip>
            <a:stretch>
              <a:fillRect l="-18087" t="-10707"/>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445155" y="5404890"/>
            <a:ext cx="1532589" cy="1674961"/>
          </a:xfrm>
          <a:custGeom>
            <a:avLst/>
            <a:gdLst/>
            <a:ahLst/>
            <a:cxnLst/>
            <a:rect l="l" t="t" r="r" b="b"/>
            <a:pathLst>
              <a:path w="2298884" h="2512441">
                <a:moveTo>
                  <a:pt x="0" y="0"/>
                </a:moveTo>
                <a:lnTo>
                  <a:pt x="2298884" y="0"/>
                </a:lnTo>
                <a:lnTo>
                  <a:pt x="2298884" y="2512442"/>
                </a:lnTo>
                <a:lnTo>
                  <a:pt x="0" y="25124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9892897">
            <a:off x="10958666" y="-545095"/>
            <a:ext cx="2002651" cy="2494780"/>
          </a:xfrm>
          <a:custGeom>
            <a:avLst/>
            <a:gdLst/>
            <a:ahLst/>
            <a:cxnLst/>
            <a:rect l="l" t="t" r="r" b="b"/>
            <a:pathLst>
              <a:path w="3003976" h="3742170">
                <a:moveTo>
                  <a:pt x="0" y="0"/>
                </a:moveTo>
                <a:lnTo>
                  <a:pt x="3003977" y="0"/>
                </a:lnTo>
                <a:lnTo>
                  <a:pt x="3003977" y="3742169"/>
                </a:lnTo>
                <a:lnTo>
                  <a:pt x="0" y="3742169"/>
                </a:lnTo>
                <a:lnTo>
                  <a:pt x="0" y="0"/>
                </a:lnTo>
                <a:close/>
              </a:path>
            </a:pathLst>
          </a:custGeom>
          <a:blipFill>
            <a:blip r:embed="rId8">
              <a:extLst>
                <a:ext uri="{96DAC541-7B7A-43D3-8B79-37D633B846F1}">
                  <asvg:svgBlip xmlns:asvg="http://schemas.microsoft.com/office/drawing/2016/SVG/main" r:embed="rId9"/>
                </a:ext>
              </a:extLst>
            </a:blip>
            <a:stretch>
              <a:fillRect l="-29656" b="-25966"/>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2183393" y="1016997"/>
            <a:ext cx="8335216" cy="4824006"/>
          </a:xfrm>
          <a:custGeom>
            <a:avLst/>
            <a:gdLst/>
            <a:ahLst/>
            <a:cxnLst/>
            <a:rect l="l" t="t" r="r" b="b"/>
            <a:pathLst>
              <a:path w="12502824" h="7236009">
                <a:moveTo>
                  <a:pt x="0" y="0"/>
                </a:moveTo>
                <a:lnTo>
                  <a:pt x="12502824" y="0"/>
                </a:lnTo>
                <a:lnTo>
                  <a:pt x="12502824" y="7236010"/>
                </a:lnTo>
                <a:lnTo>
                  <a:pt x="0" y="723601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69591" y="5056384"/>
            <a:ext cx="2190724" cy="2371974"/>
          </a:xfrm>
          <a:custGeom>
            <a:avLst/>
            <a:gdLst/>
            <a:ahLst/>
            <a:cxnLst/>
            <a:rect l="l" t="t" r="r" b="b"/>
            <a:pathLst>
              <a:path w="3286086" h="3557961">
                <a:moveTo>
                  <a:pt x="0" y="0"/>
                </a:moveTo>
                <a:lnTo>
                  <a:pt x="3286087" y="0"/>
                </a:lnTo>
                <a:lnTo>
                  <a:pt x="3286087" y="3557960"/>
                </a:lnTo>
                <a:lnTo>
                  <a:pt x="0" y="3557960"/>
                </a:lnTo>
                <a:lnTo>
                  <a:pt x="0" y="0"/>
                </a:lnTo>
                <a:close/>
              </a:path>
            </a:pathLst>
          </a:custGeom>
          <a:blipFill>
            <a:blip r:embed="rId2">
              <a:extLst>
                <a:ext uri="{96DAC541-7B7A-43D3-8B79-37D633B846F1}">
                  <asvg:svgBlip xmlns:asvg="http://schemas.microsoft.com/office/drawing/2016/SVG/main" r:embed="rId3"/>
                </a:ext>
              </a:extLst>
            </a:blip>
            <a:stretch>
              <a:fillRect r="-24188" b="-32599"/>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rot="905046">
            <a:off x="-339221" y="-330088"/>
            <a:ext cx="1812324" cy="2064765"/>
          </a:xfrm>
          <a:custGeom>
            <a:avLst/>
            <a:gdLst/>
            <a:ahLst/>
            <a:cxnLst/>
            <a:rect l="l" t="t" r="r" b="b"/>
            <a:pathLst>
              <a:path w="2718486" h="3097147">
                <a:moveTo>
                  <a:pt x="0" y="0"/>
                </a:moveTo>
                <a:lnTo>
                  <a:pt x="2718487" y="0"/>
                </a:lnTo>
                <a:lnTo>
                  <a:pt x="2718487" y="3097147"/>
                </a:lnTo>
                <a:lnTo>
                  <a:pt x="0" y="3097147"/>
                </a:lnTo>
                <a:lnTo>
                  <a:pt x="0" y="0"/>
                </a:lnTo>
                <a:close/>
              </a:path>
            </a:pathLst>
          </a:custGeom>
          <a:blipFill>
            <a:blip r:embed="rId4">
              <a:extLst>
                <a:ext uri="{96DAC541-7B7A-43D3-8B79-37D633B846F1}">
                  <asvg:svgBlip xmlns:asvg="http://schemas.microsoft.com/office/drawing/2016/SVG/main" r:embed="rId5"/>
                </a:ext>
              </a:extLst>
            </a:blip>
            <a:stretch>
              <a:fillRect l="-18087" t="-10707"/>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445155" y="5404890"/>
            <a:ext cx="1532589" cy="1674961"/>
          </a:xfrm>
          <a:custGeom>
            <a:avLst/>
            <a:gdLst/>
            <a:ahLst/>
            <a:cxnLst/>
            <a:rect l="l" t="t" r="r" b="b"/>
            <a:pathLst>
              <a:path w="2298884" h="2512441">
                <a:moveTo>
                  <a:pt x="0" y="0"/>
                </a:moveTo>
                <a:lnTo>
                  <a:pt x="2298884" y="0"/>
                </a:lnTo>
                <a:lnTo>
                  <a:pt x="2298884" y="2512442"/>
                </a:lnTo>
                <a:lnTo>
                  <a:pt x="0" y="25124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9892897">
            <a:off x="10958666" y="-545095"/>
            <a:ext cx="2002651" cy="2494780"/>
          </a:xfrm>
          <a:custGeom>
            <a:avLst/>
            <a:gdLst/>
            <a:ahLst/>
            <a:cxnLst/>
            <a:rect l="l" t="t" r="r" b="b"/>
            <a:pathLst>
              <a:path w="3003976" h="3742170">
                <a:moveTo>
                  <a:pt x="0" y="0"/>
                </a:moveTo>
                <a:lnTo>
                  <a:pt x="3003977" y="0"/>
                </a:lnTo>
                <a:lnTo>
                  <a:pt x="3003977" y="3742169"/>
                </a:lnTo>
                <a:lnTo>
                  <a:pt x="0" y="3742169"/>
                </a:lnTo>
                <a:lnTo>
                  <a:pt x="0" y="0"/>
                </a:lnTo>
                <a:close/>
              </a:path>
            </a:pathLst>
          </a:custGeom>
          <a:blipFill>
            <a:blip r:embed="rId8">
              <a:extLst>
                <a:ext uri="{96DAC541-7B7A-43D3-8B79-37D633B846F1}">
                  <asvg:svgBlip xmlns:asvg="http://schemas.microsoft.com/office/drawing/2016/SVG/main" r:embed="rId9"/>
                </a:ext>
              </a:extLst>
            </a:blip>
            <a:stretch>
              <a:fillRect l="-29656" b="-25966"/>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2219472" y="1024715"/>
            <a:ext cx="8150121" cy="4808571"/>
          </a:xfrm>
          <a:custGeom>
            <a:avLst/>
            <a:gdLst/>
            <a:ahLst/>
            <a:cxnLst/>
            <a:rect l="l" t="t" r="r" b="b"/>
            <a:pathLst>
              <a:path w="12225181" h="7212857">
                <a:moveTo>
                  <a:pt x="0" y="0"/>
                </a:moveTo>
                <a:lnTo>
                  <a:pt x="12225180" y="0"/>
                </a:lnTo>
                <a:lnTo>
                  <a:pt x="12225180" y="7212856"/>
                </a:lnTo>
                <a:lnTo>
                  <a:pt x="0" y="7212856"/>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69591" y="5056384"/>
            <a:ext cx="2190724" cy="2371974"/>
          </a:xfrm>
          <a:custGeom>
            <a:avLst/>
            <a:gdLst/>
            <a:ahLst/>
            <a:cxnLst/>
            <a:rect l="l" t="t" r="r" b="b"/>
            <a:pathLst>
              <a:path w="3286086" h="3557961">
                <a:moveTo>
                  <a:pt x="0" y="0"/>
                </a:moveTo>
                <a:lnTo>
                  <a:pt x="3286087" y="0"/>
                </a:lnTo>
                <a:lnTo>
                  <a:pt x="3286087" y="3557960"/>
                </a:lnTo>
                <a:lnTo>
                  <a:pt x="0" y="3557960"/>
                </a:lnTo>
                <a:lnTo>
                  <a:pt x="0" y="0"/>
                </a:lnTo>
                <a:close/>
              </a:path>
            </a:pathLst>
          </a:custGeom>
          <a:blipFill>
            <a:blip r:embed="rId2">
              <a:extLst>
                <a:ext uri="{96DAC541-7B7A-43D3-8B79-37D633B846F1}">
                  <asvg:svgBlip xmlns:asvg="http://schemas.microsoft.com/office/drawing/2016/SVG/main" r:embed="rId3"/>
                </a:ext>
              </a:extLst>
            </a:blip>
            <a:stretch>
              <a:fillRect r="-24188" b="-32599"/>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rot="905046">
            <a:off x="-339221" y="-330088"/>
            <a:ext cx="1812324" cy="2064765"/>
          </a:xfrm>
          <a:custGeom>
            <a:avLst/>
            <a:gdLst/>
            <a:ahLst/>
            <a:cxnLst/>
            <a:rect l="l" t="t" r="r" b="b"/>
            <a:pathLst>
              <a:path w="2718486" h="3097147">
                <a:moveTo>
                  <a:pt x="0" y="0"/>
                </a:moveTo>
                <a:lnTo>
                  <a:pt x="2718487" y="0"/>
                </a:lnTo>
                <a:lnTo>
                  <a:pt x="2718487" y="3097147"/>
                </a:lnTo>
                <a:lnTo>
                  <a:pt x="0" y="3097147"/>
                </a:lnTo>
                <a:lnTo>
                  <a:pt x="0" y="0"/>
                </a:lnTo>
                <a:close/>
              </a:path>
            </a:pathLst>
          </a:custGeom>
          <a:blipFill>
            <a:blip r:embed="rId4">
              <a:extLst>
                <a:ext uri="{96DAC541-7B7A-43D3-8B79-37D633B846F1}">
                  <asvg:svgBlip xmlns:asvg="http://schemas.microsoft.com/office/drawing/2016/SVG/main" r:embed="rId5"/>
                </a:ext>
              </a:extLst>
            </a:blip>
            <a:stretch>
              <a:fillRect l="-18087" t="-10707"/>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445155" y="5404890"/>
            <a:ext cx="1532589" cy="1674961"/>
          </a:xfrm>
          <a:custGeom>
            <a:avLst/>
            <a:gdLst/>
            <a:ahLst/>
            <a:cxnLst/>
            <a:rect l="l" t="t" r="r" b="b"/>
            <a:pathLst>
              <a:path w="2298884" h="2512441">
                <a:moveTo>
                  <a:pt x="0" y="0"/>
                </a:moveTo>
                <a:lnTo>
                  <a:pt x="2298884" y="0"/>
                </a:lnTo>
                <a:lnTo>
                  <a:pt x="2298884" y="2512442"/>
                </a:lnTo>
                <a:lnTo>
                  <a:pt x="0" y="25124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9892897">
            <a:off x="10958666" y="-545095"/>
            <a:ext cx="2002651" cy="2494780"/>
          </a:xfrm>
          <a:custGeom>
            <a:avLst/>
            <a:gdLst/>
            <a:ahLst/>
            <a:cxnLst/>
            <a:rect l="l" t="t" r="r" b="b"/>
            <a:pathLst>
              <a:path w="3003976" h="3742170">
                <a:moveTo>
                  <a:pt x="0" y="0"/>
                </a:moveTo>
                <a:lnTo>
                  <a:pt x="3003977" y="0"/>
                </a:lnTo>
                <a:lnTo>
                  <a:pt x="3003977" y="3742169"/>
                </a:lnTo>
                <a:lnTo>
                  <a:pt x="0" y="3742169"/>
                </a:lnTo>
                <a:lnTo>
                  <a:pt x="0" y="0"/>
                </a:lnTo>
                <a:close/>
              </a:path>
            </a:pathLst>
          </a:custGeom>
          <a:blipFill>
            <a:blip r:embed="rId8">
              <a:extLst>
                <a:ext uri="{96DAC541-7B7A-43D3-8B79-37D633B846F1}">
                  <asvg:svgBlip xmlns:asvg="http://schemas.microsoft.com/office/drawing/2016/SVG/main" r:embed="rId9"/>
                </a:ext>
              </a:extLst>
            </a:blip>
            <a:stretch>
              <a:fillRect l="-29656" b="-25966"/>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2288520" y="1207369"/>
            <a:ext cx="4372820" cy="4074396"/>
          </a:xfrm>
          <a:custGeom>
            <a:avLst/>
            <a:gdLst/>
            <a:ahLst/>
            <a:cxnLst/>
            <a:rect l="l" t="t" r="r" b="b"/>
            <a:pathLst>
              <a:path w="6559230" h="6111594">
                <a:moveTo>
                  <a:pt x="0" y="0"/>
                </a:moveTo>
                <a:lnTo>
                  <a:pt x="6559230" y="0"/>
                </a:lnTo>
                <a:lnTo>
                  <a:pt x="6559230" y="6111595"/>
                </a:lnTo>
                <a:lnTo>
                  <a:pt x="0" y="611159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7598714" y="2778761"/>
            <a:ext cx="3069273" cy="560987"/>
          </a:xfrm>
          <a:prstGeom prst="rect">
            <a:avLst/>
          </a:prstGeom>
        </p:spPr>
        <p:txBody>
          <a:bodyPr lIns="0" tIns="0" rIns="0" bIns="0" rtlCol="0" anchor="t">
            <a:spAutoFit/>
          </a:bodyPr>
          <a:lstStyle/>
          <a:p>
            <a:pPr algn="ctr" defTabSz="609630">
              <a:lnSpc>
                <a:spcPts val="4760"/>
              </a:lnSpc>
              <a:spcBef>
                <a:spcPct val="0"/>
              </a:spcBef>
            </a:pPr>
            <a:r>
              <a:rPr lang="en-US" sz="3400">
                <a:solidFill>
                  <a:srgbClr val="000000"/>
                </a:solidFill>
                <a:latin typeface="Ample Display"/>
                <a:ea typeface="Ample Display"/>
                <a:cs typeface="Ample Display"/>
                <a:sym typeface="Ample Display"/>
              </a:rPr>
              <a:t>Best day ever!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69591" y="5056384"/>
            <a:ext cx="2190724" cy="2371974"/>
          </a:xfrm>
          <a:custGeom>
            <a:avLst/>
            <a:gdLst/>
            <a:ahLst/>
            <a:cxnLst/>
            <a:rect l="l" t="t" r="r" b="b"/>
            <a:pathLst>
              <a:path w="3286086" h="3557961">
                <a:moveTo>
                  <a:pt x="0" y="0"/>
                </a:moveTo>
                <a:lnTo>
                  <a:pt x="3286087" y="0"/>
                </a:lnTo>
                <a:lnTo>
                  <a:pt x="3286087" y="3557960"/>
                </a:lnTo>
                <a:lnTo>
                  <a:pt x="0" y="3557960"/>
                </a:lnTo>
                <a:lnTo>
                  <a:pt x="0" y="0"/>
                </a:lnTo>
                <a:close/>
              </a:path>
            </a:pathLst>
          </a:custGeom>
          <a:blipFill>
            <a:blip r:embed="rId2">
              <a:extLst>
                <a:ext uri="{96DAC541-7B7A-43D3-8B79-37D633B846F1}">
                  <asvg:svgBlip xmlns:asvg="http://schemas.microsoft.com/office/drawing/2016/SVG/main" r:embed="rId3"/>
                </a:ext>
              </a:extLst>
            </a:blip>
            <a:stretch>
              <a:fillRect r="-24188" b="-32599"/>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rot="905046">
            <a:off x="-339221" y="-330088"/>
            <a:ext cx="1812324" cy="2064765"/>
          </a:xfrm>
          <a:custGeom>
            <a:avLst/>
            <a:gdLst/>
            <a:ahLst/>
            <a:cxnLst/>
            <a:rect l="l" t="t" r="r" b="b"/>
            <a:pathLst>
              <a:path w="2718486" h="3097147">
                <a:moveTo>
                  <a:pt x="0" y="0"/>
                </a:moveTo>
                <a:lnTo>
                  <a:pt x="2718487" y="0"/>
                </a:lnTo>
                <a:lnTo>
                  <a:pt x="2718487" y="3097147"/>
                </a:lnTo>
                <a:lnTo>
                  <a:pt x="0" y="3097147"/>
                </a:lnTo>
                <a:lnTo>
                  <a:pt x="0" y="0"/>
                </a:lnTo>
                <a:close/>
              </a:path>
            </a:pathLst>
          </a:custGeom>
          <a:blipFill>
            <a:blip r:embed="rId4">
              <a:extLst>
                <a:ext uri="{96DAC541-7B7A-43D3-8B79-37D633B846F1}">
                  <asvg:svgBlip xmlns:asvg="http://schemas.microsoft.com/office/drawing/2016/SVG/main" r:embed="rId5"/>
                </a:ext>
              </a:extLst>
            </a:blip>
            <a:stretch>
              <a:fillRect l="-18087" t="-10707"/>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445155" y="5404890"/>
            <a:ext cx="1532589" cy="1674961"/>
          </a:xfrm>
          <a:custGeom>
            <a:avLst/>
            <a:gdLst/>
            <a:ahLst/>
            <a:cxnLst/>
            <a:rect l="l" t="t" r="r" b="b"/>
            <a:pathLst>
              <a:path w="2298884" h="2512441">
                <a:moveTo>
                  <a:pt x="0" y="0"/>
                </a:moveTo>
                <a:lnTo>
                  <a:pt x="2298884" y="0"/>
                </a:lnTo>
                <a:lnTo>
                  <a:pt x="2298884" y="2512442"/>
                </a:lnTo>
                <a:lnTo>
                  <a:pt x="0" y="25124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9892897">
            <a:off x="10958666" y="-545095"/>
            <a:ext cx="2002651" cy="2494780"/>
          </a:xfrm>
          <a:custGeom>
            <a:avLst/>
            <a:gdLst/>
            <a:ahLst/>
            <a:cxnLst/>
            <a:rect l="l" t="t" r="r" b="b"/>
            <a:pathLst>
              <a:path w="3003976" h="3742170">
                <a:moveTo>
                  <a:pt x="0" y="0"/>
                </a:moveTo>
                <a:lnTo>
                  <a:pt x="3003977" y="0"/>
                </a:lnTo>
                <a:lnTo>
                  <a:pt x="3003977" y="3742169"/>
                </a:lnTo>
                <a:lnTo>
                  <a:pt x="0" y="3742169"/>
                </a:lnTo>
                <a:lnTo>
                  <a:pt x="0" y="0"/>
                </a:lnTo>
                <a:close/>
              </a:path>
            </a:pathLst>
          </a:custGeom>
          <a:blipFill>
            <a:blip r:embed="rId8">
              <a:extLst>
                <a:ext uri="{96DAC541-7B7A-43D3-8B79-37D633B846F1}">
                  <asvg:svgBlip xmlns:asvg="http://schemas.microsoft.com/office/drawing/2016/SVG/main" r:embed="rId9"/>
                </a:ext>
              </a:extLst>
            </a:blip>
            <a:stretch>
              <a:fillRect l="-29656" b="-25966"/>
            </a:stretch>
          </a:blipFill>
          <a:ln cap="sq">
            <a:no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1710545" y="4121515"/>
            <a:ext cx="9376912" cy="807465"/>
          </a:xfrm>
          <a:prstGeom prst="rect">
            <a:avLst/>
          </a:prstGeom>
        </p:spPr>
        <p:txBody>
          <a:bodyPr lIns="0" tIns="0" rIns="0" bIns="0" rtlCol="0" anchor="t">
            <a:spAutoFit/>
          </a:bodyPr>
          <a:lstStyle/>
          <a:p>
            <a:pPr algn="ctr" defTabSz="609630">
              <a:lnSpc>
                <a:spcPts val="6896"/>
              </a:lnSpc>
              <a:spcBef>
                <a:spcPct val="0"/>
              </a:spcBef>
            </a:pPr>
            <a:r>
              <a:rPr lang="en-US" sz="4925">
                <a:solidFill>
                  <a:srgbClr val="0F2044"/>
                </a:solidFill>
                <a:latin typeface="Ample Display"/>
                <a:ea typeface="Ample Display"/>
                <a:cs typeface="Ample Display"/>
                <a:sym typeface="Ample Display"/>
              </a:rPr>
              <a:t>You BELONG here!  </a:t>
            </a:r>
          </a:p>
        </p:txBody>
      </p:sp>
      <p:sp>
        <p:nvSpPr>
          <p:cNvPr id="7" name="TextBox 7"/>
          <p:cNvSpPr txBox="1"/>
          <p:nvPr/>
        </p:nvSpPr>
        <p:spPr>
          <a:xfrm>
            <a:off x="1437281" y="786796"/>
            <a:ext cx="9535477" cy="560987"/>
          </a:xfrm>
          <a:prstGeom prst="rect">
            <a:avLst/>
          </a:prstGeom>
        </p:spPr>
        <p:txBody>
          <a:bodyPr lIns="0" tIns="0" rIns="0" bIns="0" rtlCol="0" anchor="t">
            <a:spAutoFit/>
          </a:bodyPr>
          <a:lstStyle/>
          <a:p>
            <a:pPr algn="ctr" defTabSz="609630">
              <a:lnSpc>
                <a:spcPts val="4760"/>
              </a:lnSpc>
              <a:spcBef>
                <a:spcPct val="0"/>
              </a:spcBef>
            </a:pPr>
            <a:r>
              <a:rPr lang="en-US" sz="3400">
                <a:solidFill>
                  <a:srgbClr val="0F2044"/>
                </a:solidFill>
                <a:latin typeface="Ample Display"/>
                <a:ea typeface="Ample Display"/>
                <a:cs typeface="Ample Display"/>
                <a:sym typeface="Ample Display"/>
              </a:rPr>
              <a:t>For 30 years I have been asked one question:</a:t>
            </a:r>
          </a:p>
        </p:txBody>
      </p:sp>
      <p:sp>
        <p:nvSpPr>
          <p:cNvPr id="8" name="TextBox 8"/>
          <p:cNvSpPr txBox="1"/>
          <p:nvPr/>
        </p:nvSpPr>
        <p:spPr>
          <a:xfrm>
            <a:off x="1453722" y="2297882"/>
            <a:ext cx="9519037" cy="1276055"/>
          </a:xfrm>
          <a:prstGeom prst="rect">
            <a:avLst/>
          </a:prstGeom>
        </p:spPr>
        <p:txBody>
          <a:bodyPr lIns="0" tIns="0" rIns="0" bIns="0" rtlCol="0" anchor="t">
            <a:spAutoFit/>
          </a:bodyPr>
          <a:lstStyle/>
          <a:p>
            <a:pPr algn="ctr" defTabSz="609630">
              <a:lnSpc>
                <a:spcPts val="5227"/>
              </a:lnSpc>
              <a:spcBef>
                <a:spcPct val="0"/>
              </a:spcBef>
            </a:pPr>
            <a:r>
              <a:rPr lang="en-US" sz="3734">
                <a:solidFill>
                  <a:srgbClr val="FFB71B"/>
                </a:solidFill>
                <a:latin typeface="Ample Display"/>
                <a:ea typeface="Ample Display"/>
                <a:cs typeface="Ample Display"/>
                <a:sym typeface="Ample Display"/>
              </a:rPr>
              <a:t> How do we create a culture that supports being healthier?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916453" y="-37242"/>
            <a:ext cx="2998035" cy="1906537"/>
          </a:xfrm>
          <a:custGeom>
            <a:avLst/>
            <a:gdLst/>
            <a:ahLst/>
            <a:cxnLst/>
            <a:rect l="l" t="t" r="r" b="b"/>
            <a:pathLst>
              <a:path w="4497053" h="2859806">
                <a:moveTo>
                  <a:pt x="4497053" y="0"/>
                </a:moveTo>
                <a:lnTo>
                  <a:pt x="0" y="0"/>
                </a:lnTo>
                <a:lnTo>
                  <a:pt x="0" y="2859806"/>
                </a:lnTo>
                <a:lnTo>
                  <a:pt x="4497053" y="2859806"/>
                </a:lnTo>
                <a:lnTo>
                  <a:pt x="4497053" y="0"/>
                </a:lnTo>
                <a:close/>
              </a:path>
            </a:pathLst>
          </a:custGeom>
          <a:blipFill>
            <a:blip r:embed="rId3">
              <a:extLst>
                <a:ext uri="{96DAC541-7B7A-43D3-8B79-37D633B846F1}">
                  <asvg:svgBlip xmlns:asvg="http://schemas.microsoft.com/office/drawing/2016/SVG/main" r:embed="rId4"/>
                </a:ext>
              </a:extLst>
            </a:blip>
            <a:stretch>
              <a:fillRect t="-76685"/>
            </a:stretch>
          </a:blipFill>
        </p:spPr>
        <p:txBody>
          <a:bodyPr/>
          <a:lstStyle/>
          <a:p>
            <a:pPr defTabSz="609630"/>
            <a:endParaRPr lang="en-US" sz="1200">
              <a:solidFill>
                <a:prstClr val="black"/>
              </a:solidFill>
              <a:latin typeface="Calibri"/>
            </a:endParaRPr>
          </a:p>
        </p:txBody>
      </p:sp>
      <p:sp>
        <p:nvSpPr>
          <p:cNvPr id="3" name="Freeform 3"/>
          <p:cNvSpPr/>
          <p:nvPr/>
        </p:nvSpPr>
        <p:spPr>
          <a:xfrm>
            <a:off x="-1086186" y="5495245"/>
            <a:ext cx="3016590" cy="2492457"/>
          </a:xfrm>
          <a:custGeom>
            <a:avLst/>
            <a:gdLst/>
            <a:ahLst/>
            <a:cxnLst/>
            <a:rect l="l" t="t" r="r" b="b"/>
            <a:pathLst>
              <a:path w="4524885" h="3738686">
                <a:moveTo>
                  <a:pt x="0" y="0"/>
                </a:moveTo>
                <a:lnTo>
                  <a:pt x="4524885" y="0"/>
                </a:lnTo>
                <a:lnTo>
                  <a:pt x="4524885" y="3738686"/>
                </a:lnTo>
                <a:lnTo>
                  <a:pt x="0" y="37386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501221" y="840649"/>
            <a:ext cx="8653359" cy="4499747"/>
          </a:xfrm>
          <a:custGeom>
            <a:avLst/>
            <a:gdLst/>
            <a:ahLst/>
            <a:cxnLst/>
            <a:rect l="l" t="t" r="r" b="b"/>
            <a:pathLst>
              <a:path w="12980039" h="6749620">
                <a:moveTo>
                  <a:pt x="0" y="0"/>
                </a:moveTo>
                <a:lnTo>
                  <a:pt x="12980038" y="0"/>
                </a:lnTo>
                <a:lnTo>
                  <a:pt x="12980038" y="6749620"/>
                </a:lnTo>
                <a:lnTo>
                  <a:pt x="0" y="674962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2286258" y="5498798"/>
            <a:ext cx="9410949" cy="784830"/>
          </a:xfrm>
          <a:prstGeom prst="rect">
            <a:avLst/>
          </a:prstGeom>
        </p:spPr>
        <p:txBody>
          <a:bodyPr lIns="0" tIns="0" rIns="0" bIns="0" rtlCol="0" anchor="t">
            <a:spAutoFit/>
          </a:bodyPr>
          <a:lstStyle/>
          <a:p>
            <a:pPr algn="ctr" defTabSz="609630">
              <a:lnSpc>
                <a:spcPts val="3197"/>
              </a:lnSpc>
              <a:spcBef>
                <a:spcPct val="0"/>
              </a:spcBef>
            </a:pPr>
            <a:r>
              <a:rPr lang="en-US" sz="2283">
                <a:solidFill>
                  <a:srgbClr val="142E2D"/>
                </a:solidFill>
                <a:latin typeface="Ample Display"/>
                <a:ea typeface="Ample Display"/>
                <a:cs typeface="Ample Display"/>
                <a:sym typeface="Ample Display"/>
              </a:rPr>
              <a:t>Human connection is a social determinant of health and is no longer a program level issue; it’s now a mandate for institutional commitment. </a:t>
            </a:r>
          </a:p>
        </p:txBody>
      </p:sp>
      <p:sp>
        <p:nvSpPr>
          <p:cNvPr id="6" name="TextBox 6"/>
          <p:cNvSpPr txBox="1"/>
          <p:nvPr/>
        </p:nvSpPr>
        <p:spPr>
          <a:xfrm>
            <a:off x="213768" y="46566"/>
            <a:ext cx="10641119" cy="549381"/>
          </a:xfrm>
          <a:prstGeom prst="rect">
            <a:avLst/>
          </a:prstGeom>
        </p:spPr>
        <p:txBody>
          <a:bodyPr lIns="0" tIns="0" rIns="0" bIns="0" rtlCol="0" anchor="t">
            <a:spAutoFit/>
          </a:bodyPr>
          <a:lstStyle/>
          <a:p>
            <a:pPr defTabSz="609630">
              <a:lnSpc>
                <a:spcPts val="4666"/>
              </a:lnSpc>
              <a:spcBef>
                <a:spcPct val="0"/>
              </a:spcBef>
            </a:pPr>
            <a:r>
              <a:rPr lang="en-US" sz="3333">
                <a:solidFill>
                  <a:srgbClr val="142E2D"/>
                </a:solidFill>
                <a:latin typeface="Ample Display"/>
                <a:ea typeface="Ample Display"/>
                <a:cs typeface="Ample Display"/>
                <a:sym typeface="Ample Display"/>
              </a:rPr>
              <a:t>“There is no community without connection.”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427" y="-662906"/>
            <a:ext cx="2288455" cy="1828967"/>
          </a:xfrm>
          <a:custGeom>
            <a:avLst/>
            <a:gdLst/>
            <a:ahLst/>
            <a:cxnLst/>
            <a:rect l="l" t="t" r="r" b="b"/>
            <a:pathLst>
              <a:path w="3432683" h="2743450">
                <a:moveTo>
                  <a:pt x="0" y="0"/>
                </a:moveTo>
                <a:lnTo>
                  <a:pt x="3432682" y="0"/>
                </a:lnTo>
                <a:lnTo>
                  <a:pt x="3432682" y="2743450"/>
                </a:lnTo>
                <a:lnTo>
                  <a:pt x="0" y="2743450"/>
                </a:lnTo>
                <a:lnTo>
                  <a:pt x="0" y="0"/>
                </a:lnTo>
                <a:close/>
              </a:path>
            </a:pathLst>
          </a:custGeom>
          <a:blipFill>
            <a:blip r:embed="rId2">
              <a:extLst>
                <a:ext uri="{96DAC541-7B7A-43D3-8B79-37D633B846F1}">
                  <asvg:svgBlip xmlns:asvg="http://schemas.microsoft.com/office/drawing/2016/SVG/main" r:embed="rId3"/>
                </a:ext>
              </a:extLst>
            </a:blip>
            <a:stretch>
              <a:fillRect l="-6154" t="-27178"/>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0662127" y="5475387"/>
            <a:ext cx="2257892" cy="2221201"/>
          </a:xfrm>
          <a:custGeom>
            <a:avLst/>
            <a:gdLst/>
            <a:ahLst/>
            <a:cxnLst/>
            <a:rect l="l" t="t" r="r" b="b"/>
            <a:pathLst>
              <a:path w="3386838" h="3331802">
                <a:moveTo>
                  <a:pt x="0" y="0"/>
                </a:moveTo>
                <a:lnTo>
                  <a:pt x="3386838" y="0"/>
                </a:lnTo>
                <a:lnTo>
                  <a:pt x="3386838" y="3331802"/>
                </a:lnTo>
                <a:lnTo>
                  <a:pt x="0" y="33318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732445" y="5645729"/>
            <a:ext cx="1720673" cy="1880517"/>
          </a:xfrm>
          <a:custGeom>
            <a:avLst/>
            <a:gdLst/>
            <a:ahLst/>
            <a:cxnLst/>
            <a:rect l="l" t="t" r="r" b="b"/>
            <a:pathLst>
              <a:path w="2581010" h="2820776">
                <a:moveTo>
                  <a:pt x="0" y="0"/>
                </a:moveTo>
                <a:lnTo>
                  <a:pt x="2581010" y="0"/>
                </a:lnTo>
                <a:lnTo>
                  <a:pt x="2581010" y="2820776"/>
                </a:lnTo>
                <a:lnTo>
                  <a:pt x="0" y="2820776"/>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9011500">
            <a:off x="10952807" y="-995813"/>
            <a:ext cx="2002651" cy="2494780"/>
          </a:xfrm>
          <a:custGeom>
            <a:avLst/>
            <a:gdLst/>
            <a:ahLst/>
            <a:cxnLst/>
            <a:rect l="l" t="t" r="r" b="b"/>
            <a:pathLst>
              <a:path w="3003976" h="3742170">
                <a:moveTo>
                  <a:pt x="0" y="0"/>
                </a:moveTo>
                <a:lnTo>
                  <a:pt x="3003976" y="0"/>
                </a:lnTo>
                <a:lnTo>
                  <a:pt x="3003976" y="3742170"/>
                </a:lnTo>
                <a:lnTo>
                  <a:pt x="0" y="3742170"/>
                </a:lnTo>
                <a:lnTo>
                  <a:pt x="0" y="0"/>
                </a:lnTo>
                <a:close/>
              </a:path>
            </a:pathLst>
          </a:custGeom>
          <a:blipFill>
            <a:blip r:embed="rId8">
              <a:extLst>
                <a:ext uri="{96DAC541-7B7A-43D3-8B79-37D633B846F1}">
                  <asvg:svgBlip xmlns:asvg="http://schemas.microsoft.com/office/drawing/2016/SVG/main" r:embed="rId9"/>
                </a:ext>
              </a:extLst>
            </a:blip>
            <a:stretch>
              <a:fillRect l="-29656" b="-25966"/>
            </a:stretch>
          </a:blipFill>
          <a:ln cap="sq">
            <a:no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332957" y="1486236"/>
            <a:ext cx="11663181" cy="3754105"/>
          </a:xfrm>
          <a:prstGeom prst="rect">
            <a:avLst/>
          </a:prstGeom>
        </p:spPr>
        <p:txBody>
          <a:bodyPr lIns="0" tIns="0" rIns="0" bIns="0" rtlCol="0" anchor="t">
            <a:spAutoFit/>
          </a:bodyPr>
          <a:lstStyle/>
          <a:p>
            <a:pPr defTabSz="609630">
              <a:lnSpc>
                <a:spcPts val="3714"/>
              </a:lnSpc>
            </a:pPr>
            <a:r>
              <a:rPr lang="en-US" sz="2321">
                <a:solidFill>
                  <a:srgbClr val="142E2D"/>
                </a:solidFill>
                <a:latin typeface="Open Sans"/>
                <a:ea typeface="Open Sans"/>
                <a:cs typeface="Open Sans"/>
                <a:sym typeface="Open Sans"/>
              </a:rPr>
              <a:t>Social isolation and loneliness can increase a person's risk for:</a:t>
            </a:r>
          </a:p>
          <a:p>
            <a:pPr marL="501259" lvl="1" indent="-250630" defTabSz="609630">
              <a:lnSpc>
                <a:spcPts val="3714"/>
              </a:lnSpc>
              <a:buFont typeface="Arial"/>
              <a:buChar char="•"/>
            </a:pPr>
            <a:r>
              <a:rPr lang="en-US" sz="2321">
                <a:solidFill>
                  <a:srgbClr val="142E2D"/>
                </a:solidFill>
                <a:latin typeface="Open Sans"/>
                <a:ea typeface="Open Sans"/>
                <a:cs typeface="Open Sans"/>
                <a:sym typeface="Open Sans"/>
              </a:rPr>
              <a:t>Heart disease and stroke.</a:t>
            </a:r>
          </a:p>
          <a:p>
            <a:pPr marL="501259" lvl="1" indent="-250630" defTabSz="609630">
              <a:lnSpc>
                <a:spcPts val="3714"/>
              </a:lnSpc>
              <a:buFont typeface="Arial"/>
              <a:buChar char="•"/>
            </a:pPr>
            <a:r>
              <a:rPr lang="en-US" sz="2321">
                <a:solidFill>
                  <a:srgbClr val="142E2D"/>
                </a:solidFill>
                <a:latin typeface="Open Sans"/>
                <a:ea typeface="Open Sans"/>
                <a:cs typeface="Open Sans"/>
                <a:sym typeface="Open Sans"/>
              </a:rPr>
              <a:t>Type 2 diabetes.</a:t>
            </a:r>
          </a:p>
          <a:p>
            <a:pPr marL="501259" lvl="1" indent="-250630" defTabSz="609630">
              <a:lnSpc>
                <a:spcPts val="3714"/>
              </a:lnSpc>
              <a:buFont typeface="Arial"/>
              <a:buChar char="•"/>
            </a:pPr>
            <a:r>
              <a:rPr lang="en-US" sz="2321">
                <a:solidFill>
                  <a:srgbClr val="142E2D"/>
                </a:solidFill>
                <a:latin typeface="Open Sans"/>
                <a:ea typeface="Open Sans"/>
                <a:cs typeface="Open Sans"/>
                <a:sym typeface="Open Sans"/>
              </a:rPr>
              <a:t>Depression and anxiety.</a:t>
            </a:r>
          </a:p>
          <a:p>
            <a:pPr marL="501259" lvl="1" indent="-250630" defTabSz="609630">
              <a:lnSpc>
                <a:spcPts val="3714"/>
              </a:lnSpc>
              <a:buFont typeface="Arial"/>
              <a:buChar char="•"/>
            </a:pPr>
            <a:r>
              <a:rPr lang="en-US" sz="2321">
                <a:solidFill>
                  <a:srgbClr val="142E2D"/>
                </a:solidFill>
                <a:latin typeface="Open Sans"/>
                <a:ea typeface="Open Sans"/>
                <a:cs typeface="Open Sans"/>
                <a:sym typeface="Open Sans"/>
              </a:rPr>
              <a:t>Suicidality and self-harm.</a:t>
            </a:r>
          </a:p>
          <a:p>
            <a:pPr marL="501259" lvl="1" indent="-250630" defTabSz="609630">
              <a:lnSpc>
                <a:spcPts val="3714"/>
              </a:lnSpc>
              <a:buFont typeface="Arial"/>
              <a:buChar char="•"/>
            </a:pPr>
            <a:r>
              <a:rPr lang="en-US" sz="2321">
                <a:solidFill>
                  <a:srgbClr val="142E2D"/>
                </a:solidFill>
                <a:latin typeface="Open Sans"/>
                <a:ea typeface="Open Sans"/>
                <a:cs typeface="Open Sans"/>
                <a:sym typeface="Open Sans"/>
              </a:rPr>
              <a:t>Dementia.</a:t>
            </a:r>
          </a:p>
          <a:p>
            <a:pPr marL="501259" lvl="1" indent="-250630" defTabSz="609630">
              <a:lnSpc>
                <a:spcPts val="3714"/>
              </a:lnSpc>
              <a:buFont typeface="Arial"/>
              <a:buChar char="•"/>
            </a:pPr>
            <a:r>
              <a:rPr lang="en-US" sz="2321">
                <a:solidFill>
                  <a:srgbClr val="142E2D"/>
                </a:solidFill>
                <a:latin typeface="Open Sans"/>
                <a:ea typeface="Open Sans"/>
                <a:cs typeface="Open Sans"/>
                <a:sym typeface="Open Sans"/>
              </a:rPr>
              <a:t>Earlier death.</a:t>
            </a:r>
          </a:p>
          <a:p>
            <a:pPr defTabSz="609630">
              <a:lnSpc>
                <a:spcPts val="3714"/>
              </a:lnSpc>
            </a:pPr>
            <a:endParaRPr lang="en-US" sz="2321">
              <a:solidFill>
                <a:srgbClr val="142E2D"/>
              </a:solidFill>
              <a:latin typeface="Open Sans"/>
              <a:ea typeface="Open Sans"/>
              <a:cs typeface="Open Sans"/>
              <a:sym typeface="Open Sans"/>
            </a:endParaRPr>
          </a:p>
        </p:txBody>
      </p:sp>
      <p:sp>
        <p:nvSpPr>
          <p:cNvPr id="7" name="Freeform 7"/>
          <p:cNvSpPr/>
          <p:nvPr/>
        </p:nvSpPr>
        <p:spPr>
          <a:xfrm>
            <a:off x="4792364" y="2136162"/>
            <a:ext cx="6333752" cy="3222297"/>
          </a:xfrm>
          <a:custGeom>
            <a:avLst/>
            <a:gdLst/>
            <a:ahLst/>
            <a:cxnLst/>
            <a:rect l="l" t="t" r="r" b="b"/>
            <a:pathLst>
              <a:path w="9500628" h="4833445">
                <a:moveTo>
                  <a:pt x="0" y="0"/>
                </a:moveTo>
                <a:lnTo>
                  <a:pt x="9500628" y="0"/>
                </a:lnTo>
                <a:lnTo>
                  <a:pt x="9500628" y="4833444"/>
                </a:lnTo>
                <a:lnTo>
                  <a:pt x="0" y="4833444"/>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1830028" y="256964"/>
            <a:ext cx="8669039" cy="609206"/>
          </a:xfrm>
          <a:prstGeom prst="rect">
            <a:avLst/>
          </a:prstGeom>
        </p:spPr>
        <p:txBody>
          <a:bodyPr lIns="0" tIns="0" rIns="0" bIns="0" rtlCol="0" anchor="t">
            <a:spAutoFit/>
          </a:bodyPr>
          <a:lstStyle/>
          <a:p>
            <a:pPr algn="ctr" defTabSz="609630">
              <a:lnSpc>
                <a:spcPts val="5227"/>
              </a:lnSpc>
              <a:spcBef>
                <a:spcPct val="0"/>
              </a:spcBef>
            </a:pPr>
            <a:r>
              <a:rPr lang="en-US" sz="3734">
                <a:solidFill>
                  <a:srgbClr val="142E2D"/>
                </a:solidFill>
                <a:latin typeface="Ample Display"/>
                <a:ea typeface="Ample Display"/>
                <a:cs typeface="Ample Display"/>
                <a:sym typeface="Ample Display"/>
              </a:rPr>
              <a:t>The Effect of Loneliness &amp; Health</a:t>
            </a:r>
          </a:p>
        </p:txBody>
      </p:sp>
      <p:sp>
        <p:nvSpPr>
          <p:cNvPr id="9" name="TextBox 9"/>
          <p:cNvSpPr txBox="1"/>
          <p:nvPr/>
        </p:nvSpPr>
        <p:spPr>
          <a:xfrm>
            <a:off x="-166372" y="5096595"/>
            <a:ext cx="5745657" cy="374461"/>
          </a:xfrm>
          <a:prstGeom prst="rect">
            <a:avLst/>
          </a:prstGeom>
        </p:spPr>
        <p:txBody>
          <a:bodyPr lIns="0" tIns="0" rIns="0" bIns="0" rtlCol="0" anchor="t">
            <a:spAutoFit/>
          </a:bodyPr>
          <a:lstStyle/>
          <a:p>
            <a:pPr algn="ctr" defTabSz="609630">
              <a:lnSpc>
                <a:spcPts val="3197"/>
              </a:lnSpc>
              <a:spcBef>
                <a:spcPct val="0"/>
              </a:spcBef>
            </a:pPr>
            <a:r>
              <a:rPr lang="en-US" sz="2283">
                <a:solidFill>
                  <a:srgbClr val="142E2D"/>
                </a:solidFill>
                <a:latin typeface="Ample Display"/>
                <a:ea typeface="Ample Display"/>
                <a:cs typeface="Ample Display"/>
                <a:sym typeface="Ample Display"/>
              </a:rPr>
              <a:t>26% higher mortality rate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618" y="-394746"/>
            <a:ext cx="2288455" cy="1828967"/>
          </a:xfrm>
          <a:custGeom>
            <a:avLst/>
            <a:gdLst/>
            <a:ahLst/>
            <a:cxnLst/>
            <a:rect l="l" t="t" r="r" b="b"/>
            <a:pathLst>
              <a:path w="3432683" h="2743450">
                <a:moveTo>
                  <a:pt x="0" y="0"/>
                </a:moveTo>
                <a:lnTo>
                  <a:pt x="3432683" y="0"/>
                </a:lnTo>
                <a:lnTo>
                  <a:pt x="3432683" y="2743449"/>
                </a:lnTo>
                <a:lnTo>
                  <a:pt x="0" y="2743449"/>
                </a:lnTo>
                <a:lnTo>
                  <a:pt x="0" y="0"/>
                </a:lnTo>
                <a:close/>
              </a:path>
            </a:pathLst>
          </a:custGeom>
          <a:blipFill>
            <a:blip r:embed="rId2">
              <a:extLst>
                <a:ext uri="{96DAC541-7B7A-43D3-8B79-37D633B846F1}">
                  <asvg:svgBlip xmlns:asvg="http://schemas.microsoft.com/office/drawing/2016/SVG/main" r:embed="rId3"/>
                </a:ext>
              </a:extLst>
            </a:blip>
            <a:stretch>
              <a:fillRect l="-6154" t="-27178"/>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0662127" y="5521460"/>
            <a:ext cx="2257892" cy="2221201"/>
          </a:xfrm>
          <a:custGeom>
            <a:avLst/>
            <a:gdLst/>
            <a:ahLst/>
            <a:cxnLst/>
            <a:rect l="l" t="t" r="r" b="b"/>
            <a:pathLst>
              <a:path w="3386838" h="3331802">
                <a:moveTo>
                  <a:pt x="0" y="0"/>
                </a:moveTo>
                <a:lnTo>
                  <a:pt x="3386838" y="0"/>
                </a:lnTo>
                <a:lnTo>
                  <a:pt x="3386838" y="3331801"/>
                </a:lnTo>
                <a:lnTo>
                  <a:pt x="0" y="333180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638489" y="5764778"/>
            <a:ext cx="1720673" cy="1880517"/>
          </a:xfrm>
          <a:custGeom>
            <a:avLst/>
            <a:gdLst/>
            <a:ahLst/>
            <a:cxnLst/>
            <a:rect l="l" t="t" r="r" b="b"/>
            <a:pathLst>
              <a:path w="2581010" h="2820776">
                <a:moveTo>
                  <a:pt x="0" y="0"/>
                </a:moveTo>
                <a:lnTo>
                  <a:pt x="2581010" y="0"/>
                </a:lnTo>
                <a:lnTo>
                  <a:pt x="2581010" y="2820775"/>
                </a:lnTo>
                <a:lnTo>
                  <a:pt x="0" y="282077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rot="-10420272">
            <a:off x="11190675" y="-657939"/>
            <a:ext cx="2002651" cy="2494780"/>
          </a:xfrm>
          <a:custGeom>
            <a:avLst/>
            <a:gdLst/>
            <a:ahLst/>
            <a:cxnLst/>
            <a:rect l="l" t="t" r="r" b="b"/>
            <a:pathLst>
              <a:path w="3003976" h="3742170">
                <a:moveTo>
                  <a:pt x="0" y="0"/>
                </a:moveTo>
                <a:lnTo>
                  <a:pt x="3003976" y="0"/>
                </a:lnTo>
                <a:lnTo>
                  <a:pt x="3003976" y="3742169"/>
                </a:lnTo>
                <a:lnTo>
                  <a:pt x="0" y="3742169"/>
                </a:lnTo>
                <a:lnTo>
                  <a:pt x="0" y="0"/>
                </a:lnTo>
                <a:close/>
              </a:path>
            </a:pathLst>
          </a:custGeom>
          <a:blipFill>
            <a:blip r:embed="rId8">
              <a:extLst>
                <a:ext uri="{96DAC541-7B7A-43D3-8B79-37D633B846F1}">
                  <asvg:svgBlip xmlns:asvg="http://schemas.microsoft.com/office/drawing/2016/SVG/main" r:embed="rId9"/>
                </a:ext>
              </a:extLst>
            </a:blip>
            <a:stretch>
              <a:fillRect l="-29656" b="-25966"/>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0" y="1533727"/>
            <a:ext cx="3523778" cy="3908626"/>
          </a:xfrm>
          <a:custGeom>
            <a:avLst/>
            <a:gdLst/>
            <a:ahLst/>
            <a:cxnLst/>
            <a:rect l="l" t="t" r="r" b="b"/>
            <a:pathLst>
              <a:path w="5285667" h="5862939">
                <a:moveTo>
                  <a:pt x="0" y="0"/>
                </a:moveTo>
                <a:lnTo>
                  <a:pt x="5285667" y="0"/>
                </a:lnTo>
                <a:lnTo>
                  <a:pt x="5285667" y="5862939"/>
                </a:lnTo>
                <a:lnTo>
                  <a:pt x="0" y="5862939"/>
                </a:lnTo>
                <a:lnTo>
                  <a:pt x="0" y="0"/>
                </a:lnTo>
                <a:close/>
              </a:path>
            </a:pathLst>
          </a:custGeom>
          <a:blipFill>
            <a:blip r:embed="rId10"/>
            <a:stretch>
              <a:fillRect t="-545" b="-545"/>
            </a:stretch>
          </a:blipFill>
        </p:spPr>
        <p:txBody>
          <a:bodyPr/>
          <a:lstStyle/>
          <a:p>
            <a:pPr defTabSz="609630"/>
            <a:endParaRPr lang="en-US" sz="1200">
              <a:solidFill>
                <a:prstClr val="black"/>
              </a:solidFill>
              <a:latin typeface="Calibri"/>
            </a:endParaRPr>
          </a:p>
        </p:txBody>
      </p:sp>
      <p:sp>
        <p:nvSpPr>
          <p:cNvPr id="7" name="TextBox 7"/>
          <p:cNvSpPr txBox="1"/>
          <p:nvPr/>
        </p:nvSpPr>
        <p:spPr>
          <a:xfrm>
            <a:off x="3560526" y="424488"/>
            <a:ext cx="8127585" cy="5294206"/>
          </a:xfrm>
          <a:prstGeom prst="rect">
            <a:avLst/>
          </a:prstGeom>
        </p:spPr>
        <p:txBody>
          <a:bodyPr lIns="0" tIns="0" rIns="0" bIns="0" rtlCol="0" anchor="t">
            <a:spAutoFit/>
          </a:bodyPr>
          <a:lstStyle/>
          <a:p>
            <a:pPr algn="ctr" defTabSz="609630">
              <a:lnSpc>
                <a:spcPts val="3144"/>
              </a:lnSpc>
              <a:spcBef>
                <a:spcPct val="0"/>
              </a:spcBef>
            </a:pPr>
            <a:r>
              <a:rPr lang="en-US" sz="2246">
                <a:solidFill>
                  <a:srgbClr val="FFB71B"/>
                </a:solidFill>
                <a:latin typeface="Ample Display"/>
                <a:ea typeface="Ample Display"/>
                <a:cs typeface="Ample Display"/>
                <a:sym typeface="Ample Display"/>
              </a:rPr>
              <a:t>Why 500 fist bumps?</a:t>
            </a:r>
            <a:r>
              <a:rPr lang="en-US" sz="2246">
                <a:solidFill>
                  <a:srgbClr val="004AAD"/>
                </a:solidFill>
                <a:latin typeface="Ample Display"/>
                <a:ea typeface="Ample Display"/>
                <a:cs typeface="Ample Display"/>
                <a:sym typeface="Ample Display"/>
              </a:rPr>
              <a:t> ​</a:t>
            </a:r>
          </a:p>
          <a:p>
            <a:pPr defTabSz="609630">
              <a:lnSpc>
                <a:spcPts val="2357"/>
              </a:lnSpc>
              <a:spcBef>
                <a:spcPct val="0"/>
              </a:spcBef>
            </a:pPr>
            <a:r>
              <a:rPr lang="en-US" sz="1683">
                <a:solidFill>
                  <a:srgbClr val="004AAD"/>
                </a:solidFill>
                <a:latin typeface="Ample Display"/>
                <a:ea typeface="Ample Display"/>
                <a:cs typeface="Ample Display"/>
                <a:sym typeface="Ample Display"/>
              </a:rPr>
              <a:t>​</a:t>
            </a:r>
          </a:p>
          <a:p>
            <a:pPr defTabSz="609630">
              <a:lnSpc>
                <a:spcPts val="2357"/>
              </a:lnSpc>
              <a:spcBef>
                <a:spcPct val="0"/>
              </a:spcBef>
            </a:pPr>
            <a:r>
              <a:rPr lang="en-US" sz="1683">
                <a:solidFill>
                  <a:srgbClr val="00BF63"/>
                </a:solidFill>
                <a:latin typeface="Ample Display"/>
                <a:ea typeface="Ample Display"/>
                <a:cs typeface="Ample Display"/>
                <a:sym typeface="Ample Display"/>
              </a:rPr>
              <a:t>After 5 fist bumps: </a:t>
            </a:r>
            <a:r>
              <a:rPr lang="en-US" sz="1683">
                <a:solidFill>
                  <a:srgbClr val="000000"/>
                </a:solidFill>
                <a:latin typeface="Ample Display"/>
                <a:ea typeface="Ample Display"/>
                <a:cs typeface="Ample Display"/>
                <a:sym typeface="Ample Display"/>
              </a:rPr>
              <a:t>Receptors in the skin release oxytocin, the hormone that helps decrease anxiety and the discomfort felt from everyday stressors.​</a:t>
            </a:r>
          </a:p>
          <a:p>
            <a:pPr defTabSz="609630">
              <a:lnSpc>
                <a:spcPts val="2357"/>
              </a:lnSpc>
              <a:spcBef>
                <a:spcPct val="0"/>
              </a:spcBef>
            </a:pPr>
            <a:r>
              <a:rPr lang="en-US" sz="1683">
                <a:solidFill>
                  <a:srgbClr val="000000"/>
                </a:solidFill>
                <a:latin typeface="Ample Display"/>
                <a:ea typeface="Ample Display"/>
                <a:cs typeface="Ample Display"/>
                <a:sym typeface="Ample Display"/>
              </a:rPr>
              <a:t>​</a:t>
            </a:r>
          </a:p>
          <a:p>
            <a:pPr defTabSz="609630">
              <a:lnSpc>
                <a:spcPts val="2357"/>
              </a:lnSpc>
              <a:spcBef>
                <a:spcPct val="0"/>
              </a:spcBef>
            </a:pPr>
            <a:r>
              <a:rPr lang="en-US" sz="1683">
                <a:solidFill>
                  <a:srgbClr val="00BF63"/>
                </a:solidFill>
                <a:latin typeface="Ample Display"/>
                <a:ea typeface="Ample Display"/>
                <a:cs typeface="Ample Display"/>
                <a:sym typeface="Ample Display"/>
              </a:rPr>
              <a:t>After 50 fist bumps: </a:t>
            </a:r>
            <a:r>
              <a:rPr lang="en-US" sz="1683">
                <a:solidFill>
                  <a:srgbClr val="000000"/>
                </a:solidFill>
                <a:latin typeface="Ample Display"/>
                <a:ea typeface="Ample Display"/>
                <a:cs typeface="Ample Display"/>
                <a:sym typeface="Ample Display"/>
              </a:rPr>
              <a:t>Feelings of loneliness are reduced, and an increased level of bonding and empathy are created.​</a:t>
            </a:r>
          </a:p>
          <a:p>
            <a:pPr defTabSz="609630">
              <a:lnSpc>
                <a:spcPts val="2357"/>
              </a:lnSpc>
              <a:spcBef>
                <a:spcPct val="0"/>
              </a:spcBef>
            </a:pPr>
            <a:r>
              <a:rPr lang="en-US" sz="1683">
                <a:solidFill>
                  <a:srgbClr val="000000"/>
                </a:solidFill>
                <a:latin typeface="Ample Display"/>
                <a:ea typeface="Ample Display"/>
                <a:cs typeface="Ample Display"/>
                <a:sym typeface="Ample Display"/>
              </a:rPr>
              <a:t>​</a:t>
            </a:r>
          </a:p>
          <a:p>
            <a:pPr defTabSz="609630">
              <a:lnSpc>
                <a:spcPts val="2357"/>
              </a:lnSpc>
              <a:spcBef>
                <a:spcPct val="0"/>
              </a:spcBef>
            </a:pPr>
            <a:r>
              <a:rPr lang="en-US" sz="1683">
                <a:solidFill>
                  <a:srgbClr val="00BF63"/>
                </a:solidFill>
                <a:latin typeface="Ample Display"/>
                <a:ea typeface="Ample Display"/>
                <a:cs typeface="Ample Display"/>
                <a:sym typeface="Ample Display"/>
              </a:rPr>
              <a:t>After 150 fist bumps:</a:t>
            </a:r>
            <a:r>
              <a:rPr lang="en-US" sz="1683">
                <a:solidFill>
                  <a:srgbClr val="000000"/>
                </a:solidFill>
                <a:latin typeface="Ample Display"/>
                <a:ea typeface="Ample Display"/>
                <a:cs typeface="Ample Display"/>
                <a:sym typeface="Ample Display"/>
              </a:rPr>
              <a:t> The hormones dopamine and serotonin are released; these help to create feelings of safety and security and a greater sense of coping.​</a:t>
            </a:r>
          </a:p>
          <a:p>
            <a:pPr defTabSz="609630">
              <a:lnSpc>
                <a:spcPts val="2357"/>
              </a:lnSpc>
              <a:spcBef>
                <a:spcPct val="0"/>
              </a:spcBef>
            </a:pPr>
            <a:r>
              <a:rPr lang="en-US" sz="1683">
                <a:solidFill>
                  <a:srgbClr val="000000"/>
                </a:solidFill>
                <a:latin typeface="Ample Display"/>
                <a:ea typeface="Ample Display"/>
                <a:cs typeface="Ample Display"/>
                <a:sym typeface="Ample Display"/>
              </a:rPr>
              <a:t>​</a:t>
            </a:r>
          </a:p>
          <a:p>
            <a:pPr defTabSz="609630">
              <a:lnSpc>
                <a:spcPts val="2357"/>
              </a:lnSpc>
              <a:spcBef>
                <a:spcPct val="0"/>
              </a:spcBef>
            </a:pPr>
            <a:r>
              <a:rPr lang="en-US" sz="1683">
                <a:solidFill>
                  <a:srgbClr val="00BF63"/>
                </a:solidFill>
                <a:latin typeface="Ample Display"/>
                <a:ea typeface="Ample Display"/>
                <a:cs typeface="Ample Display"/>
                <a:sym typeface="Ample Display"/>
              </a:rPr>
              <a:t>After 300 Fist Bumps:</a:t>
            </a:r>
            <a:r>
              <a:rPr lang="en-US" sz="1683">
                <a:solidFill>
                  <a:srgbClr val="FFB71B"/>
                </a:solidFill>
                <a:latin typeface="Ample Display"/>
                <a:ea typeface="Ample Display"/>
                <a:cs typeface="Ample Display"/>
                <a:sym typeface="Ample Display"/>
              </a:rPr>
              <a:t> </a:t>
            </a:r>
            <a:r>
              <a:rPr lang="en-US" sz="1683">
                <a:solidFill>
                  <a:srgbClr val="000000"/>
                </a:solidFill>
                <a:latin typeface="Ample Display"/>
                <a:ea typeface="Ample Display"/>
                <a:cs typeface="Ample Display"/>
                <a:sym typeface="Ample Display"/>
              </a:rPr>
              <a:t>Stress hormone cortisol reduced, Heart rate slows, blood pressure lowered, perceived risk of fear, danger, and threat reduced.​</a:t>
            </a:r>
          </a:p>
          <a:p>
            <a:pPr defTabSz="609630">
              <a:lnSpc>
                <a:spcPts val="2357"/>
              </a:lnSpc>
              <a:spcBef>
                <a:spcPct val="0"/>
              </a:spcBef>
            </a:pPr>
            <a:r>
              <a:rPr lang="en-US" sz="1683">
                <a:solidFill>
                  <a:srgbClr val="000000"/>
                </a:solidFill>
                <a:latin typeface="Ample Display"/>
                <a:ea typeface="Ample Display"/>
                <a:cs typeface="Ample Display"/>
                <a:sym typeface="Ample Display"/>
              </a:rPr>
              <a:t>​</a:t>
            </a:r>
          </a:p>
          <a:p>
            <a:pPr defTabSz="609630">
              <a:lnSpc>
                <a:spcPts val="2357"/>
              </a:lnSpc>
              <a:spcBef>
                <a:spcPct val="0"/>
              </a:spcBef>
            </a:pPr>
            <a:r>
              <a:rPr lang="en-US" sz="1683">
                <a:solidFill>
                  <a:srgbClr val="00BF63"/>
                </a:solidFill>
                <a:latin typeface="Ample Display"/>
                <a:ea typeface="Ample Display"/>
                <a:cs typeface="Ample Display"/>
                <a:sym typeface="Ample Display"/>
              </a:rPr>
              <a:t>After 500 fist bumps:</a:t>
            </a:r>
            <a:r>
              <a:rPr lang="en-US" sz="1683">
                <a:solidFill>
                  <a:srgbClr val="FFB71B"/>
                </a:solidFill>
                <a:latin typeface="Ample Display"/>
                <a:ea typeface="Ample Display"/>
                <a:cs typeface="Ample Display"/>
                <a:sym typeface="Ample Display"/>
              </a:rPr>
              <a:t> </a:t>
            </a:r>
            <a:r>
              <a:rPr lang="en-US" sz="1683">
                <a:solidFill>
                  <a:srgbClr val="000000"/>
                </a:solidFill>
                <a:latin typeface="Ample Display"/>
                <a:ea typeface="Ample Display"/>
                <a:cs typeface="Ample Display"/>
                <a:sym typeface="Ample Display"/>
              </a:rPr>
              <a:t>The brain's insular cortex engaged; this is a part of the brain that activates feelings of happiness, trust, and cooperation in social situations. Literally creates a sense of community.​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EBCFEE72-6DD3-DED4-EEA2-082C9D0AA0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8F52F6-190A-E824-0A4B-9CC978EFE5C2}"/>
              </a:ext>
            </a:extLst>
          </p:cNvPr>
          <p:cNvSpPr>
            <a:spLocks noGrp="1"/>
          </p:cNvSpPr>
          <p:nvPr>
            <p:ph type="body" idx="1"/>
          </p:nvPr>
        </p:nvSpPr>
        <p:spPr>
          <a:xfrm>
            <a:off x="729438" y="1899688"/>
            <a:ext cx="6700388" cy="3058625"/>
          </a:xfrm>
        </p:spPr>
        <p:txBody>
          <a:bodyPr spcFirstLastPara="1" wrap="square" lIns="68575" tIns="34275" rIns="68575" bIns="34275" anchor="ctr" anchorCtr="0">
            <a:normAutofit/>
          </a:bodyPr>
          <a:lstStyle/>
          <a:p>
            <a:pPr marL="186055" indent="0">
              <a:lnSpc>
                <a:spcPct val="100000"/>
              </a:lnSpc>
              <a:buClr>
                <a:schemeClr val="bg1"/>
              </a:buClr>
              <a:buNone/>
            </a:pPr>
            <a:r>
              <a:rPr lang="en-US" sz="2800">
                <a:solidFill>
                  <a:schemeClr val="lt1"/>
                </a:solidFill>
                <a:latin typeface="Pluto Sans Heavy"/>
                <a:ea typeface="Georgia"/>
                <a:cs typeface="Georgia"/>
                <a:sym typeface="Georgia"/>
              </a:rPr>
              <a:t>Senators attending online please let us know through the Q&amp;A.</a:t>
            </a:r>
            <a:endParaRPr lang="en-US" sz="3200" b="1">
              <a:solidFill>
                <a:schemeClr val="lt1"/>
              </a:solidFill>
              <a:latin typeface="Pluto Sans Heavy"/>
              <a:ea typeface="Georgia"/>
              <a:cs typeface="Georgia"/>
            </a:endParaRPr>
          </a:p>
          <a:p>
            <a:pPr marL="186055" indent="0">
              <a:lnSpc>
                <a:spcPct val="100000"/>
              </a:lnSpc>
              <a:buClr>
                <a:schemeClr val="bg1"/>
              </a:buClr>
              <a:buNone/>
            </a:pPr>
            <a:endParaRPr lang="en-US" sz="2133">
              <a:solidFill>
                <a:schemeClr val="bg1"/>
              </a:solidFill>
              <a:latin typeface="Sofia Pro Regular"/>
              <a:ea typeface="Georgia"/>
              <a:cs typeface="Georgia"/>
            </a:endParaRPr>
          </a:p>
        </p:txBody>
      </p:sp>
      <p:sp>
        <p:nvSpPr>
          <p:cNvPr id="6" name="TextBox 5">
            <a:extLst>
              <a:ext uri="{FF2B5EF4-FFF2-40B4-BE49-F238E27FC236}">
                <a16:creationId xmlns:a16="http://schemas.microsoft.com/office/drawing/2014/main" id="{5074AC28-1843-700E-99DE-BE087F7BCB18}"/>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Roll Call</a:t>
            </a:r>
            <a:endParaRPr lang="en-US" sz="5400">
              <a:cs typeface="Arial"/>
            </a:endParaRPr>
          </a:p>
        </p:txBody>
      </p:sp>
      <p:sp>
        <p:nvSpPr>
          <p:cNvPr id="5" name="Title 4">
            <a:extLst>
              <a:ext uri="{FF2B5EF4-FFF2-40B4-BE49-F238E27FC236}">
                <a16:creationId xmlns:a16="http://schemas.microsoft.com/office/drawing/2014/main" id="{654C77F6-1F3D-0831-9D08-18F629A763F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62585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642064" y="-2368185"/>
            <a:ext cx="7398672" cy="6668053"/>
          </a:xfrm>
          <a:custGeom>
            <a:avLst/>
            <a:gdLst/>
            <a:ahLst/>
            <a:cxnLst/>
            <a:rect l="l" t="t" r="r" b="b"/>
            <a:pathLst>
              <a:path w="11098008" h="10002080">
                <a:moveTo>
                  <a:pt x="11098008" y="10002080"/>
                </a:moveTo>
                <a:lnTo>
                  <a:pt x="0" y="10002080"/>
                </a:lnTo>
                <a:lnTo>
                  <a:pt x="0" y="0"/>
                </a:lnTo>
                <a:lnTo>
                  <a:pt x="11098008" y="0"/>
                </a:lnTo>
                <a:lnTo>
                  <a:pt x="11098008" y="1000208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625600" y="2209800"/>
            <a:ext cx="3301783" cy="4267511"/>
          </a:xfrm>
          <a:custGeom>
            <a:avLst/>
            <a:gdLst/>
            <a:ahLst/>
            <a:cxnLst/>
            <a:rect l="l" t="t" r="r" b="b"/>
            <a:pathLst>
              <a:path w="5327576" h="6986985">
                <a:moveTo>
                  <a:pt x="0" y="0"/>
                </a:moveTo>
                <a:lnTo>
                  <a:pt x="5327576" y="0"/>
                </a:lnTo>
                <a:lnTo>
                  <a:pt x="5327576" y="6986986"/>
                </a:lnTo>
                <a:lnTo>
                  <a:pt x="0" y="698698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5287889" y="685800"/>
            <a:ext cx="6695715" cy="5609924"/>
          </a:xfrm>
          <a:custGeom>
            <a:avLst/>
            <a:gdLst/>
            <a:ahLst/>
            <a:cxnLst/>
            <a:rect l="l" t="t" r="r" b="b"/>
            <a:pathLst>
              <a:path w="10043573" h="8414886">
                <a:moveTo>
                  <a:pt x="0" y="0"/>
                </a:moveTo>
                <a:lnTo>
                  <a:pt x="10043573" y="0"/>
                </a:lnTo>
                <a:lnTo>
                  <a:pt x="10043573" y="8414886"/>
                </a:lnTo>
                <a:lnTo>
                  <a:pt x="0" y="841488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36309" y="5206964"/>
            <a:ext cx="1894588" cy="1930474"/>
          </a:xfrm>
          <a:custGeom>
            <a:avLst/>
            <a:gdLst/>
            <a:ahLst/>
            <a:cxnLst/>
            <a:rect l="l" t="t" r="r" b="b"/>
            <a:pathLst>
              <a:path w="2841882" h="2895711">
                <a:moveTo>
                  <a:pt x="0" y="0"/>
                </a:moveTo>
                <a:lnTo>
                  <a:pt x="2841882" y="0"/>
                </a:lnTo>
                <a:lnTo>
                  <a:pt x="2841882" y="2895710"/>
                </a:lnTo>
                <a:lnTo>
                  <a:pt x="0" y="2895710"/>
                </a:lnTo>
                <a:lnTo>
                  <a:pt x="0" y="0"/>
                </a:lnTo>
                <a:close/>
              </a:path>
            </a:pathLst>
          </a:custGeom>
          <a:blipFill>
            <a:blip r:embed="rId6">
              <a:extLst>
                <a:ext uri="{96DAC541-7B7A-43D3-8B79-37D633B846F1}">
                  <asvg:svgBlip xmlns:asvg="http://schemas.microsoft.com/office/drawing/2016/SVG/main" r:embed="rId7"/>
                </a:ext>
              </a:extLst>
            </a:blip>
            <a:stretch>
              <a:fillRect r="-40582" b="-32967"/>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1168007" y="3639466"/>
            <a:ext cx="898147" cy="1320805"/>
          </a:xfrm>
          <a:custGeom>
            <a:avLst/>
            <a:gdLst/>
            <a:ahLst/>
            <a:cxnLst/>
            <a:rect l="l" t="t" r="r" b="b"/>
            <a:pathLst>
              <a:path w="1347221" h="1981208">
                <a:moveTo>
                  <a:pt x="0" y="0"/>
                </a:moveTo>
                <a:lnTo>
                  <a:pt x="1347221" y="0"/>
                </a:lnTo>
                <a:lnTo>
                  <a:pt x="1347221" y="1981208"/>
                </a:lnTo>
                <a:lnTo>
                  <a:pt x="0" y="19812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417349" y="5700918"/>
            <a:ext cx="1750657" cy="131569"/>
          </a:xfrm>
          <a:custGeom>
            <a:avLst/>
            <a:gdLst/>
            <a:ahLst/>
            <a:cxnLst/>
            <a:rect l="l" t="t" r="r" b="b"/>
            <a:pathLst>
              <a:path w="2625985" h="197353">
                <a:moveTo>
                  <a:pt x="0" y="0"/>
                </a:moveTo>
                <a:lnTo>
                  <a:pt x="2625986" y="0"/>
                </a:lnTo>
                <a:lnTo>
                  <a:pt x="2625986" y="197352"/>
                </a:lnTo>
                <a:lnTo>
                  <a:pt x="0" y="1973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rot="-878852">
            <a:off x="-30829" y="721556"/>
            <a:ext cx="5161310" cy="609206"/>
          </a:xfrm>
          <a:prstGeom prst="rect">
            <a:avLst/>
          </a:prstGeom>
        </p:spPr>
        <p:txBody>
          <a:bodyPr lIns="0" tIns="0" rIns="0" bIns="0" rtlCol="0" anchor="t">
            <a:spAutoFit/>
          </a:bodyPr>
          <a:lstStyle/>
          <a:p>
            <a:pPr algn="ctr" defTabSz="609630">
              <a:lnSpc>
                <a:spcPts val="5227"/>
              </a:lnSpc>
              <a:spcBef>
                <a:spcPct val="0"/>
              </a:spcBef>
            </a:pPr>
            <a:r>
              <a:rPr lang="en-US" sz="3734">
                <a:solidFill>
                  <a:srgbClr val="000000"/>
                </a:solidFill>
                <a:latin typeface="Ample Display"/>
                <a:ea typeface="Ample Display"/>
                <a:cs typeface="Ample Display"/>
                <a:sym typeface="Ample Display"/>
              </a:rPr>
              <a:t>“YOU BELONG HERE”</a:t>
            </a:r>
          </a:p>
        </p:txBody>
      </p:sp>
      <p:sp>
        <p:nvSpPr>
          <p:cNvPr id="9" name="Freeform 9"/>
          <p:cNvSpPr/>
          <p:nvPr/>
        </p:nvSpPr>
        <p:spPr>
          <a:xfrm rot="2863141">
            <a:off x="-571257" y="-408695"/>
            <a:ext cx="1142513" cy="1680166"/>
          </a:xfrm>
          <a:custGeom>
            <a:avLst/>
            <a:gdLst/>
            <a:ahLst/>
            <a:cxnLst/>
            <a:rect l="l" t="t" r="r" b="b"/>
            <a:pathLst>
              <a:path w="1713769" h="2520249">
                <a:moveTo>
                  <a:pt x="0" y="0"/>
                </a:moveTo>
                <a:lnTo>
                  <a:pt x="1713770" y="0"/>
                </a:lnTo>
                <a:lnTo>
                  <a:pt x="1713770" y="2520250"/>
                </a:lnTo>
                <a:lnTo>
                  <a:pt x="0" y="25202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0173" y="-937651"/>
            <a:ext cx="3311945" cy="2736495"/>
          </a:xfrm>
          <a:custGeom>
            <a:avLst/>
            <a:gdLst/>
            <a:ahLst/>
            <a:cxnLst/>
            <a:rect l="l" t="t" r="r" b="b"/>
            <a:pathLst>
              <a:path w="4967918" h="4104742">
                <a:moveTo>
                  <a:pt x="0" y="0"/>
                </a:moveTo>
                <a:lnTo>
                  <a:pt x="4967918" y="0"/>
                </a:lnTo>
                <a:lnTo>
                  <a:pt x="4967918" y="4104742"/>
                </a:lnTo>
                <a:lnTo>
                  <a:pt x="0" y="41047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770643">
            <a:off x="10487790" y="-248592"/>
            <a:ext cx="2036821" cy="1868783"/>
          </a:xfrm>
          <a:custGeom>
            <a:avLst/>
            <a:gdLst/>
            <a:ahLst/>
            <a:cxnLst/>
            <a:rect l="l" t="t" r="r" b="b"/>
            <a:pathLst>
              <a:path w="3055231" h="2803174">
                <a:moveTo>
                  <a:pt x="0" y="0"/>
                </a:moveTo>
                <a:lnTo>
                  <a:pt x="3055232" y="0"/>
                </a:lnTo>
                <a:lnTo>
                  <a:pt x="3055232" y="2803174"/>
                </a:lnTo>
                <a:lnTo>
                  <a:pt x="0" y="280317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9850228" y="4645467"/>
            <a:ext cx="3311945" cy="2736495"/>
          </a:xfrm>
          <a:custGeom>
            <a:avLst/>
            <a:gdLst/>
            <a:ahLst/>
            <a:cxnLst/>
            <a:rect l="l" t="t" r="r" b="b"/>
            <a:pathLst>
              <a:path w="4967918" h="4104742">
                <a:moveTo>
                  <a:pt x="0" y="0"/>
                </a:moveTo>
                <a:lnTo>
                  <a:pt x="4967918" y="0"/>
                </a:lnTo>
                <a:lnTo>
                  <a:pt x="4967918" y="4104742"/>
                </a:lnTo>
                <a:lnTo>
                  <a:pt x="0" y="41047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711489">
            <a:off x="-332611" y="5237809"/>
            <a:ext cx="2036821" cy="1868783"/>
          </a:xfrm>
          <a:custGeom>
            <a:avLst/>
            <a:gdLst/>
            <a:ahLst/>
            <a:cxnLst/>
            <a:rect l="l" t="t" r="r" b="b"/>
            <a:pathLst>
              <a:path w="3055231" h="2803174">
                <a:moveTo>
                  <a:pt x="0" y="0"/>
                </a:moveTo>
                <a:lnTo>
                  <a:pt x="3055232" y="0"/>
                </a:lnTo>
                <a:lnTo>
                  <a:pt x="3055232" y="2803174"/>
                </a:lnTo>
                <a:lnTo>
                  <a:pt x="0" y="280317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59699" y="1645907"/>
            <a:ext cx="2003073" cy="3436967"/>
          </a:xfrm>
          <a:custGeom>
            <a:avLst/>
            <a:gdLst/>
            <a:ahLst/>
            <a:cxnLst/>
            <a:rect l="l" t="t" r="r" b="b"/>
            <a:pathLst>
              <a:path w="3004610" h="5155451">
                <a:moveTo>
                  <a:pt x="0" y="0"/>
                </a:moveTo>
                <a:lnTo>
                  <a:pt x="3004610" y="0"/>
                </a:lnTo>
                <a:lnTo>
                  <a:pt x="3004610" y="5155451"/>
                </a:lnTo>
                <a:lnTo>
                  <a:pt x="0" y="5155451"/>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421537" y="330603"/>
            <a:ext cx="5428691" cy="3668479"/>
          </a:xfrm>
          <a:custGeom>
            <a:avLst/>
            <a:gdLst/>
            <a:ahLst/>
            <a:cxnLst/>
            <a:rect l="l" t="t" r="r" b="b"/>
            <a:pathLst>
              <a:path w="8143037" h="5502719">
                <a:moveTo>
                  <a:pt x="0" y="0"/>
                </a:moveTo>
                <a:lnTo>
                  <a:pt x="8143037" y="0"/>
                </a:lnTo>
                <a:lnTo>
                  <a:pt x="8143037" y="5502719"/>
                </a:lnTo>
                <a:lnTo>
                  <a:pt x="0" y="550271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3575107" y="3723290"/>
            <a:ext cx="6702067" cy="560987"/>
          </a:xfrm>
          <a:prstGeom prst="rect">
            <a:avLst/>
          </a:prstGeom>
        </p:spPr>
        <p:txBody>
          <a:bodyPr lIns="0" tIns="0" rIns="0" bIns="0" rtlCol="0" anchor="t">
            <a:spAutoFit/>
          </a:bodyPr>
          <a:lstStyle/>
          <a:p>
            <a:pPr algn="ctr" defTabSz="609630">
              <a:lnSpc>
                <a:spcPts val="4760"/>
              </a:lnSpc>
              <a:spcBef>
                <a:spcPct val="0"/>
              </a:spcBef>
            </a:pPr>
            <a:r>
              <a:rPr lang="en-US" sz="3400">
                <a:solidFill>
                  <a:srgbClr val="000000"/>
                </a:solidFill>
                <a:latin typeface="Ample Display"/>
                <a:ea typeface="Ample Display"/>
                <a:cs typeface="Ample Display"/>
                <a:sym typeface="Ample Display"/>
              </a:rPr>
              <a:t>Connection Coin Challenge</a:t>
            </a:r>
          </a:p>
        </p:txBody>
      </p:sp>
      <p:sp>
        <p:nvSpPr>
          <p:cNvPr id="9" name="Freeform 9"/>
          <p:cNvSpPr/>
          <p:nvPr/>
        </p:nvSpPr>
        <p:spPr>
          <a:xfrm>
            <a:off x="4725192" y="4635246"/>
            <a:ext cx="1880907" cy="1880907"/>
          </a:xfrm>
          <a:custGeom>
            <a:avLst/>
            <a:gdLst/>
            <a:ahLst/>
            <a:cxnLst/>
            <a:rect l="l" t="t" r="r" b="b"/>
            <a:pathLst>
              <a:path w="2821360" h="2821360">
                <a:moveTo>
                  <a:pt x="0" y="0"/>
                </a:moveTo>
                <a:lnTo>
                  <a:pt x="2821359" y="0"/>
                </a:lnTo>
                <a:lnTo>
                  <a:pt x="2821359" y="2821360"/>
                </a:lnTo>
                <a:lnTo>
                  <a:pt x="0" y="282136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317975" y="4887493"/>
            <a:ext cx="695341" cy="1193099"/>
          </a:xfrm>
          <a:custGeom>
            <a:avLst/>
            <a:gdLst/>
            <a:ahLst/>
            <a:cxnLst/>
            <a:rect l="l" t="t" r="r" b="b"/>
            <a:pathLst>
              <a:path w="1043011" h="1789648">
                <a:moveTo>
                  <a:pt x="0" y="0"/>
                </a:moveTo>
                <a:lnTo>
                  <a:pt x="1043011" y="0"/>
                </a:lnTo>
                <a:lnTo>
                  <a:pt x="1043011" y="1789647"/>
                </a:lnTo>
                <a:lnTo>
                  <a:pt x="0" y="178964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567470" y="4645468"/>
            <a:ext cx="1860463" cy="1860463"/>
          </a:xfrm>
          <a:custGeom>
            <a:avLst/>
            <a:gdLst/>
            <a:ahLst/>
            <a:cxnLst/>
            <a:rect l="l" t="t" r="r" b="b"/>
            <a:pathLst>
              <a:path w="2790695" h="2790695">
                <a:moveTo>
                  <a:pt x="0" y="0"/>
                </a:moveTo>
                <a:lnTo>
                  <a:pt x="2790695" y="0"/>
                </a:lnTo>
                <a:lnTo>
                  <a:pt x="2790695" y="2790695"/>
                </a:lnTo>
                <a:lnTo>
                  <a:pt x="0" y="279069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8115893" y="4968024"/>
            <a:ext cx="763615" cy="516019"/>
          </a:xfrm>
          <a:custGeom>
            <a:avLst/>
            <a:gdLst/>
            <a:ahLst/>
            <a:cxnLst/>
            <a:rect l="l" t="t" r="r" b="b"/>
            <a:pathLst>
              <a:path w="1145422" h="774028">
                <a:moveTo>
                  <a:pt x="0" y="0"/>
                </a:moveTo>
                <a:lnTo>
                  <a:pt x="1145422" y="0"/>
                </a:lnTo>
                <a:lnTo>
                  <a:pt x="1145422" y="774028"/>
                </a:lnTo>
                <a:lnTo>
                  <a:pt x="0" y="77402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8208733" y="5645970"/>
            <a:ext cx="577936" cy="577936"/>
          </a:xfrm>
          <a:custGeom>
            <a:avLst/>
            <a:gdLst/>
            <a:ahLst/>
            <a:cxnLst/>
            <a:rect l="l" t="t" r="r" b="b"/>
            <a:pathLst>
              <a:path w="866904" h="866904">
                <a:moveTo>
                  <a:pt x="0" y="0"/>
                </a:moveTo>
                <a:lnTo>
                  <a:pt x="866904" y="0"/>
                </a:lnTo>
                <a:lnTo>
                  <a:pt x="866904" y="866904"/>
                </a:lnTo>
                <a:lnTo>
                  <a:pt x="0" y="86690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4980490" y="5954235"/>
            <a:ext cx="1370186" cy="216149"/>
          </a:xfrm>
          <a:prstGeom prst="rect">
            <a:avLst/>
          </a:prstGeom>
        </p:spPr>
        <p:txBody>
          <a:bodyPr lIns="0" tIns="0" rIns="0" bIns="0" rtlCol="0" anchor="t">
            <a:spAutoFit/>
          </a:bodyPr>
          <a:lstStyle/>
          <a:p>
            <a:pPr algn="ctr" defTabSz="609630">
              <a:lnSpc>
                <a:spcPts val="1834"/>
              </a:lnSpc>
            </a:pPr>
            <a:r>
              <a:rPr lang="en-US" sz="1310">
                <a:solidFill>
                  <a:srgbClr val="142E2D"/>
                </a:solidFill>
                <a:latin typeface="Sofia Pro Regular"/>
                <a:ea typeface="Sofia Pro Regular"/>
                <a:cs typeface="Sofia Pro Regular"/>
                <a:sym typeface="Sofia Pro"/>
              </a:rPr>
              <a:t>You </a:t>
            </a:r>
            <a:r>
              <a:rPr lang="en-US" sz="1310" b="1">
                <a:solidFill>
                  <a:srgbClr val="142E2D"/>
                </a:solidFill>
                <a:latin typeface="Sofia Pro Bold"/>
                <a:ea typeface="Sofia Pro Bold"/>
                <a:cs typeface="Sofia Pro Bold"/>
                <a:sym typeface="Sofia Pro Bold"/>
              </a:rPr>
              <a:t>BELONG</a:t>
            </a:r>
            <a:r>
              <a:rPr lang="en-US" sz="1310">
                <a:solidFill>
                  <a:srgbClr val="142E2D"/>
                </a:solidFill>
                <a:latin typeface="Sofia Pro Regular"/>
                <a:ea typeface="Sofia Pro Regular"/>
                <a:cs typeface="Sofia Pro Regular"/>
                <a:sym typeface="Sofia Pro"/>
              </a:rPr>
              <a:t> Here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36309" y="5206964"/>
            <a:ext cx="1894588" cy="1930474"/>
          </a:xfrm>
          <a:custGeom>
            <a:avLst/>
            <a:gdLst/>
            <a:ahLst/>
            <a:cxnLst/>
            <a:rect l="l" t="t" r="r" b="b"/>
            <a:pathLst>
              <a:path w="2841882" h="2895711">
                <a:moveTo>
                  <a:pt x="0" y="0"/>
                </a:moveTo>
                <a:lnTo>
                  <a:pt x="2841882" y="0"/>
                </a:lnTo>
                <a:lnTo>
                  <a:pt x="2841882" y="2895710"/>
                </a:lnTo>
                <a:lnTo>
                  <a:pt x="0" y="2895710"/>
                </a:lnTo>
                <a:lnTo>
                  <a:pt x="0" y="0"/>
                </a:lnTo>
                <a:close/>
              </a:path>
            </a:pathLst>
          </a:custGeom>
          <a:blipFill>
            <a:blip r:embed="rId2">
              <a:extLst>
                <a:ext uri="{96DAC541-7B7A-43D3-8B79-37D633B846F1}">
                  <asvg:svgBlip xmlns:asvg="http://schemas.microsoft.com/office/drawing/2016/SVG/main" r:embed="rId3"/>
                </a:ext>
              </a:extLst>
            </a:blip>
            <a:stretch>
              <a:fillRect r="-40582" b="-32967"/>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flipH="1" flipV="1">
            <a:off x="-512175" y="-632892"/>
            <a:ext cx="2571902" cy="2317927"/>
          </a:xfrm>
          <a:custGeom>
            <a:avLst/>
            <a:gdLst/>
            <a:ahLst/>
            <a:cxnLst/>
            <a:rect l="l" t="t" r="r" b="b"/>
            <a:pathLst>
              <a:path w="3857853" h="3476890">
                <a:moveTo>
                  <a:pt x="3857853" y="3476890"/>
                </a:moveTo>
                <a:lnTo>
                  <a:pt x="0" y="3476890"/>
                </a:lnTo>
                <a:lnTo>
                  <a:pt x="0" y="0"/>
                </a:lnTo>
                <a:lnTo>
                  <a:pt x="3857853" y="0"/>
                </a:lnTo>
                <a:lnTo>
                  <a:pt x="3857853" y="347689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856199" y="4275757"/>
            <a:ext cx="1812339" cy="1744117"/>
          </a:xfrm>
          <a:custGeom>
            <a:avLst/>
            <a:gdLst/>
            <a:ahLst/>
            <a:cxnLst/>
            <a:rect l="l" t="t" r="r" b="b"/>
            <a:pathLst>
              <a:path w="2718508" h="2616175">
                <a:moveTo>
                  <a:pt x="0" y="0"/>
                </a:moveTo>
                <a:lnTo>
                  <a:pt x="2718508" y="0"/>
                </a:lnTo>
                <a:lnTo>
                  <a:pt x="2718508" y="2616174"/>
                </a:lnTo>
                <a:lnTo>
                  <a:pt x="0" y="261617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178474" y="4241865"/>
            <a:ext cx="1471489" cy="1699730"/>
          </a:xfrm>
          <a:custGeom>
            <a:avLst/>
            <a:gdLst/>
            <a:ahLst/>
            <a:cxnLst/>
            <a:rect l="l" t="t" r="r" b="b"/>
            <a:pathLst>
              <a:path w="2207233" h="2549595">
                <a:moveTo>
                  <a:pt x="0" y="0"/>
                </a:moveTo>
                <a:lnTo>
                  <a:pt x="2207232" y="0"/>
                </a:lnTo>
                <a:lnTo>
                  <a:pt x="2207232" y="2549595"/>
                </a:lnTo>
                <a:lnTo>
                  <a:pt x="0" y="254959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159897" y="4275757"/>
            <a:ext cx="2089479" cy="1665839"/>
          </a:xfrm>
          <a:custGeom>
            <a:avLst/>
            <a:gdLst/>
            <a:ahLst/>
            <a:cxnLst/>
            <a:rect l="l" t="t" r="r" b="b"/>
            <a:pathLst>
              <a:path w="3134218" h="2498758">
                <a:moveTo>
                  <a:pt x="0" y="0"/>
                </a:moveTo>
                <a:lnTo>
                  <a:pt x="3134218" y="0"/>
                </a:lnTo>
                <a:lnTo>
                  <a:pt x="3134218" y="2498757"/>
                </a:lnTo>
                <a:lnTo>
                  <a:pt x="0" y="2498757"/>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146550" y="2527792"/>
            <a:ext cx="3826353" cy="1555682"/>
          </a:xfrm>
          <a:prstGeom prst="rect">
            <a:avLst/>
          </a:prstGeom>
        </p:spPr>
        <p:txBody>
          <a:bodyPr lIns="0" tIns="0" rIns="0" bIns="0" rtlCol="0" anchor="t">
            <a:spAutoFit/>
          </a:bodyPr>
          <a:lstStyle/>
          <a:p>
            <a:pPr marL="422947" lvl="1" indent="-211474" defTabSz="609630">
              <a:lnSpc>
                <a:spcPts val="3134"/>
              </a:lnSpc>
              <a:buFont typeface="Arial"/>
              <a:buChar char="•"/>
            </a:pPr>
            <a:r>
              <a:rPr lang="en-US" sz="1959">
                <a:solidFill>
                  <a:srgbClr val="142E2D"/>
                </a:solidFill>
                <a:latin typeface="Open Sans"/>
                <a:ea typeface="Open Sans"/>
                <a:cs typeface="Open Sans"/>
                <a:sym typeface="Open Sans"/>
              </a:rPr>
              <a:t>Building belonging takes intention. Be deliberate about creating opportunities to connect.</a:t>
            </a:r>
          </a:p>
        </p:txBody>
      </p:sp>
      <p:sp>
        <p:nvSpPr>
          <p:cNvPr id="8" name="TextBox 8"/>
          <p:cNvSpPr txBox="1"/>
          <p:nvPr/>
        </p:nvSpPr>
        <p:spPr>
          <a:xfrm>
            <a:off x="1850138" y="118890"/>
            <a:ext cx="9946150" cy="1127745"/>
          </a:xfrm>
          <a:prstGeom prst="rect">
            <a:avLst/>
          </a:prstGeom>
        </p:spPr>
        <p:txBody>
          <a:bodyPr lIns="0" tIns="0" rIns="0" bIns="0" rtlCol="0" anchor="t">
            <a:spAutoFit/>
          </a:bodyPr>
          <a:lstStyle/>
          <a:p>
            <a:pPr algn="ctr" defTabSz="609630">
              <a:lnSpc>
                <a:spcPts val="4574"/>
              </a:lnSpc>
              <a:spcBef>
                <a:spcPct val="0"/>
              </a:spcBef>
            </a:pPr>
            <a:r>
              <a:rPr lang="en-US" sz="3267">
                <a:solidFill>
                  <a:srgbClr val="142E2D"/>
                </a:solidFill>
                <a:latin typeface="Ample Display"/>
                <a:ea typeface="Ample Display"/>
                <a:cs typeface="Ample Display"/>
                <a:sym typeface="Ample Display"/>
              </a:rPr>
              <a:t>3 steps to create connection and belonging using the Connection Coins </a:t>
            </a:r>
          </a:p>
        </p:txBody>
      </p:sp>
      <p:sp>
        <p:nvSpPr>
          <p:cNvPr id="9" name="TextBox 9"/>
          <p:cNvSpPr txBox="1"/>
          <p:nvPr/>
        </p:nvSpPr>
        <p:spPr>
          <a:xfrm>
            <a:off x="4089076" y="2503021"/>
            <a:ext cx="4013849" cy="1555682"/>
          </a:xfrm>
          <a:prstGeom prst="rect">
            <a:avLst/>
          </a:prstGeom>
        </p:spPr>
        <p:txBody>
          <a:bodyPr lIns="0" tIns="0" rIns="0" bIns="0" rtlCol="0" anchor="t">
            <a:spAutoFit/>
          </a:bodyPr>
          <a:lstStyle/>
          <a:p>
            <a:pPr marL="422947" lvl="1" indent="-211474" defTabSz="609630">
              <a:lnSpc>
                <a:spcPts val="3134"/>
              </a:lnSpc>
              <a:buFont typeface="Arial"/>
              <a:buChar char="•"/>
            </a:pPr>
            <a:r>
              <a:rPr lang="en-US" sz="1959">
                <a:solidFill>
                  <a:srgbClr val="142E2D"/>
                </a:solidFill>
                <a:latin typeface="Open Sans"/>
                <a:ea typeface="Open Sans"/>
                <a:cs typeface="Open Sans"/>
                <a:sym typeface="Open Sans"/>
              </a:rPr>
              <a:t>Connect for many reasons: </a:t>
            </a:r>
          </a:p>
          <a:p>
            <a:pPr defTabSz="609630">
              <a:lnSpc>
                <a:spcPts val="3134"/>
              </a:lnSpc>
            </a:pPr>
            <a:r>
              <a:rPr lang="en-US" sz="1959">
                <a:solidFill>
                  <a:srgbClr val="142E2D"/>
                </a:solidFill>
                <a:latin typeface="Open Sans"/>
                <a:ea typeface="Open Sans"/>
                <a:cs typeface="Open Sans"/>
                <a:sym typeface="Open Sans"/>
              </a:rPr>
              <a:t>       support, encouragement,</a:t>
            </a:r>
          </a:p>
          <a:p>
            <a:pPr defTabSz="609630">
              <a:lnSpc>
                <a:spcPts val="3134"/>
              </a:lnSpc>
            </a:pPr>
            <a:r>
              <a:rPr lang="en-US" sz="1959">
                <a:solidFill>
                  <a:srgbClr val="142E2D"/>
                </a:solidFill>
                <a:latin typeface="Open Sans"/>
                <a:ea typeface="Open Sans"/>
                <a:cs typeface="Open Sans"/>
                <a:sym typeface="Open Sans"/>
              </a:rPr>
              <a:t>       empathy  congratulations, or </a:t>
            </a:r>
          </a:p>
          <a:p>
            <a:pPr defTabSz="609630">
              <a:lnSpc>
                <a:spcPts val="3134"/>
              </a:lnSpc>
            </a:pPr>
            <a:r>
              <a:rPr lang="en-US" sz="1959">
                <a:solidFill>
                  <a:srgbClr val="142E2D"/>
                </a:solidFill>
                <a:latin typeface="Open Sans"/>
                <a:ea typeface="Open Sans"/>
                <a:cs typeface="Open Sans"/>
                <a:sym typeface="Open Sans"/>
              </a:rPr>
              <a:t>       to simply say, “I see you.” </a:t>
            </a:r>
          </a:p>
        </p:txBody>
      </p:sp>
      <p:sp>
        <p:nvSpPr>
          <p:cNvPr id="10" name="TextBox 10"/>
          <p:cNvSpPr txBox="1"/>
          <p:nvPr/>
        </p:nvSpPr>
        <p:spPr>
          <a:xfrm>
            <a:off x="252954" y="1882446"/>
            <a:ext cx="4719721" cy="362343"/>
          </a:xfrm>
          <a:prstGeom prst="rect">
            <a:avLst/>
          </a:prstGeom>
        </p:spPr>
        <p:txBody>
          <a:bodyPr lIns="0" tIns="0" rIns="0" bIns="0" rtlCol="0" anchor="t">
            <a:spAutoFit/>
          </a:bodyPr>
          <a:lstStyle/>
          <a:p>
            <a:pPr defTabSz="609630">
              <a:lnSpc>
                <a:spcPts val="3079"/>
              </a:lnSpc>
              <a:spcBef>
                <a:spcPct val="0"/>
              </a:spcBef>
            </a:pPr>
            <a:r>
              <a:rPr lang="en-US" sz="2199">
                <a:solidFill>
                  <a:srgbClr val="142E2D"/>
                </a:solidFill>
                <a:latin typeface="Ample Display"/>
                <a:ea typeface="Ample Display"/>
                <a:cs typeface="Ample Display"/>
                <a:sym typeface="Ample Display"/>
              </a:rPr>
              <a:t>Step 1. INTENTIONALITY</a:t>
            </a:r>
          </a:p>
        </p:txBody>
      </p:sp>
      <p:sp>
        <p:nvSpPr>
          <p:cNvPr id="11" name="TextBox 11"/>
          <p:cNvSpPr txBox="1"/>
          <p:nvPr/>
        </p:nvSpPr>
        <p:spPr>
          <a:xfrm>
            <a:off x="4532697" y="1863396"/>
            <a:ext cx="3835046" cy="362343"/>
          </a:xfrm>
          <a:prstGeom prst="rect">
            <a:avLst/>
          </a:prstGeom>
        </p:spPr>
        <p:txBody>
          <a:bodyPr lIns="0" tIns="0" rIns="0" bIns="0" rtlCol="0" anchor="t">
            <a:spAutoFit/>
          </a:bodyPr>
          <a:lstStyle/>
          <a:p>
            <a:pPr defTabSz="609630">
              <a:lnSpc>
                <a:spcPts val="3079"/>
              </a:lnSpc>
              <a:spcBef>
                <a:spcPct val="0"/>
              </a:spcBef>
            </a:pPr>
            <a:r>
              <a:rPr lang="en-US" sz="2199">
                <a:solidFill>
                  <a:srgbClr val="142E2D"/>
                </a:solidFill>
                <a:latin typeface="Ample Display"/>
                <a:ea typeface="Ample Display"/>
                <a:cs typeface="Ample Display"/>
                <a:sym typeface="Ample Display"/>
              </a:rPr>
              <a:t>Step 2: PURPOSE</a:t>
            </a:r>
          </a:p>
        </p:txBody>
      </p:sp>
      <p:sp>
        <p:nvSpPr>
          <p:cNvPr id="12" name="TextBox 12"/>
          <p:cNvSpPr txBox="1"/>
          <p:nvPr/>
        </p:nvSpPr>
        <p:spPr>
          <a:xfrm>
            <a:off x="8217225" y="2603116"/>
            <a:ext cx="3487285" cy="1604606"/>
          </a:xfrm>
          <a:prstGeom prst="rect">
            <a:avLst/>
          </a:prstGeom>
        </p:spPr>
        <p:txBody>
          <a:bodyPr lIns="0" tIns="0" rIns="0" bIns="0" rtlCol="0" anchor="t">
            <a:spAutoFit/>
          </a:bodyPr>
          <a:lstStyle/>
          <a:p>
            <a:pPr marL="428555" lvl="1" indent="-214277" defTabSz="609630">
              <a:lnSpc>
                <a:spcPts val="3175"/>
              </a:lnSpc>
              <a:buFont typeface="Arial"/>
              <a:buChar char="•"/>
            </a:pPr>
            <a:r>
              <a:rPr lang="en-US" sz="1985">
                <a:solidFill>
                  <a:srgbClr val="142E2D"/>
                </a:solidFill>
                <a:latin typeface="Open Sans"/>
                <a:ea typeface="Open Sans"/>
                <a:cs typeface="Open Sans"/>
                <a:sym typeface="Open Sans"/>
              </a:rPr>
              <a:t>Everyone </a:t>
            </a:r>
            <a:r>
              <a:rPr lang="en-US" sz="1985" b="1" i="1">
                <a:solidFill>
                  <a:srgbClr val="142E2D"/>
                </a:solidFill>
                <a:latin typeface="Open Sans Bold Italics"/>
                <a:ea typeface="Open Sans Bold Italics"/>
                <a:cs typeface="Open Sans Bold Italics"/>
                <a:sym typeface="Open Sans Bold Italics"/>
              </a:rPr>
              <a:t>deserves </a:t>
            </a:r>
            <a:r>
              <a:rPr lang="en-US" sz="1985">
                <a:solidFill>
                  <a:srgbClr val="142E2D"/>
                </a:solidFill>
                <a:latin typeface="Open Sans"/>
                <a:ea typeface="Open Sans"/>
                <a:cs typeface="Open Sans"/>
                <a:sym typeface="Open Sans"/>
              </a:rPr>
              <a:t>to be connected - look for every opportunity to connect with others.</a:t>
            </a:r>
          </a:p>
        </p:txBody>
      </p:sp>
      <p:sp>
        <p:nvSpPr>
          <p:cNvPr id="13" name="TextBox 13"/>
          <p:cNvSpPr txBox="1"/>
          <p:nvPr/>
        </p:nvSpPr>
        <p:spPr>
          <a:xfrm>
            <a:off x="8612985" y="1688771"/>
            <a:ext cx="3183303" cy="759888"/>
          </a:xfrm>
          <a:prstGeom prst="rect">
            <a:avLst/>
          </a:prstGeom>
        </p:spPr>
        <p:txBody>
          <a:bodyPr lIns="0" tIns="0" rIns="0" bIns="0" rtlCol="0" anchor="t">
            <a:spAutoFit/>
          </a:bodyPr>
          <a:lstStyle/>
          <a:p>
            <a:pPr defTabSz="609630">
              <a:lnSpc>
                <a:spcPts val="3079"/>
              </a:lnSpc>
              <a:spcBef>
                <a:spcPct val="0"/>
              </a:spcBef>
            </a:pPr>
            <a:r>
              <a:rPr lang="en-US" sz="2199">
                <a:solidFill>
                  <a:srgbClr val="142E2D"/>
                </a:solidFill>
                <a:latin typeface="Ample Display"/>
                <a:ea typeface="Ample Display"/>
                <a:cs typeface="Ample Display"/>
                <a:sym typeface="Ample Display"/>
              </a:rPr>
              <a:t>Step 3: SCAN THE BACK  &amp; PASS IT ON...</a:t>
            </a:r>
          </a:p>
        </p:txBody>
      </p:sp>
      <p:sp>
        <p:nvSpPr>
          <p:cNvPr id="14" name="TextBox 14"/>
          <p:cNvSpPr txBox="1"/>
          <p:nvPr/>
        </p:nvSpPr>
        <p:spPr>
          <a:xfrm>
            <a:off x="535112" y="6163370"/>
            <a:ext cx="11351434" cy="374077"/>
          </a:xfrm>
          <a:prstGeom prst="rect">
            <a:avLst/>
          </a:prstGeom>
        </p:spPr>
        <p:txBody>
          <a:bodyPr lIns="0" tIns="0" rIns="0" bIns="0" rtlCol="0" anchor="t">
            <a:spAutoFit/>
          </a:bodyPr>
          <a:lstStyle/>
          <a:p>
            <a:pPr algn="ctr" defTabSz="609630">
              <a:lnSpc>
                <a:spcPts val="3179"/>
              </a:lnSpc>
              <a:spcBef>
                <a:spcPct val="0"/>
              </a:spcBef>
            </a:pPr>
            <a:r>
              <a:rPr lang="en-US" sz="2271">
                <a:solidFill>
                  <a:srgbClr val="142E2D"/>
                </a:solidFill>
                <a:latin typeface="Ample Display"/>
                <a:ea typeface="Ample Display"/>
                <a:cs typeface="Ample Display"/>
                <a:sym typeface="Ample Display"/>
              </a:rPr>
              <a:t>With 3 steps, UNCG will build belonging—one fist bump at a time.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770643">
            <a:off x="10938594" y="-572230"/>
            <a:ext cx="2036821" cy="1868783"/>
          </a:xfrm>
          <a:custGeom>
            <a:avLst/>
            <a:gdLst/>
            <a:ahLst/>
            <a:cxnLst/>
            <a:rect l="l" t="t" r="r" b="b"/>
            <a:pathLst>
              <a:path w="3055231" h="2803174">
                <a:moveTo>
                  <a:pt x="0" y="0"/>
                </a:moveTo>
                <a:lnTo>
                  <a:pt x="3055231" y="0"/>
                </a:lnTo>
                <a:lnTo>
                  <a:pt x="3055231" y="2803175"/>
                </a:lnTo>
                <a:lnTo>
                  <a:pt x="0" y="280317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525736" y="5686481"/>
            <a:ext cx="1860729" cy="1676704"/>
          </a:xfrm>
          <a:custGeom>
            <a:avLst/>
            <a:gdLst/>
            <a:ahLst/>
            <a:cxnLst/>
            <a:rect l="l" t="t" r="r" b="b"/>
            <a:pathLst>
              <a:path w="2791093" h="2515056">
                <a:moveTo>
                  <a:pt x="0" y="0"/>
                </a:moveTo>
                <a:lnTo>
                  <a:pt x="2791093" y="0"/>
                </a:lnTo>
                <a:lnTo>
                  <a:pt x="2791093" y="2515056"/>
                </a:lnTo>
                <a:lnTo>
                  <a:pt x="0" y="2515056"/>
                </a:lnTo>
                <a:lnTo>
                  <a:pt x="0" y="0"/>
                </a:lnTo>
                <a:close/>
              </a:path>
            </a:pathLst>
          </a:custGeom>
          <a:blipFill>
            <a:blip r:embed="rId4">
              <a:extLst>
                <a:ext uri="{96DAC541-7B7A-43D3-8B79-37D633B846F1}">
                  <asvg:svgBlip xmlns:asvg="http://schemas.microsoft.com/office/drawing/2016/SVG/main" r:embed="rId5"/>
                </a:ext>
              </a:extLst>
            </a:blip>
            <a:stretch>
              <a:fillRect l="-24164" b="-34519"/>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10918450" y="5058419"/>
            <a:ext cx="2390005" cy="2637247"/>
          </a:xfrm>
          <a:custGeom>
            <a:avLst/>
            <a:gdLst/>
            <a:ahLst/>
            <a:cxnLst/>
            <a:rect l="l" t="t" r="r" b="b"/>
            <a:pathLst>
              <a:path w="3585007" h="3955870">
                <a:moveTo>
                  <a:pt x="0" y="0"/>
                </a:moveTo>
                <a:lnTo>
                  <a:pt x="3585007" y="0"/>
                </a:lnTo>
                <a:lnTo>
                  <a:pt x="3585007" y="3955870"/>
                </a:lnTo>
                <a:lnTo>
                  <a:pt x="0" y="395587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a:off x="-856017" y="-1278220"/>
            <a:ext cx="2521289" cy="2556441"/>
          </a:xfrm>
          <a:custGeom>
            <a:avLst/>
            <a:gdLst/>
            <a:ahLst/>
            <a:cxnLst/>
            <a:rect l="l" t="t" r="r" b="b"/>
            <a:pathLst>
              <a:path w="3781934" h="3834661">
                <a:moveTo>
                  <a:pt x="0" y="0"/>
                </a:moveTo>
                <a:lnTo>
                  <a:pt x="3781935" y="0"/>
                </a:lnTo>
                <a:lnTo>
                  <a:pt x="3781935" y="3834660"/>
                </a:lnTo>
                <a:lnTo>
                  <a:pt x="0" y="383466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2205434" y="30572"/>
            <a:ext cx="8172855" cy="701667"/>
          </a:xfrm>
          <a:prstGeom prst="rect">
            <a:avLst/>
          </a:prstGeom>
        </p:spPr>
        <p:txBody>
          <a:bodyPr lIns="0" tIns="0" rIns="0" bIns="0" rtlCol="0" anchor="t">
            <a:spAutoFit/>
          </a:bodyPr>
          <a:lstStyle/>
          <a:p>
            <a:pPr algn="ctr" defTabSz="609630">
              <a:lnSpc>
                <a:spcPts val="5973"/>
              </a:lnSpc>
              <a:spcBef>
                <a:spcPct val="0"/>
              </a:spcBef>
            </a:pPr>
            <a:r>
              <a:rPr lang="en-US" sz="4266">
                <a:solidFill>
                  <a:srgbClr val="142E2D"/>
                </a:solidFill>
                <a:latin typeface="Ample Display"/>
                <a:ea typeface="Ample Display"/>
                <a:cs typeface="Ample Display"/>
                <a:sym typeface="Ample Display"/>
              </a:rPr>
              <a:t>Projected Goal for UNCG</a:t>
            </a:r>
          </a:p>
        </p:txBody>
      </p:sp>
      <p:sp>
        <p:nvSpPr>
          <p:cNvPr id="7" name="TextBox 7"/>
          <p:cNvSpPr txBox="1"/>
          <p:nvPr/>
        </p:nvSpPr>
        <p:spPr>
          <a:xfrm>
            <a:off x="760741" y="2964725"/>
            <a:ext cx="10745459" cy="2526461"/>
          </a:xfrm>
          <a:prstGeom prst="rect">
            <a:avLst/>
          </a:prstGeom>
        </p:spPr>
        <p:txBody>
          <a:bodyPr lIns="0" tIns="0" rIns="0" bIns="0" rtlCol="0" anchor="t">
            <a:spAutoFit/>
          </a:bodyPr>
          <a:lstStyle/>
          <a:p>
            <a:pPr algn="ctr" defTabSz="609630">
              <a:lnSpc>
                <a:spcPts val="2151"/>
              </a:lnSpc>
            </a:pPr>
            <a:r>
              <a:rPr lang="en-US" sz="1792">
                <a:solidFill>
                  <a:srgbClr val="142E2D"/>
                </a:solidFill>
                <a:latin typeface="Open Sans"/>
                <a:ea typeface="Open Sans"/>
                <a:cs typeface="Open Sans"/>
                <a:sym typeface="Open Sans"/>
              </a:rPr>
              <a:t> is a campus-wide effort to connect the UNC Greensboro conmmunity. Rooted in public health principles, we invite our community to engage in deliberate acts of connection.</a:t>
            </a:r>
          </a:p>
          <a:p>
            <a:pPr algn="ctr" defTabSz="609630">
              <a:lnSpc>
                <a:spcPts val="2151"/>
              </a:lnSpc>
            </a:pPr>
            <a:endParaRPr lang="en-US" sz="1792">
              <a:solidFill>
                <a:srgbClr val="142E2D"/>
              </a:solidFill>
              <a:latin typeface="Open Sans"/>
              <a:ea typeface="Open Sans"/>
              <a:cs typeface="Open Sans"/>
              <a:sym typeface="Open Sans"/>
            </a:endParaRPr>
          </a:p>
          <a:p>
            <a:pPr algn="ctr" defTabSz="609630">
              <a:lnSpc>
                <a:spcPts val="2151"/>
              </a:lnSpc>
            </a:pPr>
            <a:r>
              <a:rPr lang="en-US" sz="1792">
                <a:solidFill>
                  <a:srgbClr val="142E2D"/>
                </a:solidFill>
                <a:latin typeface="Open Sans"/>
                <a:ea typeface="Open Sans"/>
                <a:cs typeface="Open Sans"/>
                <a:sym typeface="Open Sans"/>
              </a:rPr>
              <a:t>These "fistbumps" symbolize moments of belonging, recognition, and care—because when we feel seen and supported, we thrive academically, professionally, and personally.</a:t>
            </a:r>
          </a:p>
          <a:p>
            <a:pPr algn="ctr" defTabSz="609630">
              <a:lnSpc>
                <a:spcPts val="2151"/>
              </a:lnSpc>
            </a:pPr>
            <a:endParaRPr lang="en-US" sz="1792">
              <a:solidFill>
                <a:srgbClr val="142E2D"/>
              </a:solidFill>
              <a:latin typeface="Open Sans"/>
              <a:ea typeface="Open Sans"/>
              <a:cs typeface="Open Sans"/>
              <a:sym typeface="Open Sans"/>
            </a:endParaRPr>
          </a:p>
          <a:p>
            <a:pPr algn="ctr" defTabSz="609630">
              <a:lnSpc>
                <a:spcPts val="2151"/>
              </a:lnSpc>
            </a:pPr>
            <a:r>
              <a:rPr lang="en-US" sz="1792">
                <a:solidFill>
                  <a:srgbClr val="142E2D"/>
                </a:solidFill>
                <a:latin typeface="Open Sans"/>
                <a:ea typeface="Open Sans"/>
                <a:cs typeface="Open Sans"/>
                <a:sym typeface="Open Sans"/>
              </a:rPr>
              <a:t> Social connection strengthens our well-being and deepens our shared commitment to inclusive excellence. Together, we’re creating a culture of kindness and collaboration that reflects the best of what UNCG stands for. </a:t>
            </a:r>
            <a:r>
              <a:rPr lang="en-US" sz="1792" b="1">
                <a:solidFill>
                  <a:srgbClr val="FFB71B"/>
                </a:solidFill>
                <a:latin typeface="Open Sans Bold"/>
                <a:ea typeface="Open Sans Bold"/>
                <a:cs typeface="Open Sans Bold"/>
                <a:sym typeface="Open Sans Bold"/>
              </a:rPr>
              <a:t>You BELONG here!</a:t>
            </a:r>
          </a:p>
        </p:txBody>
      </p:sp>
      <p:sp>
        <p:nvSpPr>
          <p:cNvPr id="8" name="Freeform 8"/>
          <p:cNvSpPr/>
          <p:nvPr/>
        </p:nvSpPr>
        <p:spPr>
          <a:xfrm>
            <a:off x="5230165" y="1278220"/>
            <a:ext cx="2123392" cy="1434898"/>
          </a:xfrm>
          <a:custGeom>
            <a:avLst/>
            <a:gdLst/>
            <a:ahLst/>
            <a:cxnLst/>
            <a:rect l="l" t="t" r="r" b="b"/>
            <a:pathLst>
              <a:path w="3185088" h="2152347">
                <a:moveTo>
                  <a:pt x="0" y="0"/>
                </a:moveTo>
                <a:lnTo>
                  <a:pt x="3185088" y="0"/>
                </a:lnTo>
                <a:lnTo>
                  <a:pt x="3185088" y="2152347"/>
                </a:lnTo>
                <a:lnTo>
                  <a:pt x="0" y="2152347"/>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0301031" y="4959171"/>
            <a:ext cx="3311945" cy="2736495"/>
          </a:xfrm>
          <a:custGeom>
            <a:avLst/>
            <a:gdLst/>
            <a:ahLst/>
            <a:cxnLst/>
            <a:rect l="l" t="t" r="r" b="b"/>
            <a:pathLst>
              <a:path w="4967918" h="4104742">
                <a:moveTo>
                  <a:pt x="0" y="0"/>
                </a:moveTo>
                <a:lnTo>
                  <a:pt x="4967918" y="0"/>
                </a:lnTo>
                <a:lnTo>
                  <a:pt x="4967918" y="4104742"/>
                </a:lnTo>
                <a:lnTo>
                  <a:pt x="0" y="41047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577171" y="1511530"/>
            <a:ext cx="966198" cy="966198"/>
          </a:xfrm>
          <a:custGeom>
            <a:avLst/>
            <a:gdLst/>
            <a:ahLst/>
            <a:cxnLst/>
            <a:rect l="l" t="t" r="r" b="b"/>
            <a:pathLst>
              <a:path w="1449297" h="1449297">
                <a:moveTo>
                  <a:pt x="0" y="0"/>
                </a:moveTo>
                <a:lnTo>
                  <a:pt x="1449297" y="0"/>
                </a:lnTo>
                <a:lnTo>
                  <a:pt x="1449297" y="1449297"/>
                </a:lnTo>
                <a:lnTo>
                  <a:pt x="0" y="1449297"/>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3881675" y="1641106"/>
            <a:ext cx="357188" cy="612879"/>
          </a:xfrm>
          <a:custGeom>
            <a:avLst/>
            <a:gdLst/>
            <a:ahLst/>
            <a:cxnLst/>
            <a:rect l="l" t="t" r="r" b="b"/>
            <a:pathLst>
              <a:path w="535782" h="919319">
                <a:moveTo>
                  <a:pt x="0" y="0"/>
                </a:moveTo>
                <a:lnTo>
                  <a:pt x="535782" y="0"/>
                </a:lnTo>
                <a:lnTo>
                  <a:pt x="535782" y="919320"/>
                </a:lnTo>
                <a:lnTo>
                  <a:pt x="0" y="91932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7822460" y="1511529"/>
            <a:ext cx="1002587" cy="1002587"/>
          </a:xfrm>
          <a:custGeom>
            <a:avLst/>
            <a:gdLst/>
            <a:ahLst/>
            <a:cxnLst/>
            <a:rect l="l" t="t" r="r" b="b"/>
            <a:pathLst>
              <a:path w="1503880" h="1503880">
                <a:moveTo>
                  <a:pt x="0" y="0"/>
                </a:moveTo>
                <a:lnTo>
                  <a:pt x="1503880" y="0"/>
                </a:lnTo>
                <a:lnTo>
                  <a:pt x="1503880" y="1503880"/>
                </a:lnTo>
                <a:lnTo>
                  <a:pt x="0" y="1503880"/>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8118001" y="1685352"/>
            <a:ext cx="411505" cy="278077"/>
          </a:xfrm>
          <a:custGeom>
            <a:avLst/>
            <a:gdLst/>
            <a:ahLst/>
            <a:cxnLst/>
            <a:rect l="l" t="t" r="r" b="b"/>
            <a:pathLst>
              <a:path w="617258" h="417116">
                <a:moveTo>
                  <a:pt x="0" y="0"/>
                </a:moveTo>
                <a:lnTo>
                  <a:pt x="617258" y="0"/>
                </a:lnTo>
                <a:lnTo>
                  <a:pt x="617258" y="417116"/>
                </a:lnTo>
                <a:lnTo>
                  <a:pt x="0" y="417116"/>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8168032" y="2050691"/>
            <a:ext cx="311445" cy="311445"/>
          </a:xfrm>
          <a:custGeom>
            <a:avLst/>
            <a:gdLst/>
            <a:ahLst/>
            <a:cxnLst/>
            <a:rect l="l" t="t" r="r" b="b"/>
            <a:pathLst>
              <a:path w="467167" h="467167">
                <a:moveTo>
                  <a:pt x="0" y="0"/>
                </a:moveTo>
                <a:lnTo>
                  <a:pt x="467166" y="0"/>
                </a:lnTo>
                <a:lnTo>
                  <a:pt x="467166" y="467167"/>
                </a:lnTo>
                <a:lnTo>
                  <a:pt x="0" y="467167"/>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15" name="TextBox 15"/>
          <p:cNvSpPr txBox="1"/>
          <p:nvPr/>
        </p:nvSpPr>
        <p:spPr>
          <a:xfrm>
            <a:off x="3708315" y="2183248"/>
            <a:ext cx="703847" cy="224742"/>
          </a:xfrm>
          <a:prstGeom prst="rect">
            <a:avLst/>
          </a:prstGeom>
        </p:spPr>
        <p:txBody>
          <a:bodyPr lIns="0" tIns="0" rIns="0" bIns="0" rtlCol="0" anchor="t">
            <a:spAutoFit/>
          </a:bodyPr>
          <a:lstStyle/>
          <a:p>
            <a:pPr algn="ctr" defTabSz="609630">
              <a:lnSpc>
                <a:spcPts val="942"/>
              </a:lnSpc>
            </a:pPr>
            <a:r>
              <a:rPr lang="en-US" sz="673">
                <a:solidFill>
                  <a:srgbClr val="142E2D"/>
                </a:solidFill>
                <a:latin typeface="Sofia Pro Regular"/>
                <a:ea typeface="Sofia Pro Regular"/>
                <a:cs typeface="Sofia Pro Regular"/>
                <a:sym typeface="Sofia Pro"/>
              </a:rPr>
              <a:t>You </a:t>
            </a:r>
            <a:r>
              <a:rPr lang="en-US" sz="673" b="1">
                <a:solidFill>
                  <a:srgbClr val="142E2D"/>
                </a:solidFill>
                <a:latin typeface="Sofia Pro Bold"/>
                <a:ea typeface="Sofia Pro Bold"/>
                <a:cs typeface="Sofia Pro Bold"/>
                <a:sym typeface="Sofia Pro Bold"/>
              </a:rPr>
              <a:t>BELONG</a:t>
            </a:r>
            <a:r>
              <a:rPr lang="en-US" sz="673">
                <a:solidFill>
                  <a:srgbClr val="142E2D"/>
                </a:solidFill>
                <a:latin typeface="Sofia Pro Regular"/>
                <a:ea typeface="Sofia Pro Regular"/>
                <a:cs typeface="Sofia Pro Regular"/>
                <a:sym typeface="Sofia Pro"/>
              </a:rPr>
              <a:t> Here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770643">
            <a:off x="10938594" y="-572230"/>
            <a:ext cx="2036821" cy="1868783"/>
          </a:xfrm>
          <a:custGeom>
            <a:avLst/>
            <a:gdLst/>
            <a:ahLst/>
            <a:cxnLst/>
            <a:rect l="l" t="t" r="r" b="b"/>
            <a:pathLst>
              <a:path w="3055231" h="2803174">
                <a:moveTo>
                  <a:pt x="0" y="0"/>
                </a:moveTo>
                <a:lnTo>
                  <a:pt x="3055231" y="0"/>
                </a:lnTo>
                <a:lnTo>
                  <a:pt x="3055231" y="2803175"/>
                </a:lnTo>
                <a:lnTo>
                  <a:pt x="0" y="280317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525736" y="5686481"/>
            <a:ext cx="1860729" cy="1676704"/>
          </a:xfrm>
          <a:custGeom>
            <a:avLst/>
            <a:gdLst/>
            <a:ahLst/>
            <a:cxnLst/>
            <a:rect l="l" t="t" r="r" b="b"/>
            <a:pathLst>
              <a:path w="2791093" h="2515056">
                <a:moveTo>
                  <a:pt x="0" y="0"/>
                </a:moveTo>
                <a:lnTo>
                  <a:pt x="2791093" y="0"/>
                </a:lnTo>
                <a:lnTo>
                  <a:pt x="2791093" y="2515056"/>
                </a:lnTo>
                <a:lnTo>
                  <a:pt x="0" y="2515056"/>
                </a:lnTo>
                <a:lnTo>
                  <a:pt x="0" y="0"/>
                </a:lnTo>
                <a:close/>
              </a:path>
            </a:pathLst>
          </a:custGeom>
          <a:blipFill>
            <a:blip r:embed="rId4">
              <a:extLst>
                <a:ext uri="{96DAC541-7B7A-43D3-8B79-37D633B846F1}">
                  <asvg:svgBlip xmlns:asvg="http://schemas.microsoft.com/office/drawing/2016/SVG/main" r:embed="rId5"/>
                </a:ext>
              </a:extLst>
            </a:blip>
            <a:stretch>
              <a:fillRect l="-24164" b="-34519"/>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10918450" y="5058419"/>
            <a:ext cx="2390005" cy="2637247"/>
          </a:xfrm>
          <a:custGeom>
            <a:avLst/>
            <a:gdLst/>
            <a:ahLst/>
            <a:cxnLst/>
            <a:rect l="l" t="t" r="r" b="b"/>
            <a:pathLst>
              <a:path w="3585007" h="3955870">
                <a:moveTo>
                  <a:pt x="0" y="0"/>
                </a:moveTo>
                <a:lnTo>
                  <a:pt x="3585007" y="0"/>
                </a:lnTo>
                <a:lnTo>
                  <a:pt x="3585007" y="3955870"/>
                </a:lnTo>
                <a:lnTo>
                  <a:pt x="0" y="395587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a:off x="-856017" y="-1278220"/>
            <a:ext cx="2521289" cy="2556441"/>
          </a:xfrm>
          <a:custGeom>
            <a:avLst/>
            <a:gdLst/>
            <a:ahLst/>
            <a:cxnLst/>
            <a:rect l="l" t="t" r="r" b="b"/>
            <a:pathLst>
              <a:path w="3781934" h="3834661">
                <a:moveTo>
                  <a:pt x="0" y="0"/>
                </a:moveTo>
                <a:lnTo>
                  <a:pt x="3781935" y="0"/>
                </a:lnTo>
                <a:lnTo>
                  <a:pt x="3781935" y="3834660"/>
                </a:lnTo>
                <a:lnTo>
                  <a:pt x="0" y="383466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1597517" y="274320"/>
            <a:ext cx="9071907" cy="585994"/>
          </a:xfrm>
          <a:prstGeom prst="rect">
            <a:avLst/>
          </a:prstGeom>
        </p:spPr>
        <p:txBody>
          <a:bodyPr lIns="0" tIns="0" rIns="0" bIns="0" rtlCol="0" anchor="t">
            <a:spAutoFit/>
          </a:bodyPr>
          <a:lstStyle/>
          <a:p>
            <a:pPr algn="ctr" defTabSz="609630">
              <a:lnSpc>
                <a:spcPts val="5040"/>
              </a:lnSpc>
              <a:spcBef>
                <a:spcPct val="0"/>
              </a:spcBef>
            </a:pPr>
            <a:r>
              <a:rPr lang="en-US" sz="3600">
                <a:solidFill>
                  <a:srgbClr val="142E2D"/>
                </a:solidFill>
                <a:latin typeface="Ample Display"/>
                <a:ea typeface="Ample Display"/>
                <a:cs typeface="Ample Display"/>
                <a:sym typeface="Ample Display"/>
              </a:rPr>
              <a:t>How to become a 500 Fist Bump Dept.</a:t>
            </a:r>
          </a:p>
        </p:txBody>
      </p:sp>
      <p:sp>
        <p:nvSpPr>
          <p:cNvPr id="7" name="TextBox 7"/>
          <p:cNvSpPr txBox="1"/>
          <p:nvPr/>
        </p:nvSpPr>
        <p:spPr>
          <a:xfrm>
            <a:off x="760741" y="2634766"/>
            <a:ext cx="10745459" cy="3462486"/>
          </a:xfrm>
          <a:prstGeom prst="rect">
            <a:avLst/>
          </a:prstGeom>
        </p:spPr>
        <p:txBody>
          <a:bodyPr lIns="0" tIns="0" rIns="0" bIns="0" rtlCol="0" anchor="t">
            <a:spAutoFit/>
          </a:bodyPr>
          <a:lstStyle/>
          <a:p>
            <a:pPr marL="487762" lvl="1" indent="-243881" defTabSz="609630">
              <a:lnSpc>
                <a:spcPts val="2711"/>
              </a:lnSpc>
              <a:buFont typeface="Arial"/>
              <a:buChar char="•"/>
            </a:pPr>
            <a:r>
              <a:rPr lang="en-US" sz="2259">
                <a:solidFill>
                  <a:srgbClr val="142E2D"/>
                </a:solidFill>
                <a:latin typeface="Ample Display"/>
                <a:ea typeface="Ample Display"/>
                <a:cs typeface="Ample Display"/>
                <a:sym typeface="Ample Display"/>
              </a:rPr>
              <a:t>Pre-survey</a:t>
            </a:r>
          </a:p>
          <a:p>
            <a:pPr marL="487762" lvl="1" indent="-243881" defTabSz="609630">
              <a:lnSpc>
                <a:spcPts val="2711"/>
              </a:lnSpc>
              <a:buFont typeface="Arial"/>
              <a:buChar char="•"/>
            </a:pPr>
            <a:r>
              <a:rPr lang="en-US" sz="2259">
                <a:solidFill>
                  <a:srgbClr val="142E2D"/>
                </a:solidFill>
                <a:latin typeface="Ample Display"/>
                <a:ea typeface="Ample Display"/>
                <a:cs typeface="Ample Display"/>
                <a:sym typeface="Ample Display"/>
              </a:rPr>
              <a:t>Fishbowl (250 coins)</a:t>
            </a:r>
          </a:p>
          <a:p>
            <a:pPr marL="975524" lvl="2" indent="-325175" defTabSz="609630">
              <a:lnSpc>
                <a:spcPts val="2711"/>
              </a:lnSpc>
              <a:buFont typeface="Arial"/>
              <a:buChar char="⚬"/>
            </a:pPr>
            <a:r>
              <a:rPr lang="en-US" sz="2259">
                <a:solidFill>
                  <a:srgbClr val="142E2D"/>
                </a:solidFill>
                <a:latin typeface="Ample Display"/>
                <a:ea typeface="Ample Display"/>
                <a:cs typeface="Ample Display"/>
                <a:sym typeface="Ample Display"/>
              </a:rPr>
              <a:t>(25 coins individual)</a:t>
            </a:r>
          </a:p>
          <a:p>
            <a:pPr marL="487762" lvl="1" indent="-243881" defTabSz="609630">
              <a:lnSpc>
                <a:spcPts val="2711"/>
              </a:lnSpc>
              <a:buFont typeface="Arial"/>
              <a:buChar char="•"/>
            </a:pPr>
            <a:r>
              <a:rPr lang="en-US" sz="2259">
                <a:solidFill>
                  <a:srgbClr val="142E2D"/>
                </a:solidFill>
                <a:latin typeface="Ample Display"/>
                <a:ea typeface="Ample Display"/>
                <a:cs typeface="Ample Display"/>
                <a:sym typeface="Ample Display"/>
              </a:rPr>
              <a:t>Signage</a:t>
            </a:r>
          </a:p>
          <a:p>
            <a:pPr marL="487762" lvl="1" indent="-243881" defTabSz="609630">
              <a:lnSpc>
                <a:spcPts val="2711"/>
              </a:lnSpc>
              <a:buFont typeface="Arial"/>
              <a:buChar char="•"/>
            </a:pPr>
            <a:r>
              <a:rPr lang="en-US" sz="2259">
                <a:solidFill>
                  <a:srgbClr val="142E2D"/>
                </a:solidFill>
                <a:latin typeface="Ample Display"/>
                <a:ea typeface="Ample Display"/>
                <a:cs typeface="Ample Display"/>
                <a:sym typeface="Ample Display"/>
              </a:rPr>
              <a:t>Stickers</a:t>
            </a:r>
          </a:p>
          <a:p>
            <a:pPr marL="487762" lvl="1" indent="-243881" defTabSz="609630">
              <a:lnSpc>
                <a:spcPts val="2711"/>
              </a:lnSpc>
              <a:buFont typeface="Arial"/>
              <a:buChar char="•"/>
            </a:pPr>
            <a:r>
              <a:rPr lang="en-US" sz="2259">
                <a:solidFill>
                  <a:srgbClr val="142E2D"/>
                </a:solidFill>
                <a:latin typeface="Ample Display"/>
                <a:ea typeface="Ample Display"/>
                <a:cs typeface="Ample Display"/>
                <a:sym typeface="Ample Display"/>
              </a:rPr>
              <a:t>Weekly Newsletter</a:t>
            </a:r>
          </a:p>
          <a:p>
            <a:pPr marL="487762" lvl="1" indent="-243881" defTabSz="609630">
              <a:lnSpc>
                <a:spcPts val="2711"/>
              </a:lnSpc>
              <a:buFont typeface="Arial"/>
              <a:buChar char="•"/>
            </a:pPr>
            <a:r>
              <a:rPr lang="en-US" sz="2259">
                <a:solidFill>
                  <a:srgbClr val="142E2D"/>
                </a:solidFill>
                <a:latin typeface="Ample Display"/>
                <a:ea typeface="Ample Display"/>
                <a:cs typeface="Ample Display"/>
                <a:sym typeface="Ample Display"/>
              </a:rPr>
              <a:t>Follow-up</a:t>
            </a:r>
          </a:p>
          <a:p>
            <a:pPr marL="487762" lvl="1" indent="-243881" defTabSz="609630">
              <a:lnSpc>
                <a:spcPts val="2711"/>
              </a:lnSpc>
              <a:buFont typeface="Arial"/>
              <a:buChar char="•"/>
            </a:pPr>
            <a:r>
              <a:rPr lang="en-US" sz="2259">
                <a:solidFill>
                  <a:srgbClr val="142E2D"/>
                </a:solidFill>
                <a:latin typeface="Ample Display"/>
                <a:ea typeface="Ample Display"/>
                <a:cs typeface="Ample Display"/>
                <a:sym typeface="Ample Display"/>
              </a:rPr>
              <a:t>80% department participation earns “500 Fist Bump Department” designation with plaque and signage, website and socials recognition</a:t>
            </a:r>
          </a:p>
          <a:p>
            <a:pPr defTabSz="609630">
              <a:lnSpc>
                <a:spcPts val="2711"/>
              </a:lnSpc>
            </a:pPr>
            <a:endParaRPr lang="en-US" sz="2259">
              <a:solidFill>
                <a:srgbClr val="142E2D"/>
              </a:solidFill>
              <a:latin typeface="Ample Display"/>
              <a:ea typeface="Ample Display"/>
              <a:cs typeface="Ample Display"/>
              <a:sym typeface="Ample Display"/>
            </a:endParaRPr>
          </a:p>
        </p:txBody>
      </p:sp>
      <p:sp>
        <p:nvSpPr>
          <p:cNvPr id="8" name="Freeform 8"/>
          <p:cNvSpPr/>
          <p:nvPr/>
        </p:nvSpPr>
        <p:spPr>
          <a:xfrm>
            <a:off x="5230165" y="1278220"/>
            <a:ext cx="2123392" cy="1434898"/>
          </a:xfrm>
          <a:custGeom>
            <a:avLst/>
            <a:gdLst/>
            <a:ahLst/>
            <a:cxnLst/>
            <a:rect l="l" t="t" r="r" b="b"/>
            <a:pathLst>
              <a:path w="3185088" h="2152347">
                <a:moveTo>
                  <a:pt x="0" y="0"/>
                </a:moveTo>
                <a:lnTo>
                  <a:pt x="3185088" y="0"/>
                </a:lnTo>
                <a:lnTo>
                  <a:pt x="3185088" y="2152347"/>
                </a:lnTo>
                <a:lnTo>
                  <a:pt x="0" y="2152347"/>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0301031" y="4959171"/>
            <a:ext cx="3311945" cy="2736495"/>
          </a:xfrm>
          <a:custGeom>
            <a:avLst/>
            <a:gdLst/>
            <a:ahLst/>
            <a:cxnLst/>
            <a:rect l="l" t="t" r="r" b="b"/>
            <a:pathLst>
              <a:path w="4967918" h="4104742">
                <a:moveTo>
                  <a:pt x="0" y="0"/>
                </a:moveTo>
                <a:lnTo>
                  <a:pt x="4967918" y="0"/>
                </a:lnTo>
                <a:lnTo>
                  <a:pt x="4967918" y="4104742"/>
                </a:lnTo>
                <a:lnTo>
                  <a:pt x="0" y="41047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577171" y="1511530"/>
            <a:ext cx="966198" cy="966198"/>
          </a:xfrm>
          <a:custGeom>
            <a:avLst/>
            <a:gdLst/>
            <a:ahLst/>
            <a:cxnLst/>
            <a:rect l="l" t="t" r="r" b="b"/>
            <a:pathLst>
              <a:path w="1449297" h="1449297">
                <a:moveTo>
                  <a:pt x="0" y="0"/>
                </a:moveTo>
                <a:lnTo>
                  <a:pt x="1449297" y="0"/>
                </a:lnTo>
                <a:lnTo>
                  <a:pt x="1449297" y="1449297"/>
                </a:lnTo>
                <a:lnTo>
                  <a:pt x="0" y="1449297"/>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3881675" y="1641106"/>
            <a:ext cx="357188" cy="612879"/>
          </a:xfrm>
          <a:custGeom>
            <a:avLst/>
            <a:gdLst/>
            <a:ahLst/>
            <a:cxnLst/>
            <a:rect l="l" t="t" r="r" b="b"/>
            <a:pathLst>
              <a:path w="535782" h="919319">
                <a:moveTo>
                  <a:pt x="0" y="0"/>
                </a:moveTo>
                <a:lnTo>
                  <a:pt x="535782" y="0"/>
                </a:lnTo>
                <a:lnTo>
                  <a:pt x="535782" y="919320"/>
                </a:lnTo>
                <a:lnTo>
                  <a:pt x="0" y="91932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7822460" y="1511529"/>
            <a:ext cx="1002587" cy="1002587"/>
          </a:xfrm>
          <a:custGeom>
            <a:avLst/>
            <a:gdLst/>
            <a:ahLst/>
            <a:cxnLst/>
            <a:rect l="l" t="t" r="r" b="b"/>
            <a:pathLst>
              <a:path w="1503880" h="1503880">
                <a:moveTo>
                  <a:pt x="0" y="0"/>
                </a:moveTo>
                <a:lnTo>
                  <a:pt x="1503880" y="0"/>
                </a:lnTo>
                <a:lnTo>
                  <a:pt x="1503880" y="1503880"/>
                </a:lnTo>
                <a:lnTo>
                  <a:pt x="0" y="1503880"/>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8118001" y="1685352"/>
            <a:ext cx="411505" cy="278077"/>
          </a:xfrm>
          <a:custGeom>
            <a:avLst/>
            <a:gdLst/>
            <a:ahLst/>
            <a:cxnLst/>
            <a:rect l="l" t="t" r="r" b="b"/>
            <a:pathLst>
              <a:path w="617258" h="417116">
                <a:moveTo>
                  <a:pt x="0" y="0"/>
                </a:moveTo>
                <a:lnTo>
                  <a:pt x="617258" y="0"/>
                </a:lnTo>
                <a:lnTo>
                  <a:pt x="617258" y="417116"/>
                </a:lnTo>
                <a:lnTo>
                  <a:pt x="0" y="417116"/>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8168032" y="2050691"/>
            <a:ext cx="311445" cy="311445"/>
          </a:xfrm>
          <a:custGeom>
            <a:avLst/>
            <a:gdLst/>
            <a:ahLst/>
            <a:cxnLst/>
            <a:rect l="l" t="t" r="r" b="b"/>
            <a:pathLst>
              <a:path w="467167" h="467167">
                <a:moveTo>
                  <a:pt x="0" y="0"/>
                </a:moveTo>
                <a:lnTo>
                  <a:pt x="467166" y="0"/>
                </a:lnTo>
                <a:lnTo>
                  <a:pt x="467166" y="467167"/>
                </a:lnTo>
                <a:lnTo>
                  <a:pt x="0" y="467167"/>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15" name="TextBox 15"/>
          <p:cNvSpPr txBox="1"/>
          <p:nvPr/>
        </p:nvSpPr>
        <p:spPr>
          <a:xfrm>
            <a:off x="3708315" y="2183248"/>
            <a:ext cx="703847" cy="224742"/>
          </a:xfrm>
          <a:prstGeom prst="rect">
            <a:avLst/>
          </a:prstGeom>
        </p:spPr>
        <p:txBody>
          <a:bodyPr lIns="0" tIns="0" rIns="0" bIns="0" rtlCol="0" anchor="t">
            <a:spAutoFit/>
          </a:bodyPr>
          <a:lstStyle/>
          <a:p>
            <a:pPr algn="ctr" defTabSz="609630">
              <a:lnSpc>
                <a:spcPts val="942"/>
              </a:lnSpc>
            </a:pPr>
            <a:r>
              <a:rPr lang="en-US" sz="673">
                <a:solidFill>
                  <a:srgbClr val="142E2D"/>
                </a:solidFill>
                <a:latin typeface="Sofia Pro Regular"/>
                <a:ea typeface="Sofia Pro Regular"/>
                <a:cs typeface="Sofia Pro Regular"/>
                <a:sym typeface="Sofia Pro"/>
              </a:rPr>
              <a:t>You </a:t>
            </a:r>
            <a:r>
              <a:rPr lang="en-US" sz="673" b="1">
                <a:solidFill>
                  <a:srgbClr val="142E2D"/>
                </a:solidFill>
                <a:latin typeface="Sofia Pro Bold"/>
                <a:ea typeface="Sofia Pro Bold"/>
                <a:cs typeface="Sofia Pro Bold"/>
                <a:sym typeface="Sofia Pro Bold"/>
              </a:rPr>
              <a:t>BELONG</a:t>
            </a:r>
            <a:r>
              <a:rPr lang="en-US" sz="673">
                <a:solidFill>
                  <a:srgbClr val="142E2D"/>
                </a:solidFill>
                <a:latin typeface="Sofia Pro Regular"/>
                <a:ea typeface="Sofia Pro Regular"/>
                <a:cs typeface="Sofia Pro Regular"/>
                <a:sym typeface="Sofia Pro"/>
              </a:rPr>
              <a:t> Here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032653" y="-37242"/>
            <a:ext cx="3881835" cy="2468571"/>
          </a:xfrm>
          <a:custGeom>
            <a:avLst/>
            <a:gdLst/>
            <a:ahLst/>
            <a:cxnLst/>
            <a:rect l="l" t="t" r="r" b="b"/>
            <a:pathLst>
              <a:path w="5822752" h="3702856">
                <a:moveTo>
                  <a:pt x="5822751" y="0"/>
                </a:moveTo>
                <a:lnTo>
                  <a:pt x="0" y="0"/>
                </a:lnTo>
                <a:lnTo>
                  <a:pt x="0" y="3702856"/>
                </a:lnTo>
                <a:lnTo>
                  <a:pt x="5822751" y="3702856"/>
                </a:lnTo>
                <a:lnTo>
                  <a:pt x="5822751" y="0"/>
                </a:lnTo>
                <a:close/>
              </a:path>
            </a:pathLst>
          </a:custGeom>
          <a:blipFill>
            <a:blip r:embed="rId2">
              <a:extLst>
                <a:ext uri="{96DAC541-7B7A-43D3-8B79-37D633B846F1}">
                  <asvg:svgBlip xmlns:asvg="http://schemas.microsoft.com/office/drawing/2016/SVG/main" r:embed="rId3"/>
                </a:ext>
              </a:extLst>
            </a:blip>
            <a:stretch>
              <a:fillRect t="-76685"/>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511014" y="55843"/>
            <a:ext cx="3237092" cy="2782187"/>
          </a:xfrm>
          <a:custGeom>
            <a:avLst/>
            <a:gdLst/>
            <a:ahLst/>
            <a:cxnLst/>
            <a:rect l="l" t="t" r="r" b="b"/>
            <a:pathLst>
              <a:path w="4855638" h="4173280">
                <a:moveTo>
                  <a:pt x="0" y="0"/>
                </a:moveTo>
                <a:lnTo>
                  <a:pt x="4855638" y="0"/>
                </a:lnTo>
                <a:lnTo>
                  <a:pt x="4855638" y="4173280"/>
                </a:lnTo>
                <a:lnTo>
                  <a:pt x="0" y="4173280"/>
                </a:lnTo>
                <a:lnTo>
                  <a:pt x="0" y="0"/>
                </a:lnTo>
                <a:close/>
              </a:path>
            </a:pathLst>
          </a:custGeom>
          <a:blipFill>
            <a:blip r:embed="rId4">
              <a:extLst>
                <a:ext uri="{96DAC541-7B7A-43D3-8B79-37D633B846F1}">
                  <asvg:svgBlip xmlns:asvg="http://schemas.microsoft.com/office/drawing/2016/SVG/main" r:embed="rId5"/>
                </a:ext>
              </a:extLst>
            </a:blip>
            <a:stretch>
              <a:fillRect l="-9690" b="-47544"/>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9566901" y="4299229"/>
            <a:ext cx="2813339" cy="2717048"/>
          </a:xfrm>
          <a:custGeom>
            <a:avLst/>
            <a:gdLst/>
            <a:ahLst/>
            <a:cxnLst/>
            <a:rect l="l" t="t" r="r" b="b"/>
            <a:pathLst>
              <a:path w="4220008" h="4075572">
                <a:moveTo>
                  <a:pt x="0" y="0"/>
                </a:moveTo>
                <a:lnTo>
                  <a:pt x="4220008" y="0"/>
                </a:lnTo>
                <a:lnTo>
                  <a:pt x="4220008" y="4075572"/>
                </a:lnTo>
                <a:lnTo>
                  <a:pt x="0" y="4075572"/>
                </a:lnTo>
                <a:lnTo>
                  <a:pt x="0" y="0"/>
                </a:lnTo>
                <a:close/>
              </a:path>
            </a:pathLst>
          </a:custGeom>
          <a:blipFill>
            <a:blip r:embed="rId4">
              <a:extLst>
                <a:ext uri="{96DAC541-7B7A-43D3-8B79-37D633B846F1}">
                  <asvg:svgBlip xmlns:asvg="http://schemas.microsoft.com/office/drawing/2016/SVG/main" r:embed="rId5"/>
                </a:ext>
              </a:extLst>
            </a:blip>
            <a:stretch>
              <a:fillRect l="-10541" b="-32323"/>
            </a:stretch>
          </a:blipFill>
        </p:spPr>
        <p:txBody>
          <a:bodyPr/>
          <a:lstStyle/>
          <a:p>
            <a:pPr defTabSz="609630"/>
            <a:endParaRPr lang="en-US" sz="1200">
              <a:solidFill>
                <a:prstClr val="black"/>
              </a:solidFill>
              <a:latin typeface="Calibri"/>
            </a:endParaRPr>
          </a:p>
        </p:txBody>
      </p:sp>
      <p:sp>
        <p:nvSpPr>
          <p:cNvPr id="5" name="Freeform 5"/>
          <p:cNvSpPr/>
          <p:nvPr/>
        </p:nvSpPr>
        <p:spPr>
          <a:xfrm>
            <a:off x="-813320" y="4674319"/>
            <a:ext cx="3311945" cy="2736495"/>
          </a:xfrm>
          <a:custGeom>
            <a:avLst/>
            <a:gdLst/>
            <a:ahLst/>
            <a:cxnLst/>
            <a:rect l="l" t="t" r="r" b="b"/>
            <a:pathLst>
              <a:path w="4967918" h="4104742">
                <a:moveTo>
                  <a:pt x="0" y="0"/>
                </a:moveTo>
                <a:lnTo>
                  <a:pt x="4967918" y="0"/>
                </a:lnTo>
                <a:lnTo>
                  <a:pt x="4967918" y="4104742"/>
                </a:lnTo>
                <a:lnTo>
                  <a:pt x="0" y="41047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885186" y="1819180"/>
            <a:ext cx="8421629" cy="1779270"/>
          </a:xfrm>
          <a:prstGeom prst="rect">
            <a:avLst/>
          </a:prstGeom>
        </p:spPr>
        <p:txBody>
          <a:bodyPr lIns="0" tIns="0" rIns="0" bIns="0" rtlCol="0" anchor="t">
            <a:spAutoFit/>
          </a:bodyPr>
          <a:lstStyle/>
          <a:p>
            <a:pPr algn="ctr" defTabSz="609630">
              <a:lnSpc>
                <a:spcPts val="15213"/>
              </a:lnSpc>
              <a:spcBef>
                <a:spcPct val="0"/>
              </a:spcBef>
            </a:pPr>
            <a:r>
              <a:rPr lang="en-US" sz="10866">
                <a:solidFill>
                  <a:srgbClr val="0F2044"/>
                </a:solidFill>
                <a:latin typeface="Ample Display"/>
                <a:ea typeface="Ample Display"/>
                <a:cs typeface="Ample Display"/>
                <a:sym typeface="Ample Display"/>
              </a:rPr>
              <a:t>Thank You</a:t>
            </a:r>
          </a:p>
        </p:txBody>
      </p:sp>
      <p:sp>
        <p:nvSpPr>
          <p:cNvPr id="7" name="TextBox 7"/>
          <p:cNvSpPr txBox="1"/>
          <p:nvPr/>
        </p:nvSpPr>
        <p:spPr>
          <a:xfrm>
            <a:off x="2545731" y="4024630"/>
            <a:ext cx="7022211" cy="1406667"/>
          </a:xfrm>
          <a:prstGeom prst="rect">
            <a:avLst/>
          </a:prstGeom>
        </p:spPr>
        <p:txBody>
          <a:bodyPr lIns="0" tIns="0" rIns="0" bIns="0" rtlCol="0" anchor="t">
            <a:spAutoFit/>
          </a:bodyPr>
          <a:lstStyle/>
          <a:p>
            <a:pPr algn="ctr" defTabSz="609630">
              <a:lnSpc>
                <a:spcPts val="5757"/>
              </a:lnSpc>
            </a:pPr>
            <a:r>
              <a:rPr lang="en-US" sz="3598">
                <a:solidFill>
                  <a:srgbClr val="FFB71B"/>
                </a:solidFill>
                <a:latin typeface="Sofia Pro Regular"/>
                <a:ea typeface="Sofia Pro Regular"/>
                <a:cs typeface="Sofia Pro Regular"/>
                <a:sym typeface="Sofia Pro"/>
              </a:rPr>
              <a:t>Belonging = Better </a:t>
            </a:r>
            <a:r>
              <a:rPr lang="en-US" sz="3598" b="1">
                <a:solidFill>
                  <a:srgbClr val="FFB71B"/>
                </a:solidFill>
                <a:latin typeface="Sofia Pro Bold"/>
                <a:ea typeface="Sofia Pro Bold"/>
                <a:cs typeface="Sofia Pro Bold"/>
                <a:sym typeface="Sofia Pro Bold"/>
              </a:rPr>
              <a:t>YOU</a:t>
            </a:r>
            <a:r>
              <a:rPr lang="en-US" sz="3598">
                <a:solidFill>
                  <a:srgbClr val="FFB71B"/>
                </a:solidFill>
                <a:latin typeface="Sofia Pro Regular"/>
                <a:ea typeface="Sofia Pro Regular"/>
                <a:cs typeface="Sofia Pro Regular"/>
                <a:sym typeface="Sofia Pro"/>
              </a:rPr>
              <a:t> and </a:t>
            </a:r>
            <a:r>
              <a:rPr lang="en-US" sz="3598" b="1">
                <a:solidFill>
                  <a:srgbClr val="FFB71B"/>
                </a:solidFill>
                <a:latin typeface="Sofia Pro Bold"/>
                <a:ea typeface="Sofia Pro Bold"/>
                <a:cs typeface="Sofia Pro Bold"/>
                <a:sym typeface="Sofia Pro Bold"/>
              </a:rPr>
              <a:t>UNCG COMMUNITY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44EE0120-7AC8-19A1-B498-099A5F49661D}"/>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98F36705-A308-233F-E8B7-7050F9D4C9A2}"/>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Project/Committee Reports</a:t>
            </a:r>
            <a:endParaRPr lang="en" sz="6400" b="1">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3185863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FB7D35B4-9989-2C89-285D-E55A6FC0C08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D121A76-68AB-6DA2-F6B8-A14B25893C8A}"/>
              </a:ext>
            </a:extLst>
          </p:cNvPr>
          <p:cNvSpPr txBox="1">
            <a:spLocks noGrp="1"/>
          </p:cNvSpPr>
          <p:nvPr>
            <p:ph type="title"/>
          </p:nvPr>
        </p:nvSpPr>
        <p:spPr>
          <a:xfrm>
            <a:off x="4082146" y="365125"/>
            <a:ext cx="7391399" cy="840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rPr>
              <a:t>Spring 2026 FB Meetings</a:t>
            </a:r>
            <a:endParaRPr lang="en-US" sz="5400">
              <a:cs typeface="Arial"/>
            </a:endParaRPr>
          </a:p>
        </p:txBody>
      </p:sp>
      <p:sp>
        <p:nvSpPr>
          <p:cNvPr id="2" name="Text Placeholder 1">
            <a:extLst>
              <a:ext uri="{FF2B5EF4-FFF2-40B4-BE49-F238E27FC236}">
                <a16:creationId xmlns:a16="http://schemas.microsoft.com/office/drawing/2014/main" id="{C219B162-EE60-3B5B-C9C1-2938B4BC0D3E}"/>
              </a:ext>
            </a:extLst>
          </p:cNvPr>
          <p:cNvSpPr>
            <a:spLocks noGrp="1"/>
          </p:cNvSpPr>
          <p:nvPr>
            <p:ph type="body" idx="1"/>
          </p:nvPr>
        </p:nvSpPr>
        <p:spPr>
          <a:xfrm>
            <a:off x="838200" y="1825625"/>
            <a:ext cx="10515600" cy="4667250"/>
          </a:xfrm>
        </p:spPr>
        <p:txBody>
          <a:bodyPr>
            <a:normAutofit fontScale="92500" lnSpcReduction="20000"/>
          </a:bodyPr>
          <a:lstStyle/>
          <a:p>
            <a:pPr algn="l">
              <a:lnSpc>
                <a:spcPct val="150000"/>
              </a:lnSpc>
              <a:buClr>
                <a:schemeClr val="bg1"/>
              </a:buClr>
              <a:buFont typeface="Arial" panose="020B0604020202020204" pitchFamily="34" charset="0"/>
              <a:buChar char="•"/>
            </a:pPr>
            <a:r>
              <a:rPr lang="en-US" sz="2800" b="1" i="0">
                <a:solidFill>
                  <a:schemeClr val="bg1"/>
                </a:solidFill>
                <a:effectLst/>
                <a:latin typeface="Aptos" panose="020B0004020202020204" pitchFamily="34" charset="0"/>
              </a:rPr>
              <a:t>Thursday, February 5</a:t>
            </a:r>
            <a:endParaRPr lang="en-US" sz="2800" b="0" i="0">
              <a:solidFill>
                <a:schemeClr val="bg1"/>
              </a:solidFill>
              <a:effectLst/>
              <a:latin typeface="Aptos" panose="020B0004020202020204" pitchFamily="34" charset="0"/>
            </a:endParaRPr>
          </a:p>
          <a:p>
            <a:pPr algn="l">
              <a:lnSpc>
                <a:spcPct val="150000"/>
              </a:lnSpc>
              <a:buClr>
                <a:schemeClr val="bg1"/>
              </a:buClr>
              <a:buFont typeface="Arial" panose="020B0604020202020204" pitchFamily="34" charset="0"/>
              <a:buChar char="•"/>
            </a:pPr>
            <a:r>
              <a:rPr lang="en-US" sz="2800" b="1" i="0">
                <a:solidFill>
                  <a:schemeClr val="bg1"/>
                </a:solidFill>
                <a:effectLst/>
                <a:latin typeface="Aptos" panose="020B0004020202020204" pitchFamily="34" charset="0"/>
              </a:rPr>
              <a:t>Thursday, March 12</a:t>
            </a:r>
            <a:endParaRPr lang="en-US" sz="2800" b="0" i="0">
              <a:solidFill>
                <a:schemeClr val="bg1"/>
              </a:solidFill>
              <a:effectLst/>
              <a:latin typeface="Aptos" panose="020B0004020202020204" pitchFamily="34" charset="0"/>
            </a:endParaRPr>
          </a:p>
          <a:p>
            <a:pPr algn="l" fontAlgn="base">
              <a:lnSpc>
                <a:spcPct val="150000"/>
              </a:lnSpc>
              <a:buClr>
                <a:schemeClr val="bg1"/>
              </a:buClr>
              <a:buFont typeface="Arial" panose="020B0604020202020204" pitchFamily="34" charset="0"/>
              <a:buChar char="•"/>
            </a:pPr>
            <a:r>
              <a:rPr lang="en-US" sz="2800" b="1" i="0">
                <a:solidFill>
                  <a:schemeClr val="bg1"/>
                </a:solidFill>
                <a:effectLst/>
                <a:latin typeface="Aptos" panose="020B0004020202020204" pitchFamily="34" charset="0"/>
              </a:rPr>
              <a:t>Thursday, April 9</a:t>
            </a:r>
          </a:p>
          <a:p>
            <a:pPr algn="l" fontAlgn="base">
              <a:lnSpc>
                <a:spcPct val="150000"/>
              </a:lnSpc>
              <a:buClr>
                <a:schemeClr val="bg1"/>
              </a:buClr>
              <a:buFont typeface="Arial" panose="020B0604020202020204" pitchFamily="34" charset="0"/>
              <a:buChar char="•"/>
            </a:pPr>
            <a:r>
              <a:rPr lang="en-US" sz="2800" b="1">
                <a:solidFill>
                  <a:schemeClr val="bg1"/>
                </a:solidFill>
                <a:latin typeface="Aptos" panose="020B0004020202020204" pitchFamily="34" charset="0"/>
              </a:rPr>
              <a:t>Thursday, June 11 (10-noon) | EOY Wrap-up Celebration</a:t>
            </a:r>
          </a:p>
          <a:p>
            <a:pPr marL="186262" indent="0" algn="ctr" fontAlgn="base">
              <a:lnSpc>
                <a:spcPct val="150000"/>
              </a:lnSpc>
              <a:buClr>
                <a:schemeClr val="bg1"/>
              </a:buClr>
              <a:buNone/>
            </a:pPr>
            <a:r>
              <a:rPr lang="en-US" sz="2800" b="1" i="0">
                <a:solidFill>
                  <a:schemeClr val="bg1"/>
                </a:solidFill>
                <a:effectLst/>
                <a:latin typeface="Aptos" panose="020B0004020202020204" pitchFamily="34" charset="0"/>
              </a:rPr>
              <a:t>All meetings are from 10-11am in the Alumni House unless otherwise posted.</a:t>
            </a:r>
          </a:p>
          <a:p>
            <a:pPr marL="186262" indent="0" algn="ctr" fontAlgn="base">
              <a:lnSpc>
                <a:spcPct val="150000"/>
              </a:lnSpc>
              <a:buClr>
                <a:schemeClr val="bg1"/>
              </a:buClr>
              <a:buNone/>
            </a:pPr>
            <a:r>
              <a:rPr lang="en-US" sz="2800" b="1">
                <a:solidFill>
                  <a:schemeClr val="bg1"/>
                </a:solidFill>
                <a:latin typeface="Aptos" panose="020B0004020202020204" pitchFamily="34" charset="0"/>
              </a:rPr>
              <a:t>For more information: </a:t>
            </a:r>
            <a:r>
              <a:rPr lang="en-US" sz="2800" b="1">
                <a:solidFill>
                  <a:schemeClr val="bg1"/>
                </a:solidFill>
                <a:latin typeface="Aptos" panose="020B0004020202020204" pitchFamily="34" charset="0"/>
                <a:hlinkClick r:id="rId3">
                  <a:extLst>
                    <a:ext uri="{A12FA001-AC4F-418D-AE19-62706E023703}">
                      <ahyp:hlinkClr xmlns:ahyp="http://schemas.microsoft.com/office/drawing/2018/hyperlinkcolor" val="tx"/>
                    </a:ext>
                  </a:extLst>
                </a:hlinkClick>
              </a:rPr>
              <a:t>staffsenate.uncg.edu</a:t>
            </a:r>
            <a:r>
              <a:rPr lang="en-US" sz="2800" b="1">
                <a:solidFill>
                  <a:schemeClr val="bg1"/>
                </a:solidFill>
                <a:latin typeface="Aptos" panose="020B0004020202020204" pitchFamily="34" charset="0"/>
              </a:rPr>
              <a:t> </a:t>
            </a:r>
            <a:endParaRPr lang="en-US" sz="2800" b="0" i="0">
              <a:solidFill>
                <a:schemeClr val="bg1"/>
              </a:solidFill>
              <a:effectLst/>
              <a:latin typeface="Aptos" panose="020B0004020202020204" pitchFamily="34" charset="0"/>
            </a:endParaRPr>
          </a:p>
        </p:txBody>
      </p:sp>
    </p:spTree>
    <p:extLst>
      <p:ext uri="{BB962C8B-B14F-4D97-AF65-F5344CB8AC3E}">
        <p14:creationId xmlns:p14="http://schemas.microsoft.com/office/powerpoint/2010/main" val="3606707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2" name="Google Shape;148;p28">
            <a:extLst>
              <a:ext uri="{FF2B5EF4-FFF2-40B4-BE49-F238E27FC236}">
                <a16:creationId xmlns:a16="http://schemas.microsoft.com/office/drawing/2014/main" id="{A44C4146-901F-4245-CE04-10B205778236}"/>
              </a:ext>
            </a:extLst>
          </p:cNvPr>
          <p:cNvSpPr txBox="1">
            <a:spLocks/>
          </p:cNvSpPr>
          <p:nvPr/>
        </p:nvSpPr>
        <p:spPr>
          <a:xfrm>
            <a:off x="7496754" y="5485993"/>
            <a:ext cx="4079933" cy="669801"/>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1219170">
              <a:lnSpc>
                <a:spcPct val="110000"/>
              </a:lnSpc>
              <a:buClr>
                <a:srgbClr val="FDB71A"/>
              </a:buClr>
              <a:buSzPts val="3300"/>
            </a:pPr>
            <a:r>
              <a:rPr lang="en-US" sz="2400" b="1" kern="0">
                <a:solidFill>
                  <a:srgbClr val="FFFFFF"/>
                </a:solidFill>
                <a:latin typeface="Pluto Sans Heavy"/>
                <a:ea typeface="Georgia"/>
                <a:cs typeface="Georgia"/>
                <a:sym typeface="Georgia"/>
              </a:rPr>
              <a:t>Chuck Bolton</a:t>
            </a:r>
            <a:br>
              <a:rPr lang="en-US" sz="2400" b="1" kern="0">
                <a:latin typeface="Pluto Sans Heavy" panose="02000000000000000000" pitchFamily="50" charset="0"/>
                <a:ea typeface="Georgia"/>
                <a:cs typeface="Georgia"/>
              </a:rPr>
            </a:br>
            <a:r>
              <a:rPr lang="en-US" sz="2400" b="1" kern="0">
                <a:solidFill>
                  <a:srgbClr val="FDB71A"/>
                </a:solidFill>
                <a:latin typeface="Pluto Sans Heavy"/>
                <a:ea typeface="Georgia"/>
                <a:cs typeface="Georgia"/>
                <a:sym typeface="Georgia"/>
              </a:rPr>
              <a:t>Faculty Senate Chair</a:t>
            </a:r>
            <a:endParaRPr lang="en-US" sz="2400" kern="0">
              <a:solidFill>
                <a:srgbClr val="FFFFFF"/>
              </a:solidFill>
              <a:latin typeface="Pluto Sans Heavy"/>
              <a:ea typeface="Georgia"/>
              <a:cs typeface="Georgia"/>
            </a:endParaRPr>
          </a:p>
        </p:txBody>
      </p:sp>
      <p:sp>
        <p:nvSpPr>
          <p:cNvPr id="7" name="Text Placeholder 1">
            <a:extLst>
              <a:ext uri="{FF2B5EF4-FFF2-40B4-BE49-F238E27FC236}">
                <a16:creationId xmlns:a16="http://schemas.microsoft.com/office/drawing/2014/main" id="{33FDD266-FA1A-9EF7-B9A4-2E2179C0133E}"/>
              </a:ext>
            </a:extLst>
          </p:cNvPr>
          <p:cNvSpPr>
            <a:spLocks noGrp="1"/>
          </p:cNvSpPr>
          <p:nvPr>
            <p:ph type="body" idx="1"/>
          </p:nvPr>
        </p:nvSpPr>
        <p:spPr>
          <a:xfrm>
            <a:off x="1064939" y="1899688"/>
            <a:ext cx="4777468" cy="3058625"/>
          </a:xfrm>
        </p:spPr>
        <p:txBody>
          <a:bodyPr spcFirstLastPara="1" wrap="square" lIns="68575" tIns="34275" rIns="68575" bIns="34275" anchor="ctr" anchorCtr="0">
            <a:normAutofit/>
          </a:bodyPr>
          <a:lstStyle/>
          <a:p>
            <a:pPr marL="528955" indent="-342900">
              <a:buClr>
                <a:schemeClr val="bg1"/>
              </a:buClr>
            </a:pPr>
            <a:r>
              <a:rPr lang="en-US" sz="2400">
                <a:solidFill>
                  <a:schemeClr val="lt1"/>
                </a:solidFill>
                <a:latin typeface="Sofia Pro Regular"/>
                <a:ea typeface="Georgia"/>
                <a:cs typeface="Georgia"/>
                <a:sym typeface="Georgia"/>
                <a:hlinkClick r:id="rId3">
                  <a:extLst>
                    <a:ext uri="{A12FA001-AC4F-418D-AE19-62706E023703}">
                      <ahyp:hlinkClr xmlns:ahyp="http://schemas.microsoft.com/office/drawing/2018/hyperlinkcolor" val="tx"/>
                    </a:ext>
                  </a:extLst>
                </a:hlinkClick>
              </a:rPr>
              <a:t>Faculty Senate website</a:t>
            </a:r>
            <a:endParaRPr lang="en-US" sz="2400">
              <a:solidFill>
                <a:schemeClr val="lt1"/>
              </a:solidFill>
              <a:latin typeface="Sofia Pro Regular"/>
              <a:ea typeface="Georgia"/>
              <a:cs typeface="Georgia"/>
              <a:hlinkClick r:id="rId3">
                <a:extLst>
                  <a:ext uri="{A12FA001-AC4F-418D-AE19-62706E023703}">
                    <ahyp:hlinkClr xmlns:ahyp="http://schemas.microsoft.com/office/drawing/2018/hyperlinkcolor" val="tx"/>
                  </a:ext>
                </a:extLst>
              </a:hlinkClick>
            </a:endParaRPr>
          </a:p>
        </p:txBody>
      </p:sp>
      <p:sp>
        <p:nvSpPr>
          <p:cNvPr id="5" name="Title 4">
            <a:extLst>
              <a:ext uri="{FF2B5EF4-FFF2-40B4-BE49-F238E27FC236}">
                <a16:creationId xmlns:a16="http://schemas.microsoft.com/office/drawing/2014/main" id="{CDDA5C54-714A-52A4-3A17-DE75F28EACB2}"/>
              </a:ext>
            </a:extLst>
          </p:cNvPr>
          <p:cNvSpPr txBox="1">
            <a:spLocks noGrp="1"/>
          </p:cNvSpPr>
          <p:nvPr>
            <p:ph type="title" idx="4294967295"/>
          </p:nvPr>
        </p:nvSpPr>
        <p:spPr>
          <a:xfrm>
            <a:off x="4075289" y="368771"/>
            <a:ext cx="787964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B71B"/>
                </a:solidFill>
                <a:effectLst/>
                <a:uLnTx/>
                <a:uFillTx/>
                <a:latin typeface="Calibri"/>
                <a:ea typeface="+mn-ea"/>
                <a:cs typeface="Calibri"/>
              </a:rPr>
              <a:t>Faculty Senate</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2050" name="Picture 2" descr="Charles C Bolton">
            <a:extLst>
              <a:ext uri="{FF2B5EF4-FFF2-40B4-BE49-F238E27FC236}">
                <a16:creationId xmlns:a16="http://schemas.microsoft.com/office/drawing/2014/main" id="{133A8E9A-5CD1-EC5F-D467-736BC15E8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9541" y="1683842"/>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text with blue and green text&#10;&#10;AI-generated content may be incorrect.">
            <a:extLst>
              <a:ext uri="{FF2B5EF4-FFF2-40B4-BE49-F238E27FC236}">
                <a16:creationId xmlns:a16="http://schemas.microsoft.com/office/drawing/2014/main" id="{76D2F905-DD3E-3660-699C-241537385A61}"/>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343682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07779E8D-376B-9EE2-4B90-B70A364B31A0}"/>
            </a:ext>
          </a:extLst>
        </p:cNvPr>
        <p:cNvGrpSpPr/>
        <p:nvPr/>
      </p:nvGrpSpPr>
      <p:grpSpPr>
        <a:xfrm>
          <a:off x="0" y="0"/>
          <a:ext cx="0" cy="0"/>
          <a:chOff x="0" y="0"/>
          <a:chExt cx="0" cy="0"/>
        </a:xfrm>
      </p:grpSpPr>
      <p:pic>
        <p:nvPicPr>
          <p:cNvPr id="4" name="Picture 3" descr="A logo of a warrior helmet&#10;&#10;AI-generated content may be incorrect.">
            <a:extLst>
              <a:ext uri="{FF2B5EF4-FFF2-40B4-BE49-F238E27FC236}">
                <a16:creationId xmlns:a16="http://schemas.microsoft.com/office/drawing/2014/main" id="{5C3B2E12-0EC0-7E7B-1D32-ECFEF9004DB9}"/>
              </a:ext>
            </a:extLst>
          </p:cNvPr>
          <p:cNvPicPr>
            <a:picLocks noChangeAspect="1"/>
          </p:cNvPicPr>
          <p:nvPr/>
        </p:nvPicPr>
        <p:blipFill>
          <a:blip r:embed="rId3">
            <a:alphaModFix amt="15000"/>
          </a:blip>
          <a:stretch>
            <a:fillRect/>
          </a:stretch>
        </p:blipFill>
        <p:spPr>
          <a:xfrm>
            <a:off x="1003" y="0"/>
            <a:ext cx="12189993" cy="6858000"/>
          </a:xfrm>
          <a:prstGeom prst="rect">
            <a:avLst/>
          </a:prstGeom>
        </p:spPr>
      </p:pic>
      <p:sp>
        <p:nvSpPr>
          <p:cNvPr id="148" name="Google Shape;148;p28">
            <a:extLst>
              <a:ext uri="{FF2B5EF4-FFF2-40B4-BE49-F238E27FC236}">
                <a16:creationId xmlns:a16="http://schemas.microsoft.com/office/drawing/2014/main" id="{84766A8E-5138-931A-9792-FF8E2B0DEBB6}"/>
              </a:ext>
            </a:extLst>
          </p:cNvPr>
          <p:cNvSpPr txBox="1">
            <a:spLocks noGrp="1"/>
          </p:cNvSpPr>
          <p:nvPr>
            <p:ph type="title"/>
          </p:nvPr>
        </p:nvSpPr>
        <p:spPr>
          <a:xfrm>
            <a:off x="3904488" y="255397"/>
            <a:ext cx="7449312" cy="1107059"/>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Outreach Committee</a:t>
            </a:r>
            <a:endParaRPr lang="en-US" sz="3500" b="1">
              <a:solidFill>
                <a:srgbClr val="FDB71A"/>
              </a:solidFill>
              <a:latin typeface="Pluto Sans Heavy" panose="02000000000000000000" pitchFamily="50" charset="0"/>
              <a:ea typeface="Georgia"/>
              <a:cs typeface="Georgia"/>
            </a:endParaRPr>
          </a:p>
        </p:txBody>
      </p:sp>
      <p:graphicFrame>
        <p:nvGraphicFramePr>
          <p:cNvPr id="6" name="Content Placeholder 5">
            <a:extLst>
              <a:ext uri="{FF2B5EF4-FFF2-40B4-BE49-F238E27FC236}">
                <a16:creationId xmlns:a16="http://schemas.microsoft.com/office/drawing/2014/main" id="{630EFEDC-BFC0-1C3F-BCF5-E089B74331EB}"/>
              </a:ext>
            </a:extLst>
          </p:cNvPr>
          <p:cNvGraphicFramePr>
            <a:graphicFrameLocks noGrp="1"/>
          </p:cNvGraphicFramePr>
          <p:nvPr>
            <p:ph sz="half" idx="2"/>
            <p:extLst>
              <p:ext uri="{D42A27DB-BD31-4B8C-83A1-F6EECF244321}">
                <p14:modId xmlns:p14="http://schemas.microsoft.com/office/powerpoint/2010/main" val="2973044803"/>
              </p:ext>
            </p:extLst>
          </p:nvPr>
        </p:nvGraphicFramePr>
        <p:xfrm>
          <a:off x="628105" y="3023974"/>
          <a:ext cx="10935789" cy="3427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388493B4-00BD-BBE9-D56E-D754C2B6585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1CF1DABD-7418-02A1-30FD-403570F3288E}"/>
              </a:ext>
            </a:extLst>
          </p:cNvPr>
          <p:cNvSpPr txBox="1"/>
          <p:nvPr/>
        </p:nvSpPr>
        <p:spPr>
          <a:xfrm>
            <a:off x="229770" y="1931605"/>
            <a:ext cx="11722744" cy="523220"/>
          </a:xfrm>
          <a:prstGeom prst="rect">
            <a:avLst/>
          </a:prstGeom>
          <a:noFill/>
        </p:spPr>
        <p:txBody>
          <a:bodyPr wrap="square" rtlCol="0">
            <a:spAutoFit/>
          </a:bodyPr>
          <a:lstStyle/>
          <a:p>
            <a:pPr algn="ctr"/>
            <a:r>
              <a:rPr lang="en-US" sz="2800" b="1" i="1">
                <a:solidFill>
                  <a:srgbClr val="FFC000"/>
                </a:solidFill>
                <a:latin typeface="Sofia Pro Regular"/>
              </a:rPr>
              <a:t>Congratulations to our newest Staff Stars</a:t>
            </a:r>
          </a:p>
        </p:txBody>
      </p:sp>
    </p:spTree>
    <p:extLst>
      <p:ext uri="{BB962C8B-B14F-4D97-AF65-F5344CB8AC3E}">
        <p14:creationId xmlns:p14="http://schemas.microsoft.com/office/powerpoint/2010/main" val="203539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a:normAutofit/>
          </a:bodyPr>
          <a:lstStyle/>
          <a:p>
            <a:pPr marL="608965" indent="-422910">
              <a:lnSpc>
                <a:spcPct val="100000"/>
              </a:lnSpc>
              <a:buClr>
                <a:schemeClr val="bg1"/>
              </a:buClr>
            </a:pPr>
            <a:r>
              <a:rPr lang="en-US" sz="2400">
                <a:solidFill>
                  <a:schemeClr val="bg1"/>
                </a:solidFill>
                <a:latin typeface="Sofia Pro Regular"/>
                <a:ea typeface="Georgia"/>
                <a:cs typeface="Georgia"/>
              </a:rPr>
              <a:t>November 2025</a:t>
            </a:r>
          </a:p>
        </p:txBody>
      </p:sp>
      <p:sp>
        <p:nvSpPr>
          <p:cNvPr id="4" name="TextBox 3">
            <a:extLst>
              <a:ext uri="{FF2B5EF4-FFF2-40B4-BE49-F238E27FC236}">
                <a16:creationId xmlns:a16="http://schemas.microsoft.com/office/drawing/2014/main" id="{AB1BF24F-DAD5-022E-17F9-9EFCB31FD8F8}"/>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B71B"/>
                </a:solidFill>
                <a:effectLst/>
                <a:uLnTx/>
                <a:uFillTx/>
                <a:latin typeface="Calibri"/>
                <a:ea typeface="+mn-ea"/>
                <a:cs typeface="Calibri"/>
              </a:rPr>
              <a:t>Approval of Meeting Minutes</a:t>
            </a:r>
            <a:endParaRPr kumimoji="0" lang="en-US" sz="4800" b="0" i="0" u="none" strike="noStrike" kern="1200" cap="none" spc="0" normalizeH="0" baseline="0" noProof="0">
              <a:ln>
                <a:noFill/>
              </a:ln>
              <a:solidFill>
                <a:srgbClr val="000000"/>
              </a:solidFill>
              <a:effectLst/>
              <a:uLnTx/>
              <a:uFillTx/>
              <a:latin typeface="Arial"/>
              <a:ea typeface="+mn-ea"/>
              <a:cs typeface="Arial"/>
            </a:endParaRPr>
          </a:p>
        </p:txBody>
      </p:sp>
      <p:sp>
        <p:nvSpPr>
          <p:cNvPr id="11" name="Google Shape;148;p28">
            <a:extLst>
              <a:ext uri="{FF2B5EF4-FFF2-40B4-BE49-F238E27FC236}">
                <a16:creationId xmlns:a16="http://schemas.microsoft.com/office/drawing/2014/main" id="{C8730730-A1F8-AD3E-46C2-38CD3BBF66EC}"/>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Kimberly Mozingo</a:t>
            </a:r>
            <a:br>
              <a:rPr lang="en" sz="2400" b="1">
                <a:latin typeface="Pluto Sans Heavy" panose="02000000000000000000" pitchFamily="50" charset="0"/>
                <a:ea typeface="Georgia"/>
                <a:cs typeface="Georgia"/>
              </a:rPr>
            </a:br>
            <a:r>
              <a:rPr lang="en" sz="2400" b="1">
                <a:solidFill>
                  <a:srgbClr val="FDB71A"/>
                </a:solidFill>
                <a:latin typeface="Pluto Sans Heavy"/>
                <a:ea typeface="Georgia"/>
                <a:cs typeface="Georgia"/>
                <a:sym typeface="Georgia"/>
              </a:rPr>
              <a:t>Parlimenatarian &amp; </a:t>
            </a:r>
            <a:br>
              <a:rPr lang="en" sz="2400" b="1">
                <a:latin typeface="Pluto Sans Heavy"/>
                <a:ea typeface="Georgia"/>
                <a:cs typeface="Georgia"/>
              </a:rPr>
            </a:br>
            <a:r>
              <a:rPr lang="en" sz="2400" b="1">
                <a:solidFill>
                  <a:srgbClr val="FDB71A"/>
                </a:solidFill>
                <a:latin typeface="Pluto Sans Heavy"/>
                <a:ea typeface="Georgia"/>
                <a:cs typeface="Georgia"/>
                <a:sym typeface="Georgia"/>
              </a:rPr>
              <a:t>Past Co-Chair</a:t>
            </a:r>
            <a:endParaRPr lang="en-US" sz="2400">
              <a:solidFill>
                <a:schemeClr val="lt1"/>
              </a:solidFill>
              <a:latin typeface="Pluto Sans Heavy"/>
              <a:ea typeface="Georgia"/>
              <a:cs typeface="Georgia"/>
            </a:endParaRPr>
          </a:p>
        </p:txBody>
      </p:sp>
      <p:pic>
        <p:nvPicPr>
          <p:cNvPr id="13" name="Picture 12">
            <a:extLst>
              <a:ext uri="{FF2B5EF4-FFF2-40B4-BE49-F238E27FC236}">
                <a16:creationId xmlns:a16="http://schemas.microsoft.com/office/drawing/2014/main" id="{1A6F7817-DC0E-8C7F-8CA3-B1C0177492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71968" y="1961664"/>
            <a:ext cx="2497197" cy="3121496"/>
          </a:xfrm>
          <a:prstGeom prst="rect">
            <a:avLst/>
          </a:prstGeom>
        </p:spPr>
      </p:pic>
    </p:spTree>
    <p:extLst>
      <p:ext uri="{BB962C8B-B14F-4D97-AF65-F5344CB8AC3E}">
        <p14:creationId xmlns:p14="http://schemas.microsoft.com/office/powerpoint/2010/main" val="2314758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59DD7D02-4FBB-7E97-0E8F-0B8922747FBF}"/>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68423D92-DEB3-2649-B8D4-9C79E98CDE23}"/>
              </a:ext>
            </a:extLst>
          </p:cNvPr>
          <p:cNvSpPr txBox="1">
            <a:spLocks noGrp="1"/>
          </p:cNvSpPr>
          <p:nvPr>
            <p:ph type="title"/>
          </p:nvPr>
        </p:nvSpPr>
        <p:spPr>
          <a:xfrm>
            <a:off x="3904488" y="255397"/>
            <a:ext cx="7449312" cy="1107059"/>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Spartan Open Pantry</a:t>
            </a:r>
            <a:endParaRPr lang="en-US" sz="3500" b="1">
              <a:solidFill>
                <a:srgbClr val="FDB71A"/>
              </a:solidFill>
              <a:latin typeface="Pluto Sans Heavy" panose="02000000000000000000" pitchFamily="50" charset="0"/>
              <a:ea typeface="Georgia"/>
              <a:cs typeface="Georgia"/>
            </a:endParaRPr>
          </a:p>
        </p:txBody>
      </p:sp>
      <p:sp>
        <p:nvSpPr>
          <p:cNvPr id="11" name="Content Placeholder 10">
            <a:extLst>
              <a:ext uri="{FF2B5EF4-FFF2-40B4-BE49-F238E27FC236}">
                <a16:creationId xmlns:a16="http://schemas.microsoft.com/office/drawing/2014/main" id="{266B5765-0502-AAF8-35F2-E6F9143A7311}"/>
              </a:ext>
            </a:extLst>
          </p:cNvPr>
          <p:cNvSpPr>
            <a:spLocks noGrp="1"/>
          </p:cNvSpPr>
          <p:nvPr>
            <p:ph sz="half" idx="2"/>
          </p:nvPr>
        </p:nvSpPr>
        <p:spPr>
          <a:xfrm>
            <a:off x="4663440" y="1825626"/>
            <a:ext cx="6690360" cy="1290108"/>
          </a:xfrm>
        </p:spPr>
        <p:txBody>
          <a:bodyPr>
            <a:normAutofit/>
          </a:bodyPr>
          <a:lstStyle/>
          <a:p>
            <a:pPr>
              <a:buClr>
                <a:schemeClr val="bg1"/>
              </a:buClr>
            </a:pPr>
            <a:r>
              <a:rPr lang="en-US" sz="2000" b="0" i="0">
                <a:solidFill>
                  <a:schemeClr val="bg1"/>
                </a:solidFill>
                <a:effectLst/>
                <a:latin typeface="SofiaProRegular" panose="00000500000000000000" pitchFamily="50" charset="0"/>
              </a:rPr>
              <a:t>Provides free, high-quality foods for needy Spartans</a:t>
            </a:r>
          </a:p>
          <a:p>
            <a:pPr>
              <a:buClr>
                <a:schemeClr val="bg1"/>
              </a:buClr>
            </a:pPr>
            <a:r>
              <a:rPr lang="en-US" sz="2000">
                <a:solidFill>
                  <a:schemeClr val="bg1"/>
                </a:solidFill>
                <a:latin typeface="SofiaProRegular" panose="00000500000000000000" pitchFamily="50" charset="0"/>
              </a:rPr>
              <a:t>Runs November 6</a:t>
            </a:r>
            <a:r>
              <a:rPr lang="en-US" sz="2000" baseline="30000">
                <a:solidFill>
                  <a:schemeClr val="bg1"/>
                </a:solidFill>
                <a:latin typeface="SofiaProRegular" panose="00000500000000000000" pitchFamily="50" charset="0"/>
              </a:rPr>
              <a:t>th</a:t>
            </a:r>
            <a:r>
              <a:rPr lang="en-US" sz="2000">
                <a:solidFill>
                  <a:schemeClr val="bg1"/>
                </a:solidFill>
                <a:latin typeface="SofiaProRegular" panose="00000500000000000000" pitchFamily="50" charset="0"/>
              </a:rPr>
              <a:t> through November 20</a:t>
            </a:r>
            <a:r>
              <a:rPr lang="en-US" sz="2000" baseline="30000">
                <a:solidFill>
                  <a:schemeClr val="bg1"/>
                </a:solidFill>
                <a:latin typeface="SofiaProRegular" panose="00000500000000000000" pitchFamily="50" charset="0"/>
              </a:rPr>
              <a:t>th</a:t>
            </a:r>
            <a:r>
              <a:rPr lang="en-US" sz="2000">
                <a:solidFill>
                  <a:schemeClr val="bg1"/>
                </a:solidFill>
                <a:latin typeface="SofiaProRegular" panose="00000500000000000000" pitchFamily="50" charset="0"/>
              </a:rPr>
              <a:t> </a:t>
            </a:r>
          </a:p>
          <a:p>
            <a:pPr>
              <a:buClr>
                <a:schemeClr val="bg1"/>
              </a:buClr>
            </a:pPr>
            <a:r>
              <a:rPr lang="en-US" sz="2000">
                <a:solidFill>
                  <a:schemeClr val="bg1"/>
                </a:solidFill>
                <a:latin typeface="SofiaProRegular" panose="00000500000000000000" pitchFamily="50" charset="0"/>
              </a:rPr>
              <a:t>Location! Location! Location!</a:t>
            </a:r>
          </a:p>
        </p:txBody>
      </p:sp>
      <p:sp>
        <p:nvSpPr>
          <p:cNvPr id="2" name="Rectangle 1">
            <a:extLst>
              <a:ext uri="{FF2B5EF4-FFF2-40B4-BE49-F238E27FC236}">
                <a16:creationId xmlns:a16="http://schemas.microsoft.com/office/drawing/2014/main" id="{EBCB033C-048E-D9A1-F9A9-9B7E80EA42A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Content Placeholder 10">
            <a:extLst>
              <a:ext uri="{FF2B5EF4-FFF2-40B4-BE49-F238E27FC236}">
                <a16:creationId xmlns:a16="http://schemas.microsoft.com/office/drawing/2014/main" id="{78C12BBC-1C9B-2176-B7D7-6BFA731F49A9}"/>
              </a:ext>
            </a:extLst>
          </p:cNvPr>
          <p:cNvSpPr txBox="1">
            <a:spLocks/>
          </p:cNvSpPr>
          <p:nvPr/>
        </p:nvSpPr>
        <p:spPr>
          <a:xfrm>
            <a:off x="4663440" y="3578904"/>
            <a:ext cx="6690360" cy="2184399"/>
          </a:xfrm>
          <a:prstGeom prst="rect">
            <a:avLst/>
          </a:prstGeom>
          <a:noFill/>
          <a:ln>
            <a:noFill/>
          </a:ln>
        </p:spPr>
        <p:txBody>
          <a:bodyPr spcFirstLastPara="1" wrap="square" lIns="68575" tIns="34275" rIns="68575" bIns="34275" numCol="2" anchor="t" anchorCtr="0">
            <a:normAutofit lnSpcReduction="10000"/>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a:buClr>
                <a:schemeClr val="bg1"/>
              </a:buClr>
            </a:pPr>
            <a:r>
              <a:rPr lang="en-US" sz="2000">
                <a:solidFill>
                  <a:schemeClr val="bg1"/>
                </a:solidFill>
                <a:latin typeface="SofiaProRegular" panose="00000500000000000000" pitchFamily="50" charset="0"/>
              </a:rPr>
              <a:t>Cereal</a:t>
            </a:r>
          </a:p>
          <a:p>
            <a:pPr>
              <a:buClr>
                <a:schemeClr val="bg1"/>
              </a:buClr>
            </a:pPr>
            <a:r>
              <a:rPr lang="en-US" sz="2000">
                <a:solidFill>
                  <a:schemeClr val="bg1"/>
                </a:solidFill>
                <a:latin typeface="SofiaProRegular" panose="00000500000000000000" pitchFamily="50" charset="0"/>
              </a:rPr>
              <a:t>Canned meats</a:t>
            </a:r>
          </a:p>
          <a:p>
            <a:pPr>
              <a:buClr>
                <a:schemeClr val="bg1"/>
              </a:buClr>
            </a:pPr>
            <a:r>
              <a:rPr lang="en-US" sz="2000">
                <a:solidFill>
                  <a:schemeClr val="bg1"/>
                </a:solidFill>
                <a:latin typeface="SofiaProRegular" panose="00000500000000000000" pitchFamily="50" charset="0"/>
              </a:rPr>
              <a:t> Pasta/pasta sauce</a:t>
            </a:r>
          </a:p>
          <a:p>
            <a:pPr>
              <a:buClr>
                <a:schemeClr val="bg1"/>
              </a:buClr>
            </a:pPr>
            <a:r>
              <a:rPr lang="en-US" sz="2000">
                <a:solidFill>
                  <a:schemeClr val="bg1"/>
                </a:solidFill>
                <a:latin typeface="SofiaProRegular" panose="00000500000000000000" pitchFamily="50" charset="0"/>
              </a:rPr>
              <a:t>Granola bars</a:t>
            </a:r>
          </a:p>
          <a:p>
            <a:pPr>
              <a:buClr>
                <a:schemeClr val="bg1"/>
              </a:buClr>
            </a:pPr>
            <a:r>
              <a:rPr lang="en-US" sz="2000">
                <a:solidFill>
                  <a:schemeClr val="bg1"/>
                </a:solidFill>
                <a:latin typeface="SofiaProRegular" panose="00000500000000000000" pitchFamily="50" charset="0"/>
              </a:rPr>
              <a:t>Microwaveable soups</a:t>
            </a:r>
          </a:p>
          <a:p>
            <a:pPr>
              <a:buClr>
                <a:schemeClr val="bg1"/>
              </a:buClr>
            </a:pPr>
            <a:r>
              <a:rPr lang="en-US" sz="2000">
                <a:solidFill>
                  <a:schemeClr val="bg1"/>
                </a:solidFill>
                <a:latin typeface="SofiaProRegular" panose="00000500000000000000" pitchFamily="50" charset="0"/>
              </a:rPr>
              <a:t>Cooking oils</a:t>
            </a:r>
          </a:p>
          <a:p>
            <a:pPr>
              <a:buClr>
                <a:schemeClr val="bg1"/>
              </a:buClr>
            </a:pPr>
            <a:r>
              <a:rPr lang="en-US" sz="2000">
                <a:solidFill>
                  <a:schemeClr val="bg1"/>
                </a:solidFill>
                <a:latin typeface="SofiaProRegular" panose="00000500000000000000" pitchFamily="50" charset="0"/>
              </a:rPr>
              <a:t>1- 2 lb. bags of rice</a:t>
            </a:r>
          </a:p>
          <a:p>
            <a:pPr>
              <a:buClr>
                <a:schemeClr val="bg1"/>
              </a:buClr>
            </a:pPr>
            <a:r>
              <a:rPr lang="en-US" sz="2000">
                <a:solidFill>
                  <a:schemeClr val="bg1"/>
                </a:solidFill>
                <a:latin typeface="SofiaProRegular" panose="00000500000000000000" pitchFamily="50" charset="0"/>
              </a:rPr>
              <a:t>Deodorant</a:t>
            </a:r>
          </a:p>
          <a:p>
            <a:pPr>
              <a:buClr>
                <a:schemeClr val="bg1"/>
              </a:buClr>
            </a:pPr>
            <a:r>
              <a:rPr lang="en-US" sz="2000">
                <a:solidFill>
                  <a:schemeClr val="bg1"/>
                </a:solidFill>
                <a:latin typeface="SofiaProRegular" panose="00000500000000000000" pitchFamily="50" charset="0"/>
              </a:rPr>
              <a:t>Toothbrushes</a:t>
            </a:r>
          </a:p>
          <a:p>
            <a:pPr>
              <a:buClr>
                <a:schemeClr val="bg1"/>
              </a:buClr>
            </a:pPr>
            <a:r>
              <a:rPr lang="en-US" sz="2000">
                <a:solidFill>
                  <a:schemeClr val="bg1"/>
                </a:solidFill>
                <a:latin typeface="SofiaProRegular" panose="00000500000000000000" pitchFamily="50" charset="0"/>
              </a:rPr>
              <a:t>Toothpaste</a:t>
            </a:r>
          </a:p>
          <a:p>
            <a:pPr>
              <a:buClr>
                <a:schemeClr val="bg1"/>
              </a:buClr>
            </a:pPr>
            <a:r>
              <a:rPr lang="en-US" sz="2000">
                <a:solidFill>
                  <a:schemeClr val="bg1"/>
                </a:solidFill>
                <a:latin typeface="SofiaProRegular" panose="00000500000000000000" pitchFamily="50" charset="0"/>
              </a:rPr>
              <a:t>Menstrual hygiene products</a:t>
            </a:r>
          </a:p>
          <a:p>
            <a:endParaRPr lang="en-US" sz="1600"/>
          </a:p>
        </p:txBody>
      </p:sp>
      <p:sp>
        <p:nvSpPr>
          <p:cNvPr id="7" name="TextBox 6">
            <a:extLst>
              <a:ext uri="{FF2B5EF4-FFF2-40B4-BE49-F238E27FC236}">
                <a16:creationId xmlns:a16="http://schemas.microsoft.com/office/drawing/2014/main" id="{0D380437-66F8-12FD-E9B3-AFB7BF03BDCB}"/>
              </a:ext>
            </a:extLst>
          </p:cNvPr>
          <p:cNvSpPr txBox="1"/>
          <p:nvPr/>
        </p:nvSpPr>
        <p:spPr>
          <a:xfrm>
            <a:off x="5825067" y="3115734"/>
            <a:ext cx="3838222" cy="461665"/>
          </a:xfrm>
          <a:prstGeom prst="rect">
            <a:avLst/>
          </a:prstGeom>
          <a:noFill/>
        </p:spPr>
        <p:txBody>
          <a:bodyPr wrap="square" rtlCol="0">
            <a:spAutoFit/>
          </a:bodyPr>
          <a:lstStyle/>
          <a:p>
            <a:pPr algn="ctr"/>
            <a:r>
              <a:rPr lang="en-US" sz="2400">
                <a:solidFill>
                  <a:srgbClr val="FFC000"/>
                </a:solidFill>
                <a:latin typeface="Sofia Pro Regular"/>
              </a:rPr>
              <a:t>NEEDED ITEMS</a:t>
            </a:r>
          </a:p>
        </p:txBody>
      </p:sp>
      <p:pic>
        <p:nvPicPr>
          <p:cNvPr id="10" name="Picture 9">
            <a:extLst>
              <a:ext uri="{FF2B5EF4-FFF2-40B4-BE49-F238E27FC236}">
                <a16:creationId xmlns:a16="http://schemas.microsoft.com/office/drawing/2014/main" id="{ACC3B73B-705F-A940-A518-878AFF7CB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20" y="1825626"/>
            <a:ext cx="4327620" cy="4327620"/>
          </a:xfrm>
          <a:prstGeom prst="rect">
            <a:avLst/>
          </a:prstGeom>
        </p:spPr>
      </p:pic>
    </p:spTree>
    <p:extLst>
      <p:ext uri="{BB962C8B-B14F-4D97-AF65-F5344CB8AC3E}">
        <p14:creationId xmlns:p14="http://schemas.microsoft.com/office/powerpoint/2010/main" val="1040462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0FE8BA25-4A89-795E-8F2D-DD56976BAFB2}"/>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CB399EAA-AB41-5F73-C5FF-FC9515CABA6D}"/>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Honoring Veterans &amp; Armed Services </a:t>
            </a:r>
            <a:endParaRPr lang="en-US" sz="3500" b="1">
              <a:solidFill>
                <a:srgbClr val="FDB71A"/>
              </a:solidFill>
              <a:latin typeface="Pluto Sans Heavy" panose="02000000000000000000" pitchFamily="50" charset="0"/>
              <a:ea typeface="Georgia"/>
              <a:cs typeface="Georgia"/>
            </a:endParaRPr>
          </a:p>
        </p:txBody>
      </p:sp>
      <p:sp>
        <p:nvSpPr>
          <p:cNvPr id="2" name="Content Placeholder 2">
            <a:extLst>
              <a:ext uri="{FF2B5EF4-FFF2-40B4-BE49-F238E27FC236}">
                <a16:creationId xmlns:a16="http://schemas.microsoft.com/office/drawing/2014/main" id="{608186FE-1CEE-E142-D0E1-CD291A73738F}"/>
              </a:ext>
            </a:extLst>
          </p:cNvPr>
          <p:cNvSpPr>
            <a:spLocks noGrp="1"/>
          </p:cNvSpPr>
          <p:nvPr>
            <p:ph sz="half" idx="2"/>
          </p:nvPr>
        </p:nvSpPr>
        <p:spPr>
          <a:xfrm>
            <a:off x="3993425" y="1667047"/>
            <a:ext cx="7946570" cy="3753940"/>
          </a:xfrm>
        </p:spPr>
        <p:txBody>
          <a:bodyPr anchor="t">
            <a:noAutofit/>
          </a:bodyPr>
          <a:lstStyle/>
          <a:p>
            <a:pPr>
              <a:buClr>
                <a:schemeClr val="bg1"/>
              </a:buClr>
            </a:pPr>
            <a:r>
              <a:rPr lang="en-US" sz="2800">
                <a:solidFill>
                  <a:schemeClr val="bg1"/>
                </a:solidFill>
                <a:latin typeface="Aptos"/>
              </a:rPr>
              <a:t>November 11</a:t>
            </a:r>
            <a:r>
              <a:rPr lang="en-US" sz="2800" baseline="30000">
                <a:solidFill>
                  <a:schemeClr val="bg1"/>
                </a:solidFill>
                <a:latin typeface="Aptos"/>
              </a:rPr>
              <a:t>th</a:t>
            </a:r>
            <a:endParaRPr lang="en-US" sz="2800">
              <a:solidFill>
                <a:schemeClr val="bg1"/>
              </a:solidFill>
              <a:latin typeface="Aptos"/>
            </a:endParaRPr>
          </a:p>
          <a:p>
            <a:pPr lvl="1">
              <a:buClr>
                <a:schemeClr val="bg1"/>
              </a:buClr>
            </a:pPr>
            <a:r>
              <a:rPr lang="en-US" sz="2500">
                <a:solidFill>
                  <a:schemeClr val="bg1"/>
                </a:solidFill>
                <a:latin typeface="Aptos"/>
              </a:rPr>
              <a:t>Two Events, Morning and Afternoon</a:t>
            </a:r>
          </a:p>
          <a:p>
            <a:pPr>
              <a:buClr>
                <a:schemeClr val="bg1"/>
              </a:buClr>
            </a:pPr>
            <a:r>
              <a:rPr lang="en-US" sz="2800">
                <a:solidFill>
                  <a:schemeClr val="bg1"/>
                </a:solidFill>
                <a:latin typeface="Aptos"/>
              </a:rPr>
              <a:t>Morning-EUC</a:t>
            </a:r>
          </a:p>
          <a:p>
            <a:pPr lvl="1">
              <a:buClr>
                <a:schemeClr val="bg1"/>
              </a:buClr>
            </a:pPr>
            <a:r>
              <a:rPr lang="en-US" sz="2500">
                <a:solidFill>
                  <a:schemeClr val="bg1"/>
                </a:solidFill>
                <a:latin typeface="Aptos"/>
              </a:rPr>
              <a:t>10:00 AM – 1:00 PM</a:t>
            </a:r>
          </a:p>
          <a:p>
            <a:pPr lvl="1">
              <a:buClr>
                <a:schemeClr val="bg1"/>
              </a:buClr>
            </a:pPr>
            <a:r>
              <a:rPr lang="en-US" sz="2500">
                <a:solidFill>
                  <a:schemeClr val="bg1"/>
                </a:solidFill>
                <a:latin typeface="Aptos"/>
              </a:rPr>
              <a:t>Card Signing and Pin Give Away</a:t>
            </a:r>
          </a:p>
          <a:p>
            <a:pPr>
              <a:buClr>
                <a:schemeClr val="bg1"/>
              </a:buClr>
            </a:pPr>
            <a:r>
              <a:rPr lang="en-US" sz="2800">
                <a:solidFill>
                  <a:schemeClr val="bg1"/>
                </a:solidFill>
                <a:latin typeface="Aptos"/>
              </a:rPr>
              <a:t>Afternoon-Military Affiliated Services</a:t>
            </a:r>
          </a:p>
          <a:p>
            <a:pPr lvl="1">
              <a:buClr>
                <a:schemeClr val="bg1"/>
              </a:buClr>
            </a:pPr>
            <a:r>
              <a:rPr lang="en-US" sz="2500">
                <a:solidFill>
                  <a:schemeClr val="bg1"/>
                </a:solidFill>
                <a:latin typeface="Aptos"/>
              </a:rPr>
              <a:t>2:00 PM – 4:00 PM</a:t>
            </a:r>
          </a:p>
          <a:p>
            <a:pPr lvl="1">
              <a:buClr>
                <a:schemeClr val="bg1"/>
              </a:buClr>
            </a:pPr>
            <a:r>
              <a:rPr lang="en-US" sz="2500">
                <a:solidFill>
                  <a:schemeClr val="bg1"/>
                </a:solidFill>
                <a:latin typeface="Aptos"/>
              </a:rPr>
              <a:t>Dessert Social</a:t>
            </a:r>
          </a:p>
          <a:p>
            <a:pPr lvl="1">
              <a:buClr>
                <a:schemeClr val="bg1"/>
              </a:buClr>
            </a:pPr>
            <a:r>
              <a:rPr lang="en-US" sz="2500">
                <a:solidFill>
                  <a:schemeClr val="bg1"/>
                </a:solidFill>
                <a:latin typeface="Aptos"/>
              </a:rPr>
              <a:t>Veterans Only</a:t>
            </a:r>
          </a:p>
        </p:txBody>
      </p:sp>
      <p:pic>
        <p:nvPicPr>
          <p:cNvPr id="5" name="Picture 2">
            <a:extLst>
              <a:ext uri="{FF2B5EF4-FFF2-40B4-BE49-F238E27FC236}">
                <a16:creationId xmlns:a16="http://schemas.microsoft.com/office/drawing/2014/main" id="{B9CF5488-5DF3-9B5C-7E94-9E3B1E1370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4867" r="14867"/>
          <a:stretch/>
        </p:blipFill>
        <p:spPr bwMode="auto">
          <a:xfrm>
            <a:off x="9463275" y="4398696"/>
            <a:ext cx="2288795" cy="2166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3002811A-8BC6-13BB-340E-FCEE206DBFBD}"/>
              </a:ext>
            </a:extLst>
          </p:cNvPr>
          <p:cNvPicPr>
            <a:picLocks noChangeAspect="1"/>
          </p:cNvPicPr>
          <p:nvPr/>
        </p:nvPicPr>
        <p:blipFill>
          <a:blip r:embed="rId4"/>
          <a:stretch>
            <a:fillRect/>
          </a:stretch>
        </p:blipFill>
        <p:spPr>
          <a:xfrm>
            <a:off x="535021" y="2270421"/>
            <a:ext cx="2705334" cy="2720576"/>
          </a:xfrm>
          <a:prstGeom prst="rect">
            <a:avLst/>
          </a:prstGeom>
        </p:spPr>
      </p:pic>
      <p:sp>
        <p:nvSpPr>
          <p:cNvPr id="7" name="TextBox 6">
            <a:extLst>
              <a:ext uri="{FF2B5EF4-FFF2-40B4-BE49-F238E27FC236}">
                <a16:creationId xmlns:a16="http://schemas.microsoft.com/office/drawing/2014/main" id="{B9867556-B565-25AE-C617-2313554FDAB5}"/>
              </a:ext>
            </a:extLst>
          </p:cNvPr>
          <p:cNvSpPr txBox="1"/>
          <p:nvPr/>
        </p:nvSpPr>
        <p:spPr>
          <a:xfrm>
            <a:off x="535021" y="5138347"/>
            <a:ext cx="2705334" cy="369332"/>
          </a:xfrm>
          <a:prstGeom prst="rect">
            <a:avLst/>
          </a:prstGeom>
          <a:noFill/>
        </p:spPr>
        <p:txBody>
          <a:bodyPr wrap="square" rtlCol="0">
            <a:spAutoFit/>
          </a:bodyPr>
          <a:lstStyle/>
          <a:p>
            <a:pPr algn="ctr"/>
            <a:r>
              <a:rPr lang="en-US" b="1">
                <a:solidFill>
                  <a:srgbClr val="FFC000"/>
                </a:solidFill>
                <a:latin typeface="Sofia Pro Regular"/>
              </a:rPr>
              <a:t>VOLUNTEER SIGN UP</a:t>
            </a:r>
          </a:p>
        </p:txBody>
      </p:sp>
    </p:spTree>
    <p:extLst>
      <p:ext uri="{BB962C8B-B14F-4D97-AF65-F5344CB8AC3E}">
        <p14:creationId xmlns:p14="http://schemas.microsoft.com/office/powerpoint/2010/main" val="3066455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4FCD6905-5AD0-A114-20E2-EBCE84E9ED41}"/>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EFECB060-971C-D8F1-3431-33930C4AC32D}"/>
              </a:ext>
            </a:extLst>
          </p:cNvPr>
          <p:cNvSpPr txBox="1">
            <a:spLocks noGrp="1"/>
          </p:cNvSpPr>
          <p:nvPr>
            <p:ph type="title"/>
          </p:nvPr>
        </p:nvSpPr>
        <p:spPr>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Spartan Season of Giving</a:t>
            </a:r>
            <a:endParaRPr lang="en-US" sz="3500">
              <a:solidFill>
                <a:schemeClr val="lt1"/>
              </a:solidFill>
              <a:latin typeface="Pluto Sans Heavy" panose="02000000000000000000" pitchFamily="50" charset="0"/>
              <a:ea typeface="Georgia"/>
              <a:cs typeface="Georgia"/>
              <a:sym typeface="Georgia"/>
            </a:endParaRPr>
          </a:p>
        </p:txBody>
      </p:sp>
      <p:sp>
        <p:nvSpPr>
          <p:cNvPr id="12" name="Text Placeholder 11">
            <a:extLst>
              <a:ext uri="{FF2B5EF4-FFF2-40B4-BE49-F238E27FC236}">
                <a16:creationId xmlns:a16="http://schemas.microsoft.com/office/drawing/2014/main" id="{3603B745-7C38-8762-7ECC-71F27EEDF6D2}"/>
              </a:ext>
            </a:extLst>
          </p:cNvPr>
          <p:cNvSpPr>
            <a:spLocks noGrp="1"/>
          </p:cNvSpPr>
          <p:nvPr>
            <p:ph type="body" idx="1"/>
          </p:nvPr>
        </p:nvSpPr>
        <p:spPr/>
        <p:txBody>
          <a:bodyPr/>
          <a:lstStyle/>
          <a:p>
            <a:endParaRPr lang="en-US"/>
          </a:p>
        </p:txBody>
      </p:sp>
      <p:pic>
        <p:nvPicPr>
          <p:cNvPr id="14" name="Picture 13" descr="A graphic of a christmas tree and a few words&#10;&#10;AI-generated content may be incorrect.">
            <a:extLst>
              <a:ext uri="{FF2B5EF4-FFF2-40B4-BE49-F238E27FC236}">
                <a16:creationId xmlns:a16="http://schemas.microsoft.com/office/drawing/2014/main" id="{2021238D-6B88-AEED-7917-8011707B5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7552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B26A521A-56C9-1DC3-EAC8-E23F2B2FE193}"/>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1C415ADE-97AB-7540-5BA7-87BD99B92AFE}"/>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Spartan Season of Giving</a:t>
            </a:r>
            <a:endParaRPr lang="en-US" sz="3500">
              <a:solidFill>
                <a:schemeClr val="lt1"/>
              </a:solidFill>
              <a:latin typeface="Pluto Sans Heavy" panose="02000000000000000000" pitchFamily="50" charset="0"/>
              <a:ea typeface="Georgia"/>
              <a:cs typeface="Georgia"/>
              <a:sym typeface="Georgia"/>
            </a:endParaRPr>
          </a:p>
        </p:txBody>
      </p:sp>
      <p:pic>
        <p:nvPicPr>
          <p:cNvPr id="1026" name="Picture 2">
            <a:extLst>
              <a:ext uri="{FF2B5EF4-FFF2-40B4-BE49-F238E27FC236}">
                <a16:creationId xmlns:a16="http://schemas.microsoft.com/office/drawing/2014/main" id="{8E2857F9-D563-A85B-D927-28FF4ADA1DC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2664" b="2664"/>
          <a:stretch/>
        </p:blipFill>
        <p:spPr bwMode="auto">
          <a:xfrm>
            <a:off x="103417" y="4059365"/>
            <a:ext cx="2654412" cy="2512998"/>
          </a:xfrm>
          <a:prstGeom prst="ellipse">
            <a:avLst/>
          </a:prstGeom>
          <a:ln w="190500" cap="rnd">
            <a:solidFill>
              <a:srgbClr val="00698C"/>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FB2AF01-7228-933D-3B36-02DCB602F743}"/>
              </a:ext>
            </a:extLst>
          </p:cNvPr>
          <p:cNvPicPr>
            <a:picLocks noChangeAspect="1"/>
          </p:cNvPicPr>
          <p:nvPr/>
        </p:nvPicPr>
        <p:blipFill>
          <a:blip r:embed="rId4"/>
          <a:stretch>
            <a:fillRect/>
          </a:stretch>
        </p:blipFill>
        <p:spPr>
          <a:xfrm>
            <a:off x="9667400" y="4345002"/>
            <a:ext cx="2172084" cy="2172084"/>
          </a:xfrm>
          <a:prstGeom prst="rect">
            <a:avLst/>
          </a:prstGeom>
        </p:spPr>
      </p:pic>
      <p:graphicFrame>
        <p:nvGraphicFramePr>
          <p:cNvPr id="2" name="Content Placeholder 1">
            <a:extLst>
              <a:ext uri="{FF2B5EF4-FFF2-40B4-BE49-F238E27FC236}">
                <a16:creationId xmlns:a16="http://schemas.microsoft.com/office/drawing/2014/main" id="{A08D806A-2699-772B-B133-F2AC077E4494}"/>
              </a:ext>
            </a:extLst>
          </p:cNvPr>
          <p:cNvGraphicFramePr>
            <a:graphicFrameLocks noGrp="1"/>
          </p:cNvGraphicFramePr>
          <p:nvPr>
            <p:ph sz="half" idx="2"/>
          </p:nvPr>
        </p:nvGraphicFramePr>
        <p:xfrm>
          <a:off x="224425" y="1776926"/>
          <a:ext cx="11822795" cy="2054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 name="Group 7">
            <a:extLst>
              <a:ext uri="{FF2B5EF4-FFF2-40B4-BE49-F238E27FC236}">
                <a16:creationId xmlns:a16="http://schemas.microsoft.com/office/drawing/2014/main" id="{B6FD7A1A-6D97-D729-BCE9-B785C213B8BA}"/>
              </a:ext>
            </a:extLst>
          </p:cNvPr>
          <p:cNvGrpSpPr/>
          <p:nvPr/>
        </p:nvGrpSpPr>
        <p:grpSpPr>
          <a:xfrm>
            <a:off x="3439069" y="4876886"/>
            <a:ext cx="5749290" cy="1306200"/>
            <a:chOff x="6800581" y="1711144"/>
            <a:chExt cx="1490502" cy="576450"/>
          </a:xfrm>
        </p:grpSpPr>
        <p:sp>
          <p:nvSpPr>
            <p:cNvPr id="9" name="Rectangle 8">
              <a:extLst>
                <a:ext uri="{FF2B5EF4-FFF2-40B4-BE49-F238E27FC236}">
                  <a16:creationId xmlns:a16="http://schemas.microsoft.com/office/drawing/2014/main" id="{FE7F57EC-17DB-B706-E920-931F35C0BDEA}"/>
                </a:ext>
              </a:extLst>
            </p:cNvPr>
            <p:cNvSpPr/>
            <p:nvPr/>
          </p:nvSpPr>
          <p:spPr>
            <a:xfrm>
              <a:off x="6800581" y="1711144"/>
              <a:ext cx="1490502" cy="57645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TextBox 9">
              <a:extLst>
                <a:ext uri="{FF2B5EF4-FFF2-40B4-BE49-F238E27FC236}">
                  <a16:creationId xmlns:a16="http://schemas.microsoft.com/office/drawing/2014/main" id="{31A54C47-64A6-B016-602F-7C2452D2F057}"/>
                </a:ext>
              </a:extLst>
            </p:cNvPr>
            <p:cNvSpPr txBox="1"/>
            <p:nvPr/>
          </p:nvSpPr>
          <p:spPr>
            <a:xfrm>
              <a:off x="6800581" y="1711144"/>
              <a:ext cx="1490502" cy="5764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2004" tIns="32004" rIns="42672" bIns="48006" numCol="1" spcCol="1270" anchor="ctr" anchorCtr="0">
              <a:noAutofit/>
            </a:bodyPr>
            <a:lstStyle/>
            <a:p>
              <a:pPr marL="0" lvl="1" algn="ctr" defTabSz="266700">
                <a:lnSpc>
                  <a:spcPct val="90000"/>
                </a:lnSpc>
                <a:spcBef>
                  <a:spcPct val="0"/>
                </a:spcBef>
                <a:spcAft>
                  <a:spcPct val="15000"/>
                </a:spcAft>
              </a:pPr>
              <a:r>
                <a:rPr lang="en-US" sz="2400" b="0" i="0" kern="1200"/>
                <a:t>For more information use the QR code on this slide or visit </a:t>
              </a:r>
              <a:r>
                <a:rPr lang="en-US" sz="2400" b="0" i="0" u="sng" kern="1200"/>
                <a:t>go.uncg.edu/</a:t>
              </a:r>
              <a:r>
                <a:rPr lang="en-US" sz="2400" b="0" i="0" u="sng" kern="1200" err="1"/>
                <a:t>SpartanSeasonofGiving</a:t>
              </a:r>
              <a:r>
                <a:rPr lang="en-US" sz="2400" b="0" i="0" kern="1200"/>
                <a:t>.</a:t>
              </a:r>
              <a:endParaRPr lang="en-US" sz="2400" kern="1200"/>
            </a:p>
          </p:txBody>
        </p:sp>
      </p:grpSp>
    </p:spTree>
    <p:extLst>
      <p:ext uri="{BB962C8B-B14F-4D97-AF65-F5344CB8AC3E}">
        <p14:creationId xmlns:p14="http://schemas.microsoft.com/office/powerpoint/2010/main" val="769413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Kimberly Mozingo</a:t>
            </a:r>
            <a:br>
              <a:rPr lang="en" sz="2400" b="1">
                <a:solidFill>
                  <a:schemeClr val="lt1"/>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Parlimenatarian &amp; </a:t>
            </a:r>
            <a:br>
              <a:rPr lang="en" sz="2400" b="1">
                <a:latin typeface="Pluto Sans Heavy"/>
                <a:ea typeface="Georgia"/>
                <a:cs typeface="Georgia"/>
              </a:rPr>
            </a:br>
            <a:r>
              <a:rPr lang="en" sz="2400" b="1">
                <a:solidFill>
                  <a:srgbClr val="FDB71A"/>
                </a:solidFill>
                <a:latin typeface="Pluto Sans Heavy"/>
                <a:ea typeface="Georgia"/>
                <a:cs typeface="Georgia"/>
                <a:sym typeface="Georgia"/>
              </a:rPr>
              <a:t>Past Co-Chair</a:t>
            </a:r>
            <a:endParaRPr lang="en-US" sz="2400">
              <a:solidFill>
                <a:schemeClr val="lt1"/>
              </a:solidFill>
              <a:latin typeface="Pluto Sans Heavy"/>
              <a:ea typeface="Georgia"/>
              <a:cs typeface="Georgia"/>
            </a:endParaRPr>
          </a:p>
        </p:txBody>
      </p:sp>
      <p:sp>
        <p:nvSpPr>
          <p:cNvPr id="4" name="TextBox 3">
            <a:extLst>
              <a:ext uri="{FF2B5EF4-FFF2-40B4-BE49-F238E27FC236}">
                <a16:creationId xmlns:a16="http://schemas.microsoft.com/office/drawing/2014/main" id="{EF121A5F-4AB0-BD14-3D76-B1D416977255}"/>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Elections</a:t>
            </a:r>
            <a:endParaRPr lang="en-US"/>
          </a:p>
        </p:txBody>
      </p:sp>
      <p:graphicFrame>
        <p:nvGraphicFramePr>
          <p:cNvPr id="7" name="Chart 6">
            <a:extLst>
              <a:ext uri="{FF2B5EF4-FFF2-40B4-BE49-F238E27FC236}">
                <a16:creationId xmlns:a16="http://schemas.microsoft.com/office/drawing/2014/main" id="{BD440F0E-8175-FC89-4088-1DB220543A24}"/>
              </a:ext>
            </a:extLst>
          </p:cNvPr>
          <p:cNvGraphicFramePr/>
          <p:nvPr>
            <p:extLst>
              <p:ext uri="{D42A27DB-BD31-4B8C-83A1-F6EECF244321}">
                <p14:modId xmlns:p14="http://schemas.microsoft.com/office/powerpoint/2010/main" val="2398730874"/>
              </p:ext>
            </p:extLst>
          </p:nvPr>
        </p:nvGraphicFramePr>
        <p:xfrm>
          <a:off x="296885" y="1608462"/>
          <a:ext cx="7736907" cy="4870089"/>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3F1DA76C-9458-0CED-7EBB-485C5734A9E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1968" y="1961664"/>
            <a:ext cx="2497197" cy="3121496"/>
          </a:xfrm>
          <a:prstGeom prst="rect">
            <a:avLst/>
          </a:prstGeom>
        </p:spPr>
      </p:pic>
    </p:spTree>
    <p:extLst>
      <p:ext uri="{BB962C8B-B14F-4D97-AF65-F5344CB8AC3E}">
        <p14:creationId xmlns:p14="http://schemas.microsoft.com/office/powerpoint/2010/main" val="572017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CDA6E1AA-AE58-2FC8-78C9-838CE10B39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440AE8-39BA-1854-BF79-C2B834E09A97}"/>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Elections</a:t>
            </a:r>
            <a:endParaRPr lang="en-US"/>
          </a:p>
        </p:txBody>
      </p:sp>
      <p:pic>
        <p:nvPicPr>
          <p:cNvPr id="8" name="Picture 7" descr="A red white and blue sign&#10;&#10;AI-generated content may be incorrect.">
            <a:extLst>
              <a:ext uri="{FF2B5EF4-FFF2-40B4-BE49-F238E27FC236}">
                <a16:creationId xmlns:a16="http://schemas.microsoft.com/office/drawing/2014/main" id="{D54C2085-E53C-092D-0AC6-3254B9D5A67D}"/>
              </a:ext>
            </a:extLst>
          </p:cNvPr>
          <p:cNvPicPr>
            <a:picLocks noChangeAspect="1"/>
          </p:cNvPicPr>
          <p:nvPr/>
        </p:nvPicPr>
        <p:blipFill>
          <a:blip r:embed="rId3">
            <a:extLst>
              <a:ext uri="{28A0092B-C50C-407E-A947-70E740481C1C}">
                <a14:useLocalDpi xmlns:a14="http://schemas.microsoft.com/office/drawing/2010/main" val="0"/>
              </a:ext>
            </a:extLst>
          </a:blip>
          <a:srcRect t="7769" b="7037"/>
          <a:stretch/>
        </p:blipFill>
        <p:spPr>
          <a:xfrm>
            <a:off x="2210480" y="1561639"/>
            <a:ext cx="7771040" cy="5296361"/>
          </a:xfrm>
          <a:prstGeom prst="rect">
            <a:avLst/>
          </a:prstGeom>
        </p:spPr>
      </p:pic>
    </p:spTree>
    <p:extLst>
      <p:ext uri="{BB962C8B-B14F-4D97-AF65-F5344CB8AC3E}">
        <p14:creationId xmlns:p14="http://schemas.microsoft.com/office/powerpoint/2010/main" val="4176777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r>
              <a:rPr lang="en" sz="6400" b="1">
                <a:solidFill>
                  <a:srgbClr val="FDB71A"/>
                </a:solidFill>
                <a:latin typeface="Pluto Sans Heavy"/>
                <a:sym typeface="Georgia"/>
              </a:rPr>
              <a:t>Upcoming Reminders</a:t>
            </a:r>
            <a:endParaRPr lang="en-US"/>
          </a:p>
        </p:txBody>
      </p:sp>
    </p:spTree>
    <p:extLst>
      <p:ext uri="{BB962C8B-B14F-4D97-AF65-F5344CB8AC3E}">
        <p14:creationId xmlns:p14="http://schemas.microsoft.com/office/powerpoint/2010/main" val="270783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CD25230C-5C1C-839D-76C4-CFAFC1D5AB13}"/>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2141BBB7-D034-81D1-11A6-EA1CE5779368}"/>
              </a:ext>
            </a:extLst>
          </p:cNvPr>
          <p:cNvSpPr txBox="1">
            <a:spLocks noGrp="1"/>
          </p:cNvSpPr>
          <p:nvPr>
            <p:ph type="title"/>
          </p:nvPr>
        </p:nvSpPr>
        <p:spPr>
          <a:xfrm>
            <a:off x="3929742" y="365125"/>
            <a:ext cx="7424057" cy="1325600"/>
          </a:xfrm>
          <a:prstGeom prst="rect">
            <a:avLst/>
          </a:prstGeom>
          <a:noFill/>
          <a:ln>
            <a:noFill/>
          </a:ln>
        </p:spPr>
        <p:txBody>
          <a:bodyPr spcFirstLastPara="1" wrap="square" lIns="91433" tIns="45700" rIns="91433" bIns="45700" anchor="ctr" anchorCtr="0">
            <a:noAutofit/>
          </a:bodyPr>
          <a:lstStyle/>
          <a:p>
            <a:pPr algn="ctr"/>
            <a:r>
              <a:rPr lang="en" sz="3600" b="1">
                <a:solidFill>
                  <a:srgbClr val="FDB71A"/>
                </a:solidFill>
                <a:latin typeface="Pluto Sans Heavy"/>
                <a:sym typeface="Georgia"/>
              </a:rPr>
              <a:t>UNC System Staff Assembly</a:t>
            </a:r>
            <a:endParaRPr lang="en-US" sz="1600"/>
          </a:p>
        </p:txBody>
      </p:sp>
      <p:sp>
        <p:nvSpPr>
          <p:cNvPr id="2" name="Text Placeholder 1">
            <a:extLst>
              <a:ext uri="{FF2B5EF4-FFF2-40B4-BE49-F238E27FC236}">
                <a16:creationId xmlns:a16="http://schemas.microsoft.com/office/drawing/2014/main" id="{18412AAD-A979-8383-F06D-D2C692DC8260}"/>
              </a:ext>
            </a:extLst>
          </p:cNvPr>
          <p:cNvSpPr>
            <a:spLocks noGrp="1"/>
          </p:cNvSpPr>
          <p:nvPr>
            <p:ph type="body" idx="1"/>
          </p:nvPr>
        </p:nvSpPr>
        <p:spPr>
          <a:xfrm>
            <a:off x="283030" y="1825625"/>
            <a:ext cx="6959018" cy="4934404"/>
          </a:xfrm>
        </p:spPr>
        <p:txBody>
          <a:bodyPr>
            <a:normAutofit/>
          </a:bodyPr>
          <a:lstStyle/>
          <a:p>
            <a:pPr marL="186262" indent="0">
              <a:buClr>
                <a:schemeClr val="bg1"/>
              </a:buClr>
              <a:buNone/>
            </a:pPr>
            <a:r>
              <a:rPr lang="en-US" sz="2800">
                <a:solidFill>
                  <a:schemeClr val="bg1"/>
                </a:solidFill>
              </a:rPr>
              <a:t>SAVE the DATE</a:t>
            </a:r>
          </a:p>
          <a:p>
            <a:pPr>
              <a:buClr>
                <a:schemeClr val="bg1"/>
              </a:buClr>
            </a:pPr>
            <a:r>
              <a:rPr lang="en-US" sz="2800">
                <a:solidFill>
                  <a:schemeClr val="bg1"/>
                </a:solidFill>
              </a:rPr>
              <a:t>Monday &amp; Tuesday, March 9 &amp; 10, 2026, at North Carolina Central University</a:t>
            </a:r>
          </a:p>
          <a:p>
            <a:pPr marL="186262" indent="0">
              <a:buClr>
                <a:schemeClr val="bg1"/>
              </a:buClr>
              <a:buNone/>
            </a:pPr>
            <a:endParaRPr lang="en-US" sz="2800">
              <a:solidFill>
                <a:schemeClr val="bg1"/>
              </a:solidFill>
            </a:endParaRPr>
          </a:p>
          <a:p>
            <a:pPr marL="186262" indent="0">
              <a:buClr>
                <a:schemeClr val="bg1"/>
              </a:buClr>
              <a:buNone/>
            </a:pPr>
            <a:r>
              <a:rPr lang="en-US" sz="2800">
                <a:solidFill>
                  <a:schemeClr val="bg1"/>
                </a:solidFill>
              </a:rPr>
              <a:t>Hear updates from the UNC System Office’s Human Resources</a:t>
            </a:r>
          </a:p>
          <a:p>
            <a:pPr>
              <a:buClr>
                <a:schemeClr val="bg1"/>
              </a:buClr>
            </a:pPr>
            <a:endParaRPr lang="en-US" sz="2800">
              <a:solidFill>
                <a:schemeClr val="bg1"/>
              </a:solidFill>
            </a:endParaRPr>
          </a:p>
        </p:txBody>
      </p:sp>
      <p:pic>
        <p:nvPicPr>
          <p:cNvPr id="1026" name="Picture 2" descr="UNC Staff Assembly | UNCG Staff Senate">
            <a:extLst>
              <a:ext uri="{FF2B5EF4-FFF2-40B4-BE49-F238E27FC236}">
                <a16:creationId xmlns:a16="http://schemas.microsoft.com/office/drawing/2014/main" id="{A0ECD4EA-BFF6-0019-BCA2-EA34268A9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6299" y="223973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055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F28447B6-4085-F27D-562B-C103D0C06A76}"/>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49F25568-B688-F1D2-BACF-3D88E7EC76D8}"/>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Celebrate Exceptional Acts of Care at UNCG</a:t>
            </a:r>
            <a:endParaRPr lang="en-US" sz="3500">
              <a:solidFill>
                <a:schemeClr val="lt1"/>
              </a:solidFill>
              <a:latin typeface="Pluto Sans Heavy" panose="02000000000000000000" pitchFamily="50" charset="0"/>
              <a:ea typeface="Georgia"/>
              <a:cs typeface="Georgia"/>
              <a:sym typeface="Georgia"/>
            </a:endParaRPr>
          </a:p>
        </p:txBody>
      </p:sp>
      <p:sp>
        <p:nvSpPr>
          <p:cNvPr id="3" name="Content Placeholder 2">
            <a:extLst>
              <a:ext uri="{FF2B5EF4-FFF2-40B4-BE49-F238E27FC236}">
                <a16:creationId xmlns:a16="http://schemas.microsoft.com/office/drawing/2014/main" id="{3B2A6C3F-C6DE-5CB5-4CA8-8C3FC83E8DBD}"/>
              </a:ext>
            </a:extLst>
          </p:cNvPr>
          <p:cNvSpPr>
            <a:spLocks noGrp="1"/>
          </p:cNvSpPr>
          <p:nvPr>
            <p:ph sz="half" idx="2"/>
          </p:nvPr>
        </p:nvSpPr>
        <p:spPr>
          <a:xfrm>
            <a:off x="4665026" y="1753739"/>
            <a:ext cx="7526973" cy="3753940"/>
          </a:xfrm>
        </p:spPr>
        <p:txBody>
          <a:bodyPr anchor="t">
            <a:noAutofit/>
          </a:bodyPr>
          <a:lstStyle/>
          <a:p>
            <a:pPr>
              <a:buClr>
                <a:schemeClr val="bg1"/>
              </a:buClr>
            </a:pPr>
            <a:r>
              <a:rPr lang="en-US" sz="2800">
                <a:solidFill>
                  <a:schemeClr val="bg1"/>
                </a:solidFill>
                <a:latin typeface="Aptos"/>
              </a:rPr>
              <a:t>Nominate a Staff Star: go.uncg.edu/</a:t>
            </a:r>
            <a:r>
              <a:rPr lang="en-US" sz="2800" err="1">
                <a:solidFill>
                  <a:schemeClr val="bg1"/>
                </a:solidFill>
                <a:latin typeface="Aptos"/>
              </a:rPr>
              <a:t>staffstar</a:t>
            </a:r>
            <a:endParaRPr lang="en-US" sz="2800">
              <a:solidFill>
                <a:schemeClr val="bg1"/>
              </a:solidFill>
              <a:latin typeface="Aptos"/>
            </a:endParaRPr>
          </a:p>
          <a:p>
            <a:pPr lvl="1">
              <a:buClr>
                <a:schemeClr val="bg1"/>
              </a:buClr>
            </a:pPr>
            <a:r>
              <a:rPr lang="en-US" sz="2500">
                <a:solidFill>
                  <a:schemeClr val="bg1"/>
                </a:solidFill>
                <a:latin typeface="Aptos"/>
              </a:rPr>
              <a:t>Devotion to Duty</a:t>
            </a:r>
          </a:p>
          <a:p>
            <a:pPr lvl="1">
              <a:buClr>
                <a:schemeClr val="bg1"/>
              </a:buClr>
            </a:pPr>
            <a:r>
              <a:rPr lang="en-US" sz="2500">
                <a:solidFill>
                  <a:schemeClr val="bg1"/>
                </a:solidFill>
                <a:latin typeface="Aptos"/>
              </a:rPr>
              <a:t>Innovation</a:t>
            </a:r>
          </a:p>
          <a:p>
            <a:pPr lvl="1">
              <a:buClr>
                <a:schemeClr val="bg1"/>
              </a:buClr>
            </a:pPr>
            <a:r>
              <a:rPr lang="en-US" sz="2500">
                <a:solidFill>
                  <a:schemeClr val="bg1"/>
                </a:solidFill>
                <a:latin typeface="Aptos"/>
              </a:rPr>
              <a:t>Service</a:t>
            </a:r>
          </a:p>
          <a:p>
            <a:pPr lvl="1">
              <a:buClr>
                <a:schemeClr val="bg1"/>
              </a:buClr>
            </a:pPr>
            <a:r>
              <a:rPr lang="en-US" sz="2500">
                <a:solidFill>
                  <a:schemeClr val="bg1"/>
                </a:solidFill>
                <a:latin typeface="Aptos"/>
              </a:rPr>
              <a:t>Human Relations</a:t>
            </a:r>
          </a:p>
          <a:p>
            <a:pPr lvl="1">
              <a:buClr>
                <a:schemeClr val="bg1"/>
              </a:buClr>
            </a:pPr>
            <a:r>
              <a:rPr lang="en-US" sz="2500">
                <a:solidFill>
                  <a:schemeClr val="bg1"/>
                </a:solidFill>
                <a:latin typeface="Aptos"/>
              </a:rPr>
              <a:t>Other Outstanding Achievements </a:t>
            </a:r>
          </a:p>
          <a:p>
            <a:pPr lvl="1">
              <a:buClr>
                <a:schemeClr val="bg1"/>
              </a:buClr>
            </a:pPr>
            <a:endParaRPr lang="en-US" sz="2500">
              <a:solidFill>
                <a:schemeClr val="bg1"/>
              </a:solidFill>
              <a:latin typeface="Aptos"/>
            </a:endParaRPr>
          </a:p>
          <a:p>
            <a:pPr>
              <a:buClr>
                <a:schemeClr val="bg1"/>
              </a:buClr>
            </a:pPr>
            <a:r>
              <a:rPr lang="en-US" sz="2800">
                <a:solidFill>
                  <a:schemeClr val="bg1"/>
                </a:solidFill>
                <a:latin typeface="Aptos"/>
              </a:rPr>
              <a:t>Recipients recognized at a Full Body Staff Senate Meeting</a:t>
            </a:r>
          </a:p>
          <a:p>
            <a:pPr>
              <a:buClr>
                <a:schemeClr val="bg1"/>
              </a:buClr>
            </a:pPr>
            <a:endParaRPr lang="en-US" sz="2800">
              <a:solidFill>
                <a:schemeClr val="bg1"/>
              </a:solidFill>
              <a:latin typeface="Aptos"/>
            </a:endParaRPr>
          </a:p>
        </p:txBody>
      </p:sp>
      <p:pic>
        <p:nvPicPr>
          <p:cNvPr id="1026" name="Picture 2">
            <a:extLst>
              <a:ext uri="{FF2B5EF4-FFF2-40B4-BE49-F238E27FC236}">
                <a16:creationId xmlns:a16="http://schemas.microsoft.com/office/drawing/2014/main" id="{62764E3F-83F7-8C01-EFAD-57AC4582C8C1}"/>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89957" y="1794274"/>
            <a:ext cx="2654412" cy="251299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0F551B5-2C27-2722-1555-7BD5E9B2EEDD}"/>
              </a:ext>
            </a:extLst>
          </p:cNvPr>
          <p:cNvPicPr>
            <a:picLocks noChangeAspect="1"/>
          </p:cNvPicPr>
          <p:nvPr/>
        </p:nvPicPr>
        <p:blipFill>
          <a:blip r:embed="rId4"/>
          <a:stretch>
            <a:fillRect/>
          </a:stretch>
        </p:blipFill>
        <p:spPr>
          <a:xfrm>
            <a:off x="2376114" y="4307272"/>
            <a:ext cx="2288913" cy="2303840"/>
          </a:xfrm>
          <a:prstGeom prst="rect">
            <a:avLst/>
          </a:prstGeom>
        </p:spPr>
      </p:pic>
    </p:spTree>
    <p:extLst>
      <p:ext uri="{BB962C8B-B14F-4D97-AF65-F5344CB8AC3E}">
        <p14:creationId xmlns:p14="http://schemas.microsoft.com/office/powerpoint/2010/main" val="2817424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151EC535-FA1A-C284-08E7-5CDDEE5C4CB0}"/>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DE6F655F-0B81-A8B7-7557-D465CABD3687}"/>
              </a:ext>
            </a:extLst>
          </p:cNvPr>
          <p:cNvSpPr txBox="1">
            <a:spLocks noGrp="1"/>
          </p:cNvSpPr>
          <p:nvPr>
            <p:ph type="title"/>
          </p:nvPr>
        </p:nvSpPr>
        <p:spPr>
          <a:xfrm>
            <a:off x="838200" y="2654727"/>
            <a:ext cx="10515600" cy="1325600"/>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panose="02000000000000000000" pitchFamily="50" charset="0"/>
                <a:ea typeface="Georgia"/>
                <a:cs typeface="Georgia"/>
                <a:sym typeface="Georgia"/>
              </a:rPr>
              <a:t>Adjournment</a:t>
            </a:r>
            <a:endParaRPr sz="4267">
              <a:solidFill>
                <a:schemeClr val="lt1"/>
              </a:solidFill>
              <a:latin typeface="Pluto Sans Heavy" panose="02000000000000000000" pitchFamily="50" charset="0"/>
              <a:ea typeface="Georgia"/>
              <a:cs typeface="Georgia"/>
              <a:sym typeface="Georgia"/>
            </a:endParaRPr>
          </a:p>
        </p:txBody>
      </p:sp>
    </p:spTree>
    <p:extLst>
      <p:ext uri="{BB962C8B-B14F-4D97-AF65-F5344CB8AC3E}">
        <p14:creationId xmlns:p14="http://schemas.microsoft.com/office/powerpoint/2010/main" val="1605744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53987435-9411-AEF1-6749-7F33308DE1C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807021-E1E0-4DEC-8E2D-F99F76C66D57}"/>
              </a:ext>
            </a:extLst>
          </p:cNvPr>
          <p:cNvSpPr>
            <a:spLocks noGrp="1"/>
          </p:cNvSpPr>
          <p:nvPr>
            <p:ph type="body" idx="1"/>
          </p:nvPr>
        </p:nvSpPr>
        <p:spPr>
          <a:xfrm>
            <a:off x="729438" y="1899688"/>
            <a:ext cx="6700388" cy="3058625"/>
          </a:xfrm>
        </p:spPr>
        <p:txBody>
          <a:bodyPr>
            <a:normAutofit/>
          </a:bodyPr>
          <a:lstStyle/>
          <a:p>
            <a:pPr marL="608965" indent="-422910">
              <a:lnSpc>
                <a:spcPct val="100000"/>
              </a:lnSpc>
              <a:buClr>
                <a:schemeClr val="bg1"/>
              </a:buClr>
            </a:pPr>
            <a:r>
              <a:rPr lang="en-US" sz="2400">
                <a:solidFill>
                  <a:schemeClr val="bg1"/>
                </a:solidFill>
                <a:latin typeface="Sofia Pro Regular"/>
                <a:ea typeface="Georgia"/>
                <a:cs typeface="Georgia"/>
              </a:rPr>
              <a:t>November 2025</a:t>
            </a:r>
          </a:p>
        </p:txBody>
      </p:sp>
      <p:sp>
        <p:nvSpPr>
          <p:cNvPr id="4" name="TextBox 3">
            <a:extLst>
              <a:ext uri="{FF2B5EF4-FFF2-40B4-BE49-F238E27FC236}">
                <a16:creationId xmlns:a16="http://schemas.microsoft.com/office/drawing/2014/main" id="{A6BDC187-3695-FE46-87D3-F5CD99D0D98D}"/>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FFB71B"/>
                </a:solidFill>
                <a:latin typeface="Calibri"/>
                <a:cs typeface="Calibri"/>
              </a:rPr>
              <a:t>Approval of Meeting Minutes</a:t>
            </a:r>
            <a:endParaRPr lang="en-US" sz="4800">
              <a:cs typeface="Arial"/>
            </a:endParaRPr>
          </a:p>
        </p:txBody>
      </p:sp>
      <p:sp>
        <p:nvSpPr>
          <p:cNvPr id="11" name="Google Shape;148;p28">
            <a:extLst>
              <a:ext uri="{FF2B5EF4-FFF2-40B4-BE49-F238E27FC236}">
                <a16:creationId xmlns:a16="http://schemas.microsoft.com/office/drawing/2014/main" id="{61EF2F2F-13B9-EEA8-F93C-272E7E161DBE}"/>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Brynne Pulver</a:t>
            </a:r>
            <a:br>
              <a:rPr lang="en" sz="2400" b="1">
                <a:solidFill>
                  <a:schemeClr val="lt1"/>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Vice  Chair</a:t>
            </a:r>
            <a:endParaRPr lang="en-US" sz="2400">
              <a:solidFill>
                <a:schemeClr val="lt1"/>
              </a:solidFill>
              <a:latin typeface="Pluto Sans Heavy"/>
              <a:ea typeface="Georgia"/>
              <a:cs typeface="Georgia"/>
            </a:endParaRPr>
          </a:p>
        </p:txBody>
      </p:sp>
      <p:pic>
        <p:nvPicPr>
          <p:cNvPr id="3" name="Picture 2" descr="A person with brown hair and a black jacket&#10;&#10;AI-generated content may be incorrect.">
            <a:extLst>
              <a:ext uri="{FF2B5EF4-FFF2-40B4-BE49-F238E27FC236}">
                <a16:creationId xmlns:a16="http://schemas.microsoft.com/office/drawing/2014/main" id="{37200B31-8A4F-1E24-A8EE-87D0B12C30D7}"/>
              </a:ext>
            </a:extLst>
          </p:cNvPr>
          <p:cNvPicPr>
            <a:picLocks noChangeAspect="1"/>
          </p:cNvPicPr>
          <p:nvPr/>
        </p:nvPicPr>
        <p:blipFill>
          <a:blip r:embed="rId3" cstate="print">
            <a:extLst>
              <a:ext uri="{28A0092B-C50C-407E-A947-70E740481C1C}">
                <a14:useLocalDpi xmlns:a14="http://schemas.microsoft.com/office/drawing/2010/main" val="0"/>
              </a:ext>
            </a:extLst>
          </a:blip>
          <a:srcRect l="13147" r="7634"/>
          <a:stretch/>
        </p:blipFill>
        <p:spPr>
          <a:xfrm>
            <a:off x="7503474" y="2052088"/>
            <a:ext cx="3800702" cy="3198450"/>
          </a:xfrm>
          <a:prstGeom prst="rect">
            <a:avLst/>
          </a:prstGeom>
          <a:ln>
            <a:noFill/>
          </a:ln>
          <a:effectLst>
            <a:softEdge rad="112500"/>
          </a:effectLst>
        </p:spPr>
      </p:pic>
    </p:spTree>
    <p:extLst>
      <p:ext uri="{BB962C8B-B14F-4D97-AF65-F5344CB8AC3E}">
        <p14:creationId xmlns:p14="http://schemas.microsoft.com/office/powerpoint/2010/main" val="16421769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12448"/>
        </a:solidFill>
        <a:effectLst/>
      </p:bgPr>
    </p:bg>
    <p:spTree>
      <p:nvGrpSpPr>
        <p:cNvPr id="1" name="Shape 305"/>
        <p:cNvGrpSpPr/>
        <p:nvPr/>
      </p:nvGrpSpPr>
      <p:grpSpPr>
        <a:xfrm>
          <a:off x="0" y="0"/>
          <a:ext cx="0" cy="0"/>
          <a:chOff x="0" y="0"/>
          <a:chExt cx="0" cy="0"/>
        </a:xfrm>
      </p:grpSpPr>
      <p:sp>
        <p:nvSpPr>
          <p:cNvPr id="2" name="Rectangle 1">
            <a:extLst>
              <a:ext uri="{FF2B5EF4-FFF2-40B4-BE49-F238E27FC236}">
                <a16:creationId xmlns:a16="http://schemas.microsoft.com/office/drawing/2014/main" id="{9674113F-9CD0-8F73-C9DD-9CD66C959A50}"/>
              </a:ext>
            </a:extLst>
          </p:cNvPr>
          <p:cNvSpPr/>
          <p:nvPr/>
        </p:nvSpPr>
        <p:spPr>
          <a:xfrm>
            <a:off x="73891" y="64655"/>
            <a:ext cx="4137891" cy="1422400"/>
          </a:xfrm>
          <a:prstGeom prst="rect">
            <a:avLst/>
          </a:prstGeom>
          <a:solidFill>
            <a:srgbClr val="122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306" name="Google Shape;306;p45" descr="Logo&#10;&#10;Description automatically generated"/>
          <p:cNvPicPr preferRelativeResize="0"/>
          <p:nvPr/>
        </p:nvPicPr>
        <p:blipFill rotWithShape="1">
          <a:blip r:embed="rId3">
            <a:alphaModFix/>
          </a:blip>
          <a:srcRect/>
          <a:stretch/>
        </p:blipFill>
        <p:spPr>
          <a:xfrm>
            <a:off x="798383" y="459518"/>
            <a:ext cx="10595235" cy="59389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EB190271-B465-E6E0-B9B7-50AFDE14CF8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8A7DE8B-8014-FE65-09F3-606911690B31}"/>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B71B"/>
                </a:solidFill>
                <a:effectLst/>
                <a:uLnTx/>
                <a:uFillTx/>
                <a:latin typeface="Calibri"/>
                <a:ea typeface="+mn-ea"/>
                <a:cs typeface="Calibri"/>
              </a:rPr>
              <a:t>Approval of Meeting Minutes</a:t>
            </a:r>
            <a:endParaRPr kumimoji="0" lang="en-US" sz="4800" b="0" i="0" u="none" strike="noStrike" kern="1200" cap="none" spc="0" normalizeH="0" baseline="0" noProof="0">
              <a:ln>
                <a:noFill/>
              </a:ln>
              <a:solidFill>
                <a:srgbClr val="000000"/>
              </a:solidFill>
              <a:effectLst/>
              <a:uLnTx/>
              <a:uFillTx/>
              <a:latin typeface="Arial"/>
              <a:ea typeface="+mn-ea"/>
              <a:cs typeface="Arial"/>
            </a:endParaRPr>
          </a:p>
        </p:txBody>
      </p:sp>
      <p:sp>
        <p:nvSpPr>
          <p:cNvPr id="11" name="Google Shape;148;p28">
            <a:extLst>
              <a:ext uri="{FF2B5EF4-FFF2-40B4-BE49-F238E27FC236}">
                <a16:creationId xmlns:a16="http://schemas.microsoft.com/office/drawing/2014/main" id="{8F8C5765-6F82-DDD3-2DD7-0C6DF3C8AD1A}"/>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Carla Wilson</a:t>
            </a:r>
            <a:br>
              <a:rPr lang="en" sz="2400" b="1">
                <a:solidFill>
                  <a:schemeClr val="lt1"/>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Chair</a:t>
            </a:r>
            <a:endParaRPr lang="en-US" sz="2400">
              <a:solidFill>
                <a:schemeClr val="lt1"/>
              </a:solidFill>
              <a:latin typeface="Pluto Sans Heavy"/>
              <a:ea typeface="Georgia"/>
              <a:cs typeface="Georgia"/>
            </a:endParaRPr>
          </a:p>
        </p:txBody>
      </p:sp>
      <p:pic>
        <p:nvPicPr>
          <p:cNvPr id="3" name="Picture 2" descr="A person in a suit&#10;&#10;AI-generated content may be incorrect.">
            <a:extLst>
              <a:ext uri="{FF2B5EF4-FFF2-40B4-BE49-F238E27FC236}">
                <a16:creationId xmlns:a16="http://schemas.microsoft.com/office/drawing/2014/main" id="{A4B24192-7FF3-E6FA-5241-A54275CF2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655" y="1907835"/>
            <a:ext cx="3803904" cy="3042329"/>
          </a:xfrm>
          <a:prstGeom prst="rect">
            <a:avLst/>
          </a:prstGeom>
          <a:ln>
            <a:noFill/>
          </a:ln>
          <a:effectLst>
            <a:softEdge rad="112500"/>
          </a:effectLst>
        </p:spPr>
      </p:pic>
    </p:spTree>
    <p:extLst>
      <p:ext uri="{BB962C8B-B14F-4D97-AF65-F5344CB8AC3E}">
        <p14:creationId xmlns:p14="http://schemas.microsoft.com/office/powerpoint/2010/main" val="2139826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B31198EE-54D4-9F9E-6C65-87A9A1B7F3CF}"/>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9AE70AF6-D280-CE88-EC85-D312E5AF371A}"/>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Ex Officio Reports/Updates</a:t>
            </a:r>
            <a:endParaRPr lang="en" sz="6400" b="1">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2753168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6" name="Google Shape;148;p28">
            <a:extLst>
              <a:ext uri="{FF2B5EF4-FFF2-40B4-BE49-F238E27FC236}">
                <a16:creationId xmlns:a16="http://schemas.microsoft.com/office/drawing/2014/main" id="{A4A52E5E-250B-055D-5265-1EB4F36A6E64}"/>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de-DE" sz="2400" b="1">
                <a:solidFill>
                  <a:schemeClr val="lt1"/>
                </a:solidFill>
                <a:latin typeface="Pluto Sans Heavy"/>
                <a:ea typeface="Georgia"/>
                <a:cs typeface="Georgia"/>
                <a:sym typeface="Georgia"/>
              </a:rPr>
              <a:t>Dr. Franklin D. Gilliam, Jr.</a:t>
            </a:r>
            <a:br>
              <a:rPr lang="de-DE" sz="2400" b="1">
                <a:solidFill>
                  <a:schemeClr val="lt1"/>
                </a:solidFill>
                <a:latin typeface="Pluto Sans Heavy"/>
                <a:ea typeface="Georgia"/>
                <a:cs typeface="Georgia"/>
                <a:sym typeface="Georgia"/>
              </a:rPr>
            </a:br>
            <a:r>
              <a:rPr lang="en-US" sz="2400" b="1">
                <a:solidFill>
                  <a:srgbClr val="FDB71A"/>
                </a:solidFill>
                <a:latin typeface="Pluto Sans Heavy"/>
                <a:ea typeface="Georgia"/>
                <a:cs typeface="Georgia"/>
                <a:sym typeface="Georgia"/>
              </a:rPr>
              <a:t>Chancellor</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A6C184F1-3B77-9A78-EADA-5351300569C8}"/>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sp>
        <p:nvSpPr>
          <p:cNvPr id="4" name="TextBox 3">
            <a:extLst>
              <a:ext uri="{FF2B5EF4-FFF2-40B4-BE49-F238E27FC236}">
                <a16:creationId xmlns:a16="http://schemas.microsoft.com/office/drawing/2014/main" id="{AE079B0B-EA0C-91D7-9848-24ABF34EF32F}"/>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Chancellor's Update</a:t>
            </a:r>
            <a:endParaRPr lang="en-US"/>
          </a:p>
        </p:txBody>
      </p:sp>
      <p:pic>
        <p:nvPicPr>
          <p:cNvPr id="1026" name="Picture 2" descr="Chancellor Franklin D. Gilliam, Jr. UNCG">
            <a:extLst>
              <a:ext uri="{FF2B5EF4-FFF2-40B4-BE49-F238E27FC236}">
                <a16:creationId xmlns:a16="http://schemas.microsoft.com/office/drawing/2014/main" id="{57AFC8B0-2AB6-8237-5F8E-EF9878BEC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522" y="1332266"/>
            <a:ext cx="2743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0281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NCG Cover-Projection Slides">
  <a:themeElements>
    <a:clrScheme name="Custom 1">
      <a:dk1>
        <a:sysClr val="windowText" lastClr="000000"/>
      </a:dk1>
      <a:lt1>
        <a:sysClr val="window" lastClr="FFFFFF"/>
      </a:lt1>
      <a:dk2>
        <a:srgbClr val="0F2044"/>
      </a:dk2>
      <a:lt2>
        <a:srgbClr val="BEC0C2"/>
      </a:lt2>
      <a:accent1>
        <a:srgbClr val="FFB71B"/>
      </a:accent1>
      <a:accent2>
        <a:srgbClr val="4FC2BF"/>
      </a:accent2>
      <a:accent3>
        <a:srgbClr val="00698C"/>
      </a:accent3>
      <a:accent4>
        <a:srgbClr val="A00C30"/>
      </a:accent4>
      <a:accent5>
        <a:srgbClr val="A59C87"/>
      </a:accent5>
      <a:accent6>
        <a:srgbClr val="92D1B3"/>
      </a:accent6>
      <a:hlink>
        <a:srgbClr val="507BD8"/>
      </a:hlink>
      <a:folHlink>
        <a:srgbClr val="EDEFF0"/>
      </a:folHlink>
    </a:clrScheme>
    <a:fontScheme name="uncg-brand-2018-v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ECB62C7-43E4-49D6-897F-BE15A65DDFED}" vid="{1E8076A8-A006-499D-B1E3-070C91E6E244}"/>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cca363f-4b6a-4897-b529-5cd57bb7f86a">EAQ34VEXQSQ2-1807698564-898</_dlc_DocId>
    <_dlc_DocIdUrl xmlns="6cca363f-4b6a-4897-b529-5cd57bb7f86a">
      <Url>https://uncg.sharepoint.com/sites/dept-56006/_layouts/15/DocIdRedir.aspx?ID=EAQ34VEXQSQ2-1807698564-898</Url>
      <Description>EAQ34VEXQSQ2-1807698564-898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9FF16DD2EFE14186E3451D218EF38D" ma:contentTypeVersion="4" ma:contentTypeDescription="Create a new document." ma:contentTypeScope="" ma:versionID="b7b142403ba477aac00fc22ea63566b7">
  <xsd:schema xmlns:xsd="http://www.w3.org/2001/XMLSchema" xmlns:xs="http://www.w3.org/2001/XMLSchema" xmlns:p="http://schemas.microsoft.com/office/2006/metadata/properties" xmlns:ns2="6cca363f-4b6a-4897-b529-5cd57bb7f86a" xmlns:ns3="820bb3df-5de3-43b8-918c-16d77b6fabdd" targetNamespace="http://schemas.microsoft.com/office/2006/metadata/properties" ma:root="true" ma:fieldsID="83c1787377053351f34423ff50d217a6" ns2:_="" ns3:_="">
    <xsd:import namespace="6cca363f-4b6a-4897-b529-5cd57bb7f86a"/>
    <xsd:import namespace="820bb3df-5de3-43b8-918c-16d77b6fabd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a363f-4b6a-4897-b529-5cd57bb7f86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20bb3df-5de3-43b8-918c-16d77b6fab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0692F6-4FF3-4B05-AF16-43EFA92A3511}">
  <ds:schemaRefs>
    <ds:schemaRef ds:uri="6cca363f-4b6a-4897-b529-5cd57bb7f86a"/>
    <ds:schemaRef ds:uri="820bb3df-5de3-43b8-918c-16d77b6fabd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DE62ED2-E020-4489-87E8-0E2C35FE2D70}">
  <ds:schemaRefs>
    <ds:schemaRef ds:uri="6cca363f-4b6a-4897-b529-5cd57bb7f86a"/>
    <ds:schemaRef ds:uri="820bb3df-5de3-43b8-918c-16d77b6fab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7D7E50-44C5-447E-9E3F-F5E37698D25A}">
  <ds:schemaRefs>
    <ds:schemaRef ds:uri="http://schemas.microsoft.com/sharepoint/events"/>
  </ds:schemaRefs>
</ds:datastoreItem>
</file>

<file path=customXml/itemProps4.xml><?xml version="1.0" encoding="utf-8"?>
<ds:datastoreItem xmlns:ds="http://schemas.openxmlformats.org/officeDocument/2006/customXml" ds:itemID="{F0E4AAB7-4F52-40C9-9859-C530344A6C6F}">
  <ds:schemaRefs>
    <ds:schemaRef ds:uri="http://schemas.microsoft.com/sharepoint/v3/contenttype/forms"/>
  </ds:schemaRefs>
</ds:datastoreItem>
</file>

<file path=docMetadata/LabelInfo.xml><?xml version="1.0" encoding="utf-8"?>
<clbl:labelList xmlns:clbl="http://schemas.microsoft.com/office/2020/mipLabelMetadata">
  <clbl:label id="{a2761ec8-7198-4440-bea0-e9dd2af28b51}" enabled="1" method="Standard" siteId="{73e15cf5-5dbb-46af-a862-753916269d73}" removed="0"/>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60</Slides>
  <Notes>37</Notes>
  <HiddenSlides>13</HiddenSlides>
  <ScaleCrop>false</ScaleCrop>
  <HeadingPairs>
    <vt:vector size="4" baseType="variant">
      <vt:variant>
        <vt:lpstr>Theme</vt:lpstr>
      </vt:variant>
      <vt:variant>
        <vt:i4>4</vt:i4>
      </vt:variant>
      <vt:variant>
        <vt:lpstr>Slide Titles</vt:lpstr>
      </vt:variant>
      <vt:variant>
        <vt:i4>60</vt:i4>
      </vt:variant>
    </vt:vector>
  </HeadingPairs>
  <TitlesOfParts>
    <vt:vector size="64" baseType="lpstr">
      <vt:lpstr>Simple Light</vt:lpstr>
      <vt:lpstr>1_Office Theme</vt:lpstr>
      <vt:lpstr>UNCG Cover-Projection Slides</vt:lpstr>
      <vt:lpstr>2_Office Theme</vt:lpstr>
      <vt:lpstr>UNCG</vt:lpstr>
      <vt:lpstr>Agenda</vt:lpstr>
      <vt:lpstr>Scott Wilkens  Secretary</vt:lpstr>
      <vt:lpstr>PowerPoint Presentation</vt:lpstr>
      <vt:lpstr>Kimberly Mozingo Parlimenatarian &amp;  Past Co-Chair</vt:lpstr>
      <vt:lpstr>Brynne Pulver Vice  Chair</vt:lpstr>
      <vt:lpstr>Carla Wilson Chair</vt:lpstr>
      <vt:lpstr>Ex Officio Reports/Updates</vt:lpstr>
      <vt:lpstr>Dr. Franklin D. Gilliam, Jr. Chancellor</vt:lpstr>
      <vt:lpstr>Waiyi Tse Chief of Staff,  Office of the Chancellor</vt:lpstr>
      <vt:lpstr>Information Technology Service Update</vt:lpstr>
      <vt:lpstr>Information Technology Service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Resources Update</vt:lpstr>
      <vt:lpstr>Juan Pleitez Director of External Affairs  Strategy and Policy</vt:lpstr>
      <vt:lpstr>Jerry Blakemore Vice Chancellor, Institutional Integrity &amp; General Counsel</vt:lpstr>
      <vt:lpstr>Guest 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Project/Committee Reports</vt:lpstr>
      <vt:lpstr>Spring 2026 FB Meetings</vt:lpstr>
      <vt:lpstr>Faculty Senate</vt:lpstr>
      <vt:lpstr>Outreach Committee</vt:lpstr>
      <vt:lpstr>Spartan Open Pantry</vt:lpstr>
      <vt:lpstr>Honoring Veterans &amp; Armed Services </vt:lpstr>
      <vt:lpstr>Spartan Season of Giving</vt:lpstr>
      <vt:lpstr>Spartan Season of Giving</vt:lpstr>
      <vt:lpstr>Kimberly Mozingo Parlimenatarian &amp;  Past Co-Chair</vt:lpstr>
      <vt:lpstr>PowerPoint Presentation</vt:lpstr>
      <vt:lpstr>Upcoming Reminders</vt:lpstr>
      <vt:lpstr>UNC System Staff Assembly</vt:lpstr>
      <vt:lpstr>Celebrate Exceptional Acts of Care at UNCG</vt:lpstr>
      <vt:lpstr>Adjournment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Wilkens</dc:creator>
  <cp:revision>3</cp:revision>
  <cp:lastPrinted>2024-07-10T18:31:23Z</cp:lastPrinted>
  <dcterms:created xsi:type="dcterms:W3CDTF">2024-05-21T18:36:37Z</dcterms:created>
  <dcterms:modified xsi:type="dcterms:W3CDTF">2026-01-14T19:01:40Z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0x010100BF9FF16DD2EFE14186E3451D218EF38D</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_dlc_DocIdItemGuid">
    <vt:lpwstr>9de2c8f2-381b-4b60-9a9e-0e716b1fe813</vt:lpwstr>
  </property>
</Properties>
</file>