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84" r:id="rId6"/>
    <p:sldMasterId id="2147483710" r:id="rId7"/>
    <p:sldMasterId id="2147483720" r:id="rId8"/>
    <p:sldMasterId id="2147483775" r:id="rId9"/>
    <p:sldMasterId id="2147483787" r:id="rId10"/>
    <p:sldMasterId id="2147483801" r:id="rId11"/>
  </p:sldMasterIdLst>
  <p:notesMasterIdLst>
    <p:notesMasterId r:id="rId73"/>
  </p:notesMasterIdLst>
  <p:sldIdLst>
    <p:sldId id="287" r:id="rId12"/>
    <p:sldId id="288" r:id="rId13"/>
    <p:sldId id="454" r:id="rId14"/>
    <p:sldId id="2147482593" r:id="rId15"/>
    <p:sldId id="455" r:id="rId16"/>
    <p:sldId id="550" r:id="rId17"/>
    <p:sldId id="377" r:id="rId18"/>
    <p:sldId id="460" r:id="rId19"/>
    <p:sldId id="562" r:id="rId20"/>
    <p:sldId id="295" r:id="rId21"/>
    <p:sldId id="257" r:id="rId22"/>
    <p:sldId id="290" r:id="rId23"/>
    <p:sldId id="286" r:id="rId24"/>
    <p:sldId id="291" r:id="rId25"/>
    <p:sldId id="292" r:id="rId26"/>
    <p:sldId id="271" r:id="rId27"/>
    <p:sldId id="280" r:id="rId28"/>
    <p:sldId id="264" r:id="rId29"/>
    <p:sldId id="2147482592" r:id="rId30"/>
    <p:sldId id="263" r:id="rId31"/>
    <p:sldId id="282" r:id="rId32"/>
    <p:sldId id="293" r:id="rId33"/>
    <p:sldId id="294" r:id="rId34"/>
    <p:sldId id="561" r:id="rId35"/>
    <p:sldId id="560" r:id="rId36"/>
    <p:sldId id="504" r:id="rId37"/>
    <p:sldId id="462" r:id="rId38"/>
    <p:sldId id="563" r:id="rId39"/>
    <p:sldId id="411" r:id="rId40"/>
    <p:sldId id="443" r:id="rId41"/>
    <p:sldId id="2145708961" r:id="rId42"/>
    <p:sldId id="2147482563" r:id="rId43"/>
    <p:sldId id="2147482564" r:id="rId44"/>
    <p:sldId id="2147482545" r:id="rId45"/>
    <p:sldId id="468" r:id="rId46"/>
    <p:sldId id="469" r:id="rId47"/>
    <p:sldId id="470" r:id="rId48"/>
    <p:sldId id="2147482548" r:id="rId49"/>
    <p:sldId id="2147482549" r:id="rId50"/>
    <p:sldId id="471" r:id="rId51"/>
    <p:sldId id="2147482546" r:id="rId52"/>
    <p:sldId id="410" r:id="rId53"/>
    <p:sldId id="2147482565" r:id="rId54"/>
    <p:sldId id="2147482552" r:id="rId55"/>
    <p:sldId id="2147482583" r:id="rId56"/>
    <p:sldId id="2147482585" r:id="rId57"/>
    <p:sldId id="2147482586" r:id="rId58"/>
    <p:sldId id="2147482584" r:id="rId59"/>
    <p:sldId id="2147482587" r:id="rId60"/>
    <p:sldId id="2147482588" r:id="rId61"/>
    <p:sldId id="2147482575" r:id="rId62"/>
    <p:sldId id="536" r:id="rId63"/>
    <p:sldId id="467" r:id="rId64"/>
    <p:sldId id="529" r:id="rId65"/>
    <p:sldId id="509" r:id="rId66"/>
    <p:sldId id="2145708959" r:id="rId67"/>
    <p:sldId id="2147482589" r:id="rId68"/>
    <p:sldId id="2147482590" r:id="rId69"/>
    <p:sldId id="496" r:id="rId70"/>
    <p:sldId id="2145708960" r:id="rId71"/>
    <p:sldId id="465" r:id="rId7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2044"/>
    <a:srgbClr val="FFB71B"/>
    <a:srgbClr val="00698C"/>
    <a:srgbClr val="A00C30"/>
    <a:srgbClr val="92D1B3"/>
    <a:srgbClr val="4FC2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50DABF-C012-47DA-AFC0-E52959B99EB9}" v="4" dt="2025-10-09T13:19:20.765"/>
    <p1510:client id="{C50774DD-9560-7E68-2DD7-123E2DEE2A05}" v="118" dt="2025-10-09T13:14:40.299"/>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sorterViewPr>
    <p:cViewPr>
      <p:scale>
        <a:sx n="100" d="100"/>
        <a:sy n="100" d="100"/>
      </p:scale>
      <p:origin x="0" y="-1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6.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Filled</c:v>
                </c:pt>
              </c:strCache>
            </c:strRef>
          </c:tx>
          <c:spPr>
            <a:solidFill>
              <a:srgbClr val="00698C"/>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Academic Affairs</c:v>
                </c:pt>
                <c:pt idx="1">
                  <c:v>Student Affairs</c:v>
                </c:pt>
                <c:pt idx="2">
                  <c:v>Research &amp; Engagement</c:v>
                </c:pt>
                <c:pt idx="3">
                  <c:v>Finance &amp; Administration</c:v>
                </c:pt>
                <c:pt idx="4">
                  <c:v>ITS</c:v>
                </c:pt>
                <c:pt idx="5">
                  <c:v>University Advancement</c:v>
                </c:pt>
                <c:pt idx="6">
                  <c:v>Enrollment Management</c:v>
                </c:pt>
                <c:pt idx="7">
                  <c:v>Office of the Chancellor</c:v>
                </c:pt>
              </c:strCache>
            </c:strRef>
          </c:cat>
          <c:val>
            <c:numRef>
              <c:f>Sheet1!$B$2:$B$9</c:f>
              <c:numCache>
                <c:formatCode>General</c:formatCode>
                <c:ptCount val="8"/>
                <c:pt idx="0">
                  <c:v>13</c:v>
                </c:pt>
                <c:pt idx="1">
                  <c:v>3</c:v>
                </c:pt>
                <c:pt idx="2">
                  <c:v>3</c:v>
                </c:pt>
                <c:pt idx="3">
                  <c:v>6</c:v>
                </c:pt>
                <c:pt idx="4">
                  <c:v>2</c:v>
                </c:pt>
                <c:pt idx="5">
                  <c:v>2</c:v>
                </c:pt>
                <c:pt idx="6">
                  <c:v>3</c:v>
                </c:pt>
                <c:pt idx="7">
                  <c:v>2</c:v>
                </c:pt>
              </c:numCache>
            </c:numRef>
          </c:val>
          <c:extLst>
            <c:ext xmlns:c16="http://schemas.microsoft.com/office/drawing/2014/chart" uri="{C3380CC4-5D6E-409C-BE32-E72D297353CC}">
              <c16:uniqueId val="{00000000-073C-4F6D-A24F-BADF752F2279}"/>
            </c:ext>
          </c:extLst>
        </c:ser>
        <c:ser>
          <c:idx val="1"/>
          <c:order val="1"/>
          <c:tx>
            <c:strRef>
              <c:f>Sheet1!$C$1</c:f>
              <c:strCache>
                <c:ptCount val="1"/>
                <c:pt idx="0">
                  <c:v>Open Seats</c:v>
                </c:pt>
              </c:strCache>
            </c:strRef>
          </c:tx>
          <c:spPr>
            <a:solidFill>
              <a:srgbClr val="FFB71B"/>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F2044"/>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Academic Affairs</c:v>
                </c:pt>
                <c:pt idx="1">
                  <c:v>Student Affairs</c:v>
                </c:pt>
                <c:pt idx="2">
                  <c:v>Research &amp; Engagement</c:v>
                </c:pt>
                <c:pt idx="3">
                  <c:v>Finance &amp; Administration</c:v>
                </c:pt>
                <c:pt idx="4">
                  <c:v>ITS</c:v>
                </c:pt>
                <c:pt idx="5">
                  <c:v>University Advancement</c:v>
                </c:pt>
                <c:pt idx="6">
                  <c:v>Enrollment Management</c:v>
                </c:pt>
                <c:pt idx="7">
                  <c:v>Office of the Chancellor</c:v>
                </c:pt>
              </c:strCache>
            </c:strRef>
          </c:cat>
          <c:val>
            <c:numRef>
              <c:f>Sheet1!$C$2:$C$9</c:f>
              <c:numCache>
                <c:formatCode>General</c:formatCode>
                <c:ptCount val="8"/>
                <c:pt idx="1">
                  <c:v>3</c:v>
                </c:pt>
                <c:pt idx="2">
                  <c:v>1</c:v>
                </c:pt>
                <c:pt idx="3">
                  <c:v>5</c:v>
                </c:pt>
                <c:pt idx="4">
                  <c:v>2</c:v>
                </c:pt>
                <c:pt idx="7">
                  <c:v>1</c:v>
                </c:pt>
              </c:numCache>
            </c:numRef>
          </c:val>
          <c:extLst>
            <c:ext xmlns:c16="http://schemas.microsoft.com/office/drawing/2014/chart" uri="{C3380CC4-5D6E-409C-BE32-E72D297353CC}">
              <c16:uniqueId val="{00000001-073C-4F6D-A24F-BADF752F2279}"/>
            </c:ext>
          </c:extLst>
        </c:ser>
        <c:dLbls>
          <c:dLblPos val="ctr"/>
          <c:showLegendKey val="0"/>
          <c:showVal val="1"/>
          <c:showCatName val="0"/>
          <c:showSerName val="0"/>
          <c:showPercent val="0"/>
          <c:showBubbleSize val="0"/>
        </c:dLbls>
        <c:gapWidth val="150"/>
        <c:overlap val="100"/>
        <c:axId val="423261856"/>
        <c:axId val="423262336"/>
      </c:barChart>
      <c:catAx>
        <c:axId val="42326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23262336"/>
        <c:crosses val="autoZero"/>
        <c:auto val="1"/>
        <c:lblAlgn val="ctr"/>
        <c:lblOffset val="100"/>
        <c:noMultiLvlLbl val="0"/>
      </c:catAx>
      <c:valAx>
        <c:axId val="423262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23261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D0B687-36FB-4B70-8E93-0314FBAC5039}" type="datetimeFigureOut">
              <a:rPr lang="en-US" smtClean="0"/>
              <a:t>10/14/2025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16C245-9302-483D-8113-BE4FA49A111D}" type="slidenum">
              <a:rPr lang="en-US" smtClean="0"/>
              <a:t>‹#›</a:t>
            </a:fld>
            <a:endParaRPr lang="en-US"/>
          </a:p>
        </p:txBody>
      </p:sp>
    </p:spTree>
    <p:extLst>
      <p:ext uri="{BB962C8B-B14F-4D97-AF65-F5344CB8AC3E}">
        <p14:creationId xmlns:p14="http://schemas.microsoft.com/office/powerpoint/2010/main" val="134053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0a46a01688_0_1: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Kimberly</a:t>
            </a:r>
          </a:p>
          <a:p>
            <a:endParaRPr lang="en-US"/>
          </a:p>
        </p:txBody>
      </p:sp>
      <p:sp>
        <p:nvSpPr>
          <p:cNvPr id="133" name="Google Shape;133;g20a46a01688_0_1: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5034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061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60BD7-8D2B-4BD2-9EBB-92A2F4457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8D09D-BF3B-E661-B648-26BADBFBCA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DA5B272-CC26-8EF0-51A8-C84CF4B877E6}"/>
              </a:ext>
            </a:extLst>
          </p:cNvPr>
          <p:cNvSpPr>
            <a:spLocks noGrp="1"/>
          </p:cNvSpPr>
          <p:nvPr>
            <p:ph type="body" idx="1"/>
          </p:nvPr>
        </p:nvSpPr>
        <p:spPr/>
        <p:txBody>
          <a:bodyPr/>
          <a:lstStyle/>
          <a:p>
            <a:pPr marL="15875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52CD6946-FFA8-55A0-2122-66F0B8FC94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00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B87D0-2A6F-03A9-0A75-FAEB38A80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1C2E0-6012-42A7-F522-702857C97C5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9521DE2-A854-8358-1AF2-93D56D8B4768}"/>
              </a:ext>
            </a:extLst>
          </p:cNvPr>
          <p:cNvSpPr>
            <a:spLocks noGrp="1"/>
          </p:cNvSpPr>
          <p:nvPr>
            <p:ph type="body" idx="1"/>
          </p:nvPr>
        </p:nvSpPr>
        <p:spPr/>
        <p:txBody>
          <a:bodyPr/>
          <a:lstStyle/>
          <a:p>
            <a:pPr marL="15875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70878007-1412-DD99-C552-22D3C30C9C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626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2F34-A5B7-1EE3-CF23-AD4F3E879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40193-C837-B575-FF1E-4EDC70172D2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B973FC3-14E2-6427-D1BB-13D14BAE33CC}"/>
              </a:ext>
            </a:extLst>
          </p:cNvPr>
          <p:cNvSpPr>
            <a:spLocks noGrp="1"/>
          </p:cNvSpPr>
          <p:nvPr>
            <p:ph type="body" idx="1"/>
          </p:nvPr>
        </p:nvSpPr>
        <p:spPr/>
        <p:txBody>
          <a:bodyPr/>
          <a:lstStyle/>
          <a:p>
            <a:pPr marL="15875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2F6E5077-87B8-25F0-998F-A5B09C070F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023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A6DC9-C627-67ED-4D00-F90B10672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A43CC-1694-6E45-BE02-F3CCF239B1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4472934-0643-444F-6257-08B5C8196C9F}"/>
              </a:ext>
            </a:extLst>
          </p:cNvPr>
          <p:cNvSpPr>
            <a:spLocks noGrp="1"/>
          </p:cNvSpPr>
          <p:nvPr>
            <p:ph type="body" idx="1"/>
          </p:nvPr>
        </p:nvSpPr>
        <p:spPr/>
        <p:txBody>
          <a:bodyPr/>
          <a:lstStyle/>
          <a:p>
            <a:pPr marL="15875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82413B0D-1007-623B-96D9-B61CBCBCBD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438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659FC-6779-6CE1-E250-3828EE6D7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1964E-071B-452E-8807-2A4119A2F56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F4F11E-B8DF-03A6-0DD4-D62ADB28C9A1}"/>
              </a:ext>
            </a:extLst>
          </p:cNvPr>
          <p:cNvSpPr>
            <a:spLocks noGrp="1"/>
          </p:cNvSpPr>
          <p:nvPr>
            <p:ph type="body" idx="1"/>
          </p:nvPr>
        </p:nvSpPr>
        <p:spPr/>
        <p:txBody>
          <a:bodyPr/>
          <a:lstStyle/>
          <a:p>
            <a:pPr marL="15875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381A1C66-58CE-88D9-5A43-94FF10C29D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594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E9F9A-0C4E-EE11-E8DD-197C52616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FC682-B1CC-18C8-69D7-E6CB92890B1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0CA6EF-84FE-7098-4917-3E36012EB1A3}"/>
              </a:ext>
            </a:extLst>
          </p:cNvPr>
          <p:cNvSpPr>
            <a:spLocks noGrp="1"/>
          </p:cNvSpPr>
          <p:nvPr>
            <p:ph type="body" idx="1"/>
          </p:nvPr>
        </p:nvSpPr>
        <p:spPr/>
        <p:txBody>
          <a:bodyPr/>
          <a:lstStyle/>
          <a:p>
            <a:pPr marL="15875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6BCC8572-552F-2199-26EF-7AC9008185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366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6BF0-D589-DEF3-E0F3-03CA2BBBC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CB8A8-4A08-057B-4C6B-06DF0A9274A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CCCB1B0-5E51-CBE4-3C54-EBD8A9D2600A}"/>
              </a:ext>
            </a:extLst>
          </p:cNvPr>
          <p:cNvSpPr>
            <a:spLocks noGrp="1"/>
          </p:cNvSpPr>
          <p:nvPr>
            <p:ph type="body" idx="1"/>
          </p:nvPr>
        </p:nvSpPr>
        <p:spPr/>
        <p:txBody>
          <a:bodyPr/>
          <a:lstStyle/>
          <a:p>
            <a:pPr marL="15875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1901D1DF-9A72-3FBD-F59A-FA9EB5A987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889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B3F9F-6B97-33F9-E8CA-C0CFB23D8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DFD64-1307-F0A3-6922-E815712440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8C9F138-F0BE-4313-E241-9F6D84942A8E}"/>
              </a:ext>
            </a:extLst>
          </p:cNvPr>
          <p:cNvSpPr>
            <a:spLocks noGrp="1"/>
          </p:cNvSpPr>
          <p:nvPr>
            <p:ph type="body" idx="1"/>
          </p:nvPr>
        </p:nvSpPr>
        <p:spPr/>
        <p:txBody>
          <a:bodyPr/>
          <a:lstStyle/>
          <a:p>
            <a:pPr marL="15875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E8E5657A-E4DC-0C70-C6B2-0356253722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02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marR="0" lvl="0" indent="0" algn="l" defTabSz="914400" rtl="0" eaLnBrk="1" fontAlgn="auto" latinLnBrk="0" hangingPunct="1">
              <a:lnSpc>
                <a:spcPct val="90000"/>
              </a:lnSpc>
              <a:spcBef>
                <a:spcPts val="0"/>
              </a:spcBef>
              <a:spcAft>
                <a:spcPts val="0"/>
              </a:spcAft>
              <a:buClr>
                <a:schemeClr val="dk1"/>
              </a:buClr>
              <a:buSzTx/>
              <a:buFontTx/>
              <a:buNone/>
              <a:tabLst/>
              <a:defRPr/>
            </a:pPr>
            <a:r>
              <a:rPr lang="en-US" sz="1200" b="1"/>
              <a:t>Kimberly</a:t>
            </a:r>
          </a:p>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705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1F360AD-B148-FF33-7EB1-953A58B0BBB2}"/>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732B238-A97B-F005-E244-B2A2C493FB4A}"/>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FC12C773-2ECB-FEE0-3B34-C5119F45E5E6}"/>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780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r>
              <a:rPr lang="en-US">
                <a:solidFill>
                  <a:srgbClr val="FF0000"/>
                </a:solidFill>
                <a:highlight>
                  <a:srgbClr val="FFFFFF"/>
                </a:highlight>
              </a:rPr>
              <a:t>Jerry D. Blakemore serves as the Vice Chancellor for Institutional Integrity and General Counsel for UNC Greensboro. </a:t>
            </a:r>
            <a:endParaRPr lang="en-US">
              <a:highlight>
                <a:srgbClr val="FFFFFF"/>
              </a:highlight>
            </a:endParaRPr>
          </a:p>
          <a:p>
            <a:pPr marL="19685">
              <a:lnSpc>
                <a:spcPct val="90000"/>
              </a:lnSpc>
            </a:pPr>
            <a:endParaRPr lang="en-US" b="0">
              <a:solidFill>
                <a:srgbClr val="FF0000"/>
              </a:solidFill>
              <a:highlight>
                <a:srgbClr val="FFFFFF"/>
              </a:highlight>
              <a:cs typeface="Calibri"/>
            </a:endParaRPr>
          </a:p>
          <a:p>
            <a:pPr marL="19685">
              <a:lnSpc>
                <a:spcPct val="90000"/>
              </a:lnSpc>
            </a:pPr>
            <a:r>
              <a:rPr lang="en-US">
                <a:solidFill>
                  <a:srgbClr val="FF0000"/>
                </a:solidFill>
                <a:highlight>
                  <a:srgbClr val="FFFFFF"/>
                </a:highlight>
              </a:rPr>
              <a:t>He has more than 30 years of experience in higher education administration, policy development and the providing of legal services, 19 of which as General Counsel for major institutions of higher education. </a:t>
            </a:r>
            <a:endParaRPr lang="en-US"/>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2777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2795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D6FC060-E444-56D8-40F1-018AFDB80980}"/>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41B34B06-3084-1356-A51B-5365E364F13B}"/>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482A4E69-8D04-E381-8858-8402D6ED351F}"/>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515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951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83FCE-9BB4-AF04-2922-64F11D8E8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22B4D-DD78-5BC3-63D6-76A8C589A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A75DA-CE8F-770B-6113-20EF516175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B04FD2-0381-EF2D-E68D-AF0D0173E4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068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568"/>
              </a:spcBef>
            </a:pPr>
            <a:endParaRPr lang="en-US" b="0" i="0" cap="all">
              <a:solidFill>
                <a:srgbClr val="0F2044"/>
              </a:solidFill>
              <a:effectLst/>
              <a:latin typeface="PlutoSansHeavy" panose="02000000000000000000" pitchFamily="50"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5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953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840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417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66912-075B-9721-84AD-CBCB42A95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37B59-91CD-0821-CCA7-A06CFD5989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944F5-93A0-40EC-A46E-9C4339DB80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E4CB75-84E2-CD73-E139-0A7A3A3DA3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01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49761-5231-0ECF-395D-21103A400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0D075-C4B3-647D-21F7-55CDE6DA3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C80E4-497D-91E9-2246-3DE2C79154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0E0ECA-A746-0FB2-162A-8E4FB99EE1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326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296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A2F74-4D0E-3BD8-2285-1075D6AB6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52407-635F-AE82-DE60-40F115B6C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E6B8A-583F-6C26-62C2-76C479A132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8A28B0-0887-5394-A5E1-E8A7142328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148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3E1A8-C390-316F-68AE-24D30E4A3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E9720-5261-C2EA-B18E-A2A5D2EF5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CCD06-B461-CBB6-E13C-52D0F70D72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8D26ED-D1E4-CC49-4069-7B5DE73E92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857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8DBDE-44FC-36F9-2BF7-08C2948B6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38DAB-58E8-1C13-3B6C-67D7A2330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F5ABA-E22B-190B-733B-AD15581F0E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6F659F-E65D-8C95-766B-E0D4F4E0FF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724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FC479-ED99-3BA8-CA07-EFC2B3629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25571-C3FB-274F-A3BA-A3805A0A0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79E9F-ED49-824C-F016-9A8751E754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0DBA2D-B7E9-F52D-AE20-8059B4ED26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530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1CF1F-0571-D6FA-89DA-ACA9F1AB1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31FF5-F831-71B6-2CA5-A0E87F475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24FAC-49AB-461C-FF7E-1881FAB5DB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3A5951-38D8-B5AA-F633-D46EF8E75B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B4F37-91F9-42BE-9D45-94C3471F35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5801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7786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097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251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0A13AF62-B798-EB58-E26D-93BAEBCB0A1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02F960FE-53D4-CB9F-BB14-079DAFC1E96F}"/>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58971412-5617-77E6-76E3-7FA9C5D64F39}"/>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7141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5099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9FACFDC7-6AB3-F91B-BEB4-5902BBCDCFC8}"/>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B430F021-066A-73C4-A9C2-BFCB54E0213D}"/>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BD70116A-06CC-D879-1FB2-B158C063DCE8}"/>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4144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5CBD18DC-4A41-CEDB-D429-23355EFE6FE7}"/>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6F51417-3ABF-2AD5-71B0-01622A3F49F6}"/>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BD506A23-24C3-9E0E-1437-5414BD9C765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8142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9C768B03-6539-5A82-E2C6-F7F54FE592C4}"/>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01694BDD-823D-7692-B276-53CC50BA17F8}"/>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CE464119-C575-4B2B-6306-9DF5EDAD9E6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0771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b="1">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7447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F425305-DCBA-E469-D53D-F92C6CF8393C}"/>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7A717E44-F5EB-50A1-8D62-D42C8795C157}"/>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b="1">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AB33F715-EFF7-DA34-F290-AD133C9CCD1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572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0a46a01688_0_82: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304" name="Google Shape;304;g20a46a01688_0_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251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70D19DC3-81CA-20EE-0912-9C818CBB43A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DEFDF749-0EC0-00B8-FCF8-B73F4828CF3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8EBFB50B-E790-A364-CAD0-ECE28B086F0F}"/>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502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6F94A6B3-E687-C102-7D98-695515E79D26}"/>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4C231C51-2127-8B9B-AD46-1C01B7E0BD9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31E67A6C-2F08-5B3B-C0CB-42CEEB72F81D}"/>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259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371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DC31FC6-0004-2754-09E6-E04F0C716DCA}"/>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B178AF7-4B7C-59A5-E2ED-F495B8C586A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4FEA4732-273C-656E-3B36-BADB3BE9178E}"/>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288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6.xml"/><Relationship Id="rId1" Type="http://schemas.openxmlformats.org/officeDocument/2006/relationships/tags" Target="../tags/tag3.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7.xml"/><Relationship Id="rId1" Type="http://schemas.openxmlformats.org/officeDocument/2006/relationships/tags" Target="../tags/tag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7.xml"/><Relationship Id="rId1" Type="http://schemas.openxmlformats.org/officeDocument/2006/relationships/tags" Target="../tags/tag7.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655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8605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14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65" name="Google Shape;65;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1936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6721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7" name="Google Shape;77;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376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 name="Google Shape;98;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4617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108" name="Google Shape;108;p2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09" name="Google Shape;109;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0161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a:spLocks noGrp="1"/>
          </p:cNvSpPr>
          <p:nvPr>
            <p:ph type="pic" idx="2"/>
          </p:nvPr>
        </p:nvSpPr>
        <p:spPr>
          <a:xfrm>
            <a:off x="5183188" y="987425"/>
            <a:ext cx="6172400" cy="4873600"/>
          </a:xfrm>
          <a:prstGeom prst="rect">
            <a:avLst/>
          </a:prstGeom>
          <a:noFill/>
          <a:ln>
            <a:noFill/>
          </a:ln>
        </p:spPr>
      </p:sp>
      <p:sp>
        <p:nvSpPr>
          <p:cNvPr id="115" name="Google Shape;115;p23"/>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16" name="Google Shape;116;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3679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7203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88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0734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5949-6C48-4EB7-AFA0-6D14A81D4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44719-2142-4D4D-9C4F-5491B014D8E6}"/>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0B328-D770-46F5-8A75-2B5C3592050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D9FF6A5-43DF-48CA-96DF-BD32C9EDF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08623-2302-4B5E-8DDD-9743A7C460E5}"/>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891999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Subtitle">
  <p:cSld name="Title-Sub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accent1"/>
              </a:buClr>
              <a:buSzPts val="6000"/>
              <a:buFont typeface="Georgia"/>
              <a:buNone/>
              <a:defRPr sz="6000" b="0"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9"/>
            <a:ext cx="9144000" cy="1655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5458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Subtitle">
  <p:cSld name="Title-Subtitle">
    <p:bg>
      <p:bgPr>
        <a:blipFill dpi="0" rotWithShape="1">
          <a:blip r:embed="rId2"/>
          <a:srcRect/>
          <a:stretch>
            <a:fillRect/>
          </a:stretch>
        </a:blip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hasCustomPrompt="1"/>
          </p:nvPr>
        </p:nvSpPr>
        <p:spPr>
          <a:xfrm>
            <a:off x="389059" y="1491817"/>
            <a:ext cx="8312727" cy="23877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accent1"/>
              </a:buClr>
              <a:buSzPts val="6000"/>
              <a:buFont typeface="Georgia"/>
              <a:buNone/>
              <a:defRPr sz="4800" b="1" i="0" u="none" strike="noStrike" cap="none">
                <a:solidFill>
                  <a:schemeClr val="bg2"/>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Insert Topic Title or Department/Area</a:t>
            </a:r>
            <a:endParaRPr/>
          </a:p>
        </p:txBody>
      </p:sp>
      <p:sp>
        <p:nvSpPr>
          <p:cNvPr id="13" name="Google Shape;13;p2"/>
          <p:cNvSpPr txBox="1">
            <a:spLocks noGrp="1"/>
          </p:cNvSpPr>
          <p:nvPr>
            <p:ph type="subTitle" idx="1" hasCustomPrompt="1"/>
          </p:nvPr>
        </p:nvSpPr>
        <p:spPr>
          <a:xfrm>
            <a:off x="389060" y="4054619"/>
            <a:ext cx="5744320" cy="2115271"/>
          </a:xfrm>
          <a:prstGeom prst="rect">
            <a:avLst/>
          </a:prstGeom>
          <a:noFill/>
          <a:ln>
            <a:noFill/>
          </a:ln>
        </p:spPr>
        <p:txBody>
          <a:bodyPr spcFirstLastPara="1" wrap="square" lIns="91425" tIns="45700" rIns="91425" bIns="45700" anchor="t" anchorCtr="0">
            <a:noAutofit/>
          </a:bodyPr>
          <a:lstStyle>
            <a:lvl1pPr marL="91440" marR="0" lvl="0" indent="0" algn="l" rtl="0">
              <a:lnSpc>
                <a:spcPct val="90000"/>
              </a:lnSpc>
              <a:spcBef>
                <a:spcPts val="1000"/>
              </a:spcBef>
              <a:spcAft>
                <a:spcPts val="0"/>
              </a:spcAft>
              <a:buClr>
                <a:schemeClr val="lt1"/>
              </a:buClr>
              <a:buSzPts val="2400"/>
              <a:buFont typeface="Arial"/>
              <a:buNone/>
              <a:defRPr sz="2400" b="1" i="0" u="none" strike="noStrike" cap="none">
                <a:solidFill>
                  <a:schemeClr val="bg2"/>
                </a:solidFill>
                <a:latin typeface="+mn-lt"/>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r>
              <a:rPr lang="en-US"/>
              <a:t>Presenter Name</a:t>
            </a:r>
          </a:p>
          <a:p>
            <a:r>
              <a:rPr lang="en-US"/>
              <a:t>Title</a:t>
            </a:r>
          </a:p>
        </p:txBody>
      </p:sp>
      <p:sp>
        <p:nvSpPr>
          <p:cNvPr id="14" name="Google Shape;14;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4569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Georgia"/>
              <a:buNone/>
              <a:defRPr sz="4400" b="1"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 name="Google Shape;18;p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mn-lt"/>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4138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Georgia"/>
              <a:buNone/>
              <a:defRPr sz="4400" b="1"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 name="Google Shape;18;p3"/>
          <p:cNvSpPr txBox="1">
            <a:spLocks noGrp="1"/>
          </p:cNvSpPr>
          <p:nvPr>
            <p:ph type="body" idx="1"/>
          </p:nvPr>
        </p:nvSpPr>
        <p:spPr>
          <a:xfrm>
            <a:off x="838200" y="1825625"/>
            <a:ext cx="5096774"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mn-lt"/>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 name="Content Placeholder 4">
            <a:extLst>
              <a:ext uri="{FF2B5EF4-FFF2-40B4-BE49-F238E27FC236}">
                <a16:creationId xmlns:a16="http://schemas.microsoft.com/office/drawing/2014/main" id="{13D8EE26-16DE-F4D6-0C89-E914B35E1346}"/>
              </a:ext>
            </a:extLst>
          </p:cNvPr>
          <p:cNvSpPr>
            <a:spLocks noGrp="1"/>
          </p:cNvSpPr>
          <p:nvPr>
            <p:ph sz="quarter" idx="13" hasCustomPrompt="1"/>
          </p:nvPr>
        </p:nvSpPr>
        <p:spPr>
          <a:xfrm>
            <a:off x="6096000" y="1825625"/>
            <a:ext cx="5326063" cy="4351200"/>
          </a:xfrm>
        </p:spPr>
        <p:txBody>
          <a:bodyPr/>
          <a:lstStyle>
            <a:lvl1pPr marL="50800" indent="0">
              <a:buNone/>
              <a:defRPr/>
            </a:lvl1pPr>
          </a:lstStyle>
          <a:p>
            <a:pPr lvl="0"/>
            <a:r>
              <a:rPr lang="en-US"/>
              <a:t>Insert content – click icon</a:t>
            </a:r>
          </a:p>
        </p:txBody>
      </p:sp>
    </p:spTree>
    <p:extLst>
      <p:ext uri="{BB962C8B-B14F-4D97-AF65-F5344CB8AC3E}">
        <p14:creationId xmlns:p14="http://schemas.microsoft.com/office/powerpoint/2010/main" val="3890881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Georgia"/>
              <a:buNone/>
              <a:defRPr sz="4400" b="1"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8" name="Google Shape;28;p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mn-lt"/>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mn-lt"/>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 name="Google Shape;30;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 name="Google Shape;31;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1161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 name="Google Shape;46;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9333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1"/>
              </a:buClr>
              <a:buSzPts val="3200"/>
              <a:buFont typeface="Georgia"/>
              <a:buNone/>
              <a:defRPr sz="3200" b="1"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9" name="Google Shape;49;p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000"/>
              </a:spcBef>
              <a:spcAft>
                <a:spcPts val="0"/>
              </a:spcAft>
              <a:buClr>
                <a:schemeClr val="lt1"/>
              </a:buClr>
              <a:buSzPts val="3200"/>
              <a:buFont typeface="Arial"/>
              <a:buChar char="•"/>
              <a:defRPr sz="3200" b="0" i="0" u="none" strike="noStrike" cap="none">
                <a:solidFill>
                  <a:schemeClr val="lt1"/>
                </a:solidFill>
                <a:latin typeface="+mn-lt"/>
                <a:ea typeface="Arial"/>
                <a:cs typeface="Arial"/>
                <a:sym typeface="Arial"/>
              </a:defRPr>
            </a:lvl1pPr>
            <a:lvl2pPr marL="914400" marR="0" lvl="1" indent="-406400"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0" name="Google Shape;50;p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mn-lt"/>
                <a:ea typeface="Arial"/>
                <a:cs typeface="Arial"/>
                <a:sym typeface="Arial"/>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1" name="Google Shape;51;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9425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9"/>
        <p:cNvGrpSpPr/>
        <p:nvPr/>
      </p:nvGrpSpPr>
      <p:grpSpPr>
        <a:xfrm>
          <a:off x="0" y="0"/>
          <a:ext cx="0" cy="0"/>
          <a:chOff x="0" y="0"/>
          <a:chExt cx="0" cy="0"/>
        </a:xfrm>
      </p:grpSpPr>
      <p:sp>
        <p:nvSpPr>
          <p:cNvPr id="70" name="Google Shape;70;p1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dk2"/>
              </a:buClr>
              <a:buSzPts val="6000"/>
              <a:buFont typeface="Georgia"/>
              <a:buNone/>
              <a:defRPr sz="6000" b="1" i="0" u="none" strike="noStrike" cap="none">
                <a:solidFill>
                  <a:schemeClr val="bg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1" name="Google Shape;71;p1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3F3F3F"/>
              </a:buClr>
              <a:buSzPts val="2400"/>
              <a:buFont typeface="Arial"/>
              <a:buNone/>
              <a:defRPr sz="2400" b="0" i="0" u="none" strike="noStrike" cap="none">
                <a:solidFill>
                  <a:srgbClr val="8F8C88"/>
                </a:solidFill>
                <a:latin typeface="Arial"/>
                <a:ea typeface="Arial"/>
                <a:cs typeface="Arial"/>
                <a:sym typeface="Arial"/>
              </a:defRPr>
            </a:lvl1pPr>
            <a:lvl2pPr marR="0" lvl="1" algn="ctr"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2pPr>
            <a:lvl3pPr marR="0" lvl="2" algn="ctr"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3pPr>
            <a:lvl4pPr marR="0" lvl="3" algn="ctr"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R="0" lvl="4" algn="ctr"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72" name="Google Shape;72;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7212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ver-Projection Navy">
  <p:cSld name="Cover-Projection Navy">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blip>
          <a:srcRect/>
          <a:stretch/>
        </p:blipFill>
        <p:spPr>
          <a:xfrm>
            <a:off x="2343150" y="2119312"/>
            <a:ext cx="7505700" cy="2619375"/>
          </a:xfrm>
          <a:prstGeom prst="rect">
            <a:avLst/>
          </a:prstGeom>
          <a:noFill/>
          <a:ln>
            <a:noFill/>
          </a:ln>
        </p:spPr>
      </p:pic>
    </p:spTree>
    <p:extLst>
      <p:ext uri="{BB962C8B-B14F-4D97-AF65-F5344CB8AC3E}">
        <p14:creationId xmlns:p14="http://schemas.microsoft.com/office/powerpoint/2010/main" val="3276557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6391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TS Title and Content">
    <p:bg>
      <p:bgPr>
        <a:solidFill>
          <a:srgbClr val="0F204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3EB0E-291B-20B8-BC63-29421750DB91}"/>
              </a:ext>
            </a:extLst>
          </p:cNvPr>
          <p:cNvSpPr>
            <a:spLocks noGrp="1"/>
          </p:cNvSpPr>
          <p:nvPr>
            <p:ph type="dt" sz="half" idx="10"/>
          </p:nvPr>
        </p:nvSpPr>
        <p:spPr/>
        <p:txBody>
          <a:bodyPr/>
          <a:lstStyle/>
          <a:p>
            <a:fld id="{603909A9-9121-4E48-A01C-A201F7931490}" type="datetimeFigureOut">
              <a:rPr lang="en-US" smtClean="0"/>
              <a:t>10/14/2025</a:t>
            </a:fld>
            <a:endParaRPr lang="en-US"/>
          </a:p>
        </p:txBody>
      </p:sp>
      <p:sp>
        <p:nvSpPr>
          <p:cNvPr id="5" name="Footer Placeholder 4">
            <a:extLst>
              <a:ext uri="{FF2B5EF4-FFF2-40B4-BE49-F238E27FC236}">
                <a16:creationId xmlns:a16="http://schemas.microsoft.com/office/drawing/2014/main" id="{B2747F7F-8B5B-73A2-6DC9-B02D9F88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B654A-A67C-1318-70EB-0829CD6C9020}"/>
              </a:ext>
            </a:extLst>
          </p:cNvPr>
          <p:cNvSpPr>
            <a:spLocks noGrp="1"/>
          </p:cNvSpPr>
          <p:nvPr>
            <p:ph type="sldNum" sz="quarter" idx="12"/>
          </p:nvPr>
        </p:nvSpPr>
        <p:spPr/>
        <p:txBody>
          <a:bodyPr/>
          <a:lstStyle/>
          <a:p>
            <a:fld id="{44B307E2-B4E2-FD4A-899C-6C82503D11B7}" type="slidenum">
              <a:rPr lang="en-US" smtClean="0"/>
              <a:t>‹#›</a:t>
            </a:fld>
            <a:endParaRPr lang="en-US"/>
          </a:p>
        </p:txBody>
      </p:sp>
      <p:grpSp>
        <p:nvGrpSpPr>
          <p:cNvPr id="7" name="Group 6">
            <a:extLst>
              <a:ext uri="{FF2B5EF4-FFF2-40B4-BE49-F238E27FC236}">
                <a16:creationId xmlns:a16="http://schemas.microsoft.com/office/drawing/2014/main" id="{DA0E98AF-BE7D-1AA9-2A81-C048DEF65D77}"/>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04EE79B2-BCDB-4370-DEBA-70CD81AF74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3A86DF19-A4D6-DE1A-2CEA-3C47FCA5EAE8}"/>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
        <p:nvSpPr>
          <p:cNvPr id="12" name="Text Placeholder 11">
            <a:extLst>
              <a:ext uri="{FF2B5EF4-FFF2-40B4-BE49-F238E27FC236}">
                <a16:creationId xmlns:a16="http://schemas.microsoft.com/office/drawing/2014/main" id="{7DAF1C7E-2A77-0579-E6F7-72FA1B31A7AE}"/>
              </a:ext>
            </a:extLst>
          </p:cNvPr>
          <p:cNvSpPr>
            <a:spLocks noGrp="1"/>
          </p:cNvSpPr>
          <p:nvPr>
            <p:ph type="body" sz="quarter" idx="13" hasCustomPrompt="1"/>
          </p:nvPr>
        </p:nvSpPr>
        <p:spPr>
          <a:xfrm>
            <a:off x="2484438" y="223838"/>
            <a:ext cx="7392987" cy="836612"/>
          </a:xfrm>
        </p:spPr>
        <p:txBody>
          <a:bodyPr>
            <a:normAutofit/>
          </a:bodyPr>
          <a:lstStyle>
            <a:lvl1pPr marL="50800" indent="0">
              <a:buNone/>
              <a:defRPr sz="3600"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Insert Title</a:t>
            </a:r>
          </a:p>
        </p:txBody>
      </p:sp>
      <p:sp>
        <p:nvSpPr>
          <p:cNvPr id="14" name="Text Placeholder 13">
            <a:extLst>
              <a:ext uri="{FF2B5EF4-FFF2-40B4-BE49-F238E27FC236}">
                <a16:creationId xmlns:a16="http://schemas.microsoft.com/office/drawing/2014/main" id="{FB5F8BB2-4CED-4AE2-DC33-29952CDD3B1C}"/>
              </a:ext>
            </a:extLst>
          </p:cNvPr>
          <p:cNvSpPr>
            <a:spLocks noGrp="1"/>
          </p:cNvSpPr>
          <p:nvPr>
            <p:ph type="body" sz="quarter" idx="14"/>
          </p:nvPr>
        </p:nvSpPr>
        <p:spPr>
          <a:xfrm>
            <a:off x="588962" y="1423988"/>
            <a:ext cx="11033125" cy="4683125"/>
          </a:xfrm>
        </p:spPr>
        <p:txBody>
          <a:bodyPr>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64652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ver-Projection Nav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B5AD03-B42C-4DB9-8C91-43F2E8818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1" y="2119314"/>
            <a:ext cx="7505700" cy="2619375"/>
          </a:xfrm>
          <a:prstGeom prst="rect">
            <a:avLst/>
          </a:prstGeom>
        </p:spPr>
      </p:pic>
    </p:spTree>
    <p:extLst>
      <p:ext uri="{BB962C8B-B14F-4D97-AF65-F5344CB8AC3E}">
        <p14:creationId xmlns:p14="http://schemas.microsoft.com/office/powerpoint/2010/main" val="346054551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ver-Projection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03744-4138-4379-923C-15CBE3F8C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489" y="2195514"/>
            <a:ext cx="7439025" cy="2466975"/>
          </a:xfrm>
          <a:prstGeom prst="rect">
            <a:avLst/>
          </a:prstGeom>
        </p:spPr>
      </p:pic>
    </p:spTree>
    <p:extLst>
      <p:ext uri="{BB962C8B-B14F-4D97-AF65-F5344CB8AC3E}">
        <p14:creationId xmlns:p14="http://schemas.microsoft.com/office/powerpoint/2010/main" val="348032393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Navy Cover-Title with Logo ">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58FA55D-D9DC-48FB-82F3-1C17E255BA3F}"/>
              </a:ext>
            </a:extLst>
          </p:cNvPr>
          <p:cNvSpPr>
            <a:spLocks noGrp="1"/>
          </p:cNvSpPr>
          <p:nvPr>
            <p:ph type="subTitle" idx="1" hasCustomPrompt="1"/>
          </p:nvPr>
        </p:nvSpPr>
        <p:spPr>
          <a:xfrm>
            <a:off x="1524000" y="4484906"/>
            <a:ext cx="9144000" cy="1075065"/>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pic>
        <p:nvPicPr>
          <p:cNvPr id="8" name="Picture 7">
            <a:extLst>
              <a:ext uri="{FF2B5EF4-FFF2-40B4-BE49-F238E27FC236}">
                <a16:creationId xmlns:a16="http://schemas.microsoft.com/office/drawing/2014/main" id="{45331EA5-905A-4462-9029-7FACA0785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363" y="1153741"/>
            <a:ext cx="5629275" cy="1964531"/>
          </a:xfrm>
          <a:prstGeom prst="rect">
            <a:avLst/>
          </a:prstGeom>
        </p:spPr>
      </p:pic>
      <p:sp>
        <p:nvSpPr>
          <p:cNvPr id="3" name="Text Placeholder 2">
            <a:extLst>
              <a:ext uri="{FF2B5EF4-FFF2-40B4-BE49-F238E27FC236}">
                <a16:creationId xmlns:a16="http://schemas.microsoft.com/office/drawing/2014/main" id="{F71C041B-78A7-4A9D-BA4C-4B5A3E377E06}"/>
              </a:ext>
            </a:extLst>
          </p:cNvPr>
          <p:cNvSpPr>
            <a:spLocks noGrp="1"/>
          </p:cNvSpPr>
          <p:nvPr>
            <p:ph type="body" sz="quarter" idx="10" hasCustomPrompt="1"/>
          </p:nvPr>
        </p:nvSpPr>
        <p:spPr>
          <a:xfrm>
            <a:off x="1524002" y="3031067"/>
            <a:ext cx="9143999" cy="1337733"/>
          </a:xfrm>
          <a:prstGeom prst="rect">
            <a:avLst/>
          </a:prstGeom>
        </p:spPr>
        <p:txBody>
          <a:bodyPr anchor="b"/>
          <a:lstStyle>
            <a:lvl1pPr marL="0" indent="0" algn="ctr">
              <a:buNone/>
              <a:defRPr sz="4400">
                <a:solidFill>
                  <a:schemeClr val="accent1"/>
                </a:solidFill>
                <a:latin typeface="+mj-lt"/>
              </a:defRPr>
            </a:lvl1pPr>
          </a:lstStyle>
          <a:p>
            <a:pPr lvl="0"/>
            <a:r>
              <a:rPr lang="en-US"/>
              <a:t>Click to edit title</a:t>
            </a:r>
          </a:p>
        </p:txBody>
      </p:sp>
    </p:spTree>
    <p:extLst>
      <p:ext uri="{BB962C8B-B14F-4D97-AF65-F5344CB8AC3E}">
        <p14:creationId xmlns:p14="http://schemas.microsoft.com/office/powerpoint/2010/main" val="78328507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White Cover-Title with Logo">
    <p:bg>
      <p:bgPr>
        <a:solidFill>
          <a:schemeClr val="bg1"/>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58FA55D-D9DC-48FB-82F3-1C17E255BA3F}"/>
              </a:ext>
            </a:extLst>
          </p:cNvPr>
          <p:cNvSpPr>
            <a:spLocks noGrp="1"/>
          </p:cNvSpPr>
          <p:nvPr>
            <p:ph type="subTitle" idx="1" hasCustomPrompt="1"/>
          </p:nvPr>
        </p:nvSpPr>
        <p:spPr>
          <a:xfrm>
            <a:off x="1524000" y="4484906"/>
            <a:ext cx="9144000" cy="1075065"/>
          </a:xfrm>
          <a:prstGeom prst="rect">
            <a:avLst/>
          </a:prstGeom>
        </p:spPr>
        <p:txBody>
          <a:bodyPr/>
          <a:lstStyle>
            <a:lvl1pPr marL="0" indent="0" algn="ctr">
              <a:buNone/>
              <a:defRPr sz="2400">
                <a:solidFill>
                  <a:schemeClr val="tx1">
                    <a:lumMod val="65000"/>
                    <a:lumOff val="3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pic>
        <p:nvPicPr>
          <p:cNvPr id="3" name="Picture 2">
            <a:extLst>
              <a:ext uri="{FF2B5EF4-FFF2-40B4-BE49-F238E27FC236}">
                <a16:creationId xmlns:a16="http://schemas.microsoft.com/office/drawing/2014/main" id="{FA6219AF-AFB4-474E-8683-80F64125A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919" y="1201979"/>
            <a:ext cx="5629275" cy="1866815"/>
          </a:xfrm>
          <a:prstGeom prst="rect">
            <a:avLst/>
          </a:prstGeom>
        </p:spPr>
      </p:pic>
      <p:sp>
        <p:nvSpPr>
          <p:cNvPr id="8" name="Text Placeholder 7">
            <a:extLst>
              <a:ext uri="{FF2B5EF4-FFF2-40B4-BE49-F238E27FC236}">
                <a16:creationId xmlns:a16="http://schemas.microsoft.com/office/drawing/2014/main" id="{44801865-D825-4376-B108-4B402E1A05CD}"/>
              </a:ext>
            </a:extLst>
          </p:cNvPr>
          <p:cNvSpPr>
            <a:spLocks noGrp="1"/>
          </p:cNvSpPr>
          <p:nvPr>
            <p:ph type="body" sz="quarter" idx="10" hasCustomPrompt="1"/>
          </p:nvPr>
        </p:nvSpPr>
        <p:spPr>
          <a:xfrm>
            <a:off x="1524000" y="3141133"/>
            <a:ext cx="9144000" cy="1227139"/>
          </a:xfrm>
          <a:prstGeom prst="rect">
            <a:avLst/>
          </a:prstGeom>
        </p:spPr>
        <p:txBody>
          <a:bodyPr anchor="b"/>
          <a:lstStyle>
            <a:lvl1pPr marL="0" indent="0" algn="ctr">
              <a:buNone/>
              <a:defRPr sz="4400">
                <a:solidFill>
                  <a:schemeClr val="tx2"/>
                </a:solidFill>
                <a:latin typeface="+mj-lt"/>
              </a:defRPr>
            </a:lvl1pPr>
          </a:lstStyle>
          <a:p>
            <a:pPr lvl="0"/>
            <a:r>
              <a:rPr lang="en-US"/>
              <a:t>Click to edit title</a:t>
            </a:r>
          </a:p>
        </p:txBody>
      </p:sp>
    </p:spTree>
    <p:extLst>
      <p:ext uri="{BB962C8B-B14F-4D97-AF65-F5344CB8AC3E}">
        <p14:creationId xmlns:p14="http://schemas.microsoft.com/office/powerpoint/2010/main" val="2978900383"/>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E9DB-D92D-4BBA-9A65-F47D644A8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4B184-4E86-475C-9FE7-8779B1F6E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FD736-89CD-4100-BE55-21BCE5B67AB5}"/>
              </a:ext>
            </a:extLst>
          </p:cNvPr>
          <p:cNvSpPr>
            <a:spLocks noGrp="1"/>
          </p:cNvSpPr>
          <p:nvPr>
            <p:ph type="dt" sz="half" idx="10"/>
          </p:nvPr>
        </p:nvSpPr>
        <p:spPr/>
        <p:txBody>
          <a:bodyPr/>
          <a:lstStyle/>
          <a:p>
            <a:fld id="{D6530D2C-0031-476A-95BD-456F210E52F6}" type="datetimeFigureOut">
              <a:rPr lang="en-US" smtClean="0"/>
              <a:t>10/14/2025</a:t>
            </a:fld>
            <a:endParaRPr lang="en-US"/>
          </a:p>
        </p:txBody>
      </p:sp>
      <p:sp>
        <p:nvSpPr>
          <p:cNvPr id="5" name="Footer Placeholder 4">
            <a:extLst>
              <a:ext uri="{FF2B5EF4-FFF2-40B4-BE49-F238E27FC236}">
                <a16:creationId xmlns:a16="http://schemas.microsoft.com/office/drawing/2014/main" id="{0AC4B9FD-88D7-4A35-9303-88A01F3FB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BEC32-E2E6-4010-AF65-1A7F60B4ECEE}"/>
              </a:ext>
            </a:extLst>
          </p:cNvPr>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578021272"/>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8A96-757C-45BA-8466-3E81A5DEA1EF}"/>
              </a:ext>
            </a:extLst>
          </p:cNvPr>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CBCDFFC2-39D8-4B3A-83DC-7743C009788E}"/>
              </a:ext>
            </a:extLst>
          </p:cNvPr>
          <p:cNvSpPr>
            <a:spLocks noGrp="1"/>
          </p:cNvSpPr>
          <p:nvPr>
            <p:ph type="subTitle" idx="1"/>
          </p:nvPr>
        </p:nvSpPr>
        <p:spPr>
          <a:xfrm>
            <a:off x="1524000" y="3602037"/>
            <a:ext cx="9144000" cy="1655763"/>
          </a:xfrm>
        </p:spPr>
        <p:txBody>
          <a:bodyPr/>
          <a:lstStyle>
            <a:lvl1pPr marL="0" indent="0" algn="ctr">
              <a:buNone/>
              <a:defRPr sz="3200">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1C5A1C6-D69A-4F94-BEF6-A92CFD4E05F6}"/>
              </a:ext>
            </a:extLst>
          </p:cNvPr>
          <p:cNvSpPr>
            <a:spLocks noGrp="1"/>
          </p:cNvSpPr>
          <p:nvPr>
            <p:ph type="dt" sz="half" idx="10"/>
          </p:nvPr>
        </p:nvSpPr>
        <p:spPr/>
        <p:txBody>
          <a:bodyPr/>
          <a:lstStyle/>
          <a:p>
            <a:fld id="{D6530D2C-0031-476A-95BD-456F210E52F6}" type="datetimeFigureOut">
              <a:rPr lang="en-US" smtClean="0"/>
              <a:t>10/14/2025</a:t>
            </a:fld>
            <a:endParaRPr lang="en-US"/>
          </a:p>
        </p:txBody>
      </p:sp>
      <p:sp>
        <p:nvSpPr>
          <p:cNvPr id="5" name="Footer Placeholder 4">
            <a:extLst>
              <a:ext uri="{FF2B5EF4-FFF2-40B4-BE49-F238E27FC236}">
                <a16:creationId xmlns:a16="http://schemas.microsoft.com/office/drawing/2014/main" id="{E4473A5A-084D-47AD-990E-256D10C17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67E3C-6F83-4698-B7F8-0B6B78C5FB3B}"/>
              </a:ext>
            </a:extLst>
          </p:cNvPr>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344514321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603253"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594" algn="ctr">
              <a:lnSpc>
                <a:spcPct val="80000"/>
              </a:lnSpc>
              <a:spcBef>
                <a:spcPts val="0"/>
              </a:spcBef>
              <a:buSzTx/>
              <a:buNone/>
              <a:defRPr sz="12500" b="1" spc="-125"/>
            </a:lvl2pPr>
            <a:lvl3pPr marL="0" indent="457189" algn="ctr">
              <a:lnSpc>
                <a:spcPct val="80000"/>
              </a:lnSpc>
              <a:spcBef>
                <a:spcPts val="0"/>
              </a:spcBef>
              <a:buSzTx/>
              <a:buNone/>
              <a:defRPr sz="12500" b="1" spc="-125"/>
            </a:lvl3pPr>
            <a:lvl4pPr marL="0" indent="685783" algn="ctr">
              <a:lnSpc>
                <a:spcPct val="80000"/>
              </a:lnSpc>
              <a:spcBef>
                <a:spcPts val="0"/>
              </a:spcBef>
              <a:buSzTx/>
              <a:buNone/>
              <a:defRPr sz="12500" b="1" spc="-125"/>
            </a:lvl4pPr>
            <a:lvl5pPr marL="0" indent="914377"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603253" y="4131090"/>
            <a:ext cx="10985500" cy="467391"/>
          </a:xfrm>
          <a:prstGeom prst="rect">
            <a:avLst/>
          </a:prstGeom>
        </p:spPr>
        <p:txBody>
          <a:bodyPr lIns="45719" tIns="45719" rIns="45719" bIns="45719"/>
          <a:lstStyle>
            <a:lvl1pPr marL="0" indent="0" algn="ctr" defTabSz="412740">
              <a:lnSpc>
                <a:spcPct val="100000"/>
              </a:lnSpc>
              <a:spcBef>
                <a:spcPts val="0"/>
              </a:spcBef>
              <a:buSzTx/>
              <a:buNone/>
              <a:defRPr sz="2751"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7811484"/>
      </p:ext>
    </p:extLst>
  </p:cSld>
  <p:clrMapOvr>
    <a:masterClrMapping/>
  </p:clrMapOvr>
  <p:transition spd="med"/>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96FE-275F-FCF6-D356-E82BF4034E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634AD2-5FB4-8997-C4C3-B4708F609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C5BF16-2DF0-A4B6-DEAC-0E44A961886F}"/>
              </a:ext>
            </a:extLst>
          </p:cNvPr>
          <p:cNvSpPr>
            <a:spLocks noGrp="1"/>
          </p:cNvSpPr>
          <p:nvPr>
            <p:ph type="dt" sz="half" idx="10"/>
          </p:nvPr>
        </p:nvSpPr>
        <p:spPr/>
        <p:txBody>
          <a:bodyPr/>
          <a:lstStyle/>
          <a:p>
            <a:fld id="{588260B7-DB03-45D0-99F6-41BBF0D37572}" type="datetimeFigureOut">
              <a:rPr lang="en-US" smtClean="0"/>
              <a:t>10/14/2025</a:t>
            </a:fld>
            <a:endParaRPr lang="en-US"/>
          </a:p>
        </p:txBody>
      </p:sp>
      <p:sp>
        <p:nvSpPr>
          <p:cNvPr id="5" name="Footer Placeholder 4">
            <a:extLst>
              <a:ext uri="{FF2B5EF4-FFF2-40B4-BE49-F238E27FC236}">
                <a16:creationId xmlns:a16="http://schemas.microsoft.com/office/drawing/2014/main" id="{87574DF6-8D30-AD75-7856-1561485D9E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A3FA1-D0BA-4F87-2C18-492D3A778AB7}"/>
              </a:ext>
            </a:extLst>
          </p:cNvPr>
          <p:cNvSpPr>
            <a:spLocks noGrp="1"/>
          </p:cNvSpPr>
          <p:nvPr>
            <p:ph type="sldNum" sz="quarter" idx="12"/>
          </p:nvPr>
        </p:nvSpPr>
        <p:spPr/>
        <p:txBody>
          <a:bodyPr/>
          <a:lstStyle/>
          <a:p>
            <a:fld id="{DECD912A-EF4D-4B6D-93A5-EB06E88B8824}" type="slidenum">
              <a:rPr lang="en-US" smtClean="0"/>
              <a:t>‹#›</a:t>
            </a:fld>
            <a:endParaRPr lang="en-US"/>
          </a:p>
        </p:txBody>
      </p:sp>
    </p:spTree>
    <p:extLst>
      <p:ext uri="{BB962C8B-B14F-4D97-AF65-F5344CB8AC3E}">
        <p14:creationId xmlns:p14="http://schemas.microsoft.com/office/powerpoint/2010/main" val="3769058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2BEA-3D0B-BF46-7531-7BCB6F5818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3F050C-F567-FA99-7B41-A368301F3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5293-C838-BBC3-97AF-DD93BA0C1538}"/>
              </a:ext>
            </a:extLst>
          </p:cNvPr>
          <p:cNvSpPr>
            <a:spLocks noGrp="1"/>
          </p:cNvSpPr>
          <p:nvPr>
            <p:ph type="dt" sz="half" idx="10"/>
          </p:nvPr>
        </p:nvSpPr>
        <p:spPr/>
        <p:txBody>
          <a:bodyPr/>
          <a:lstStyle/>
          <a:p>
            <a:fld id="{588260B7-DB03-45D0-99F6-41BBF0D37572}" type="datetimeFigureOut">
              <a:rPr lang="en-US" smtClean="0"/>
              <a:t>10/14/2025</a:t>
            </a:fld>
            <a:endParaRPr lang="en-US"/>
          </a:p>
        </p:txBody>
      </p:sp>
      <p:sp>
        <p:nvSpPr>
          <p:cNvPr id="5" name="Footer Placeholder 4">
            <a:extLst>
              <a:ext uri="{FF2B5EF4-FFF2-40B4-BE49-F238E27FC236}">
                <a16:creationId xmlns:a16="http://schemas.microsoft.com/office/drawing/2014/main" id="{FD50675D-C502-F941-FBB8-0FAF56978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15C70-3409-C024-1B62-D336E2004E89}"/>
              </a:ext>
            </a:extLst>
          </p:cNvPr>
          <p:cNvSpPr>
            <a:spLocks noGrp="1"/>
          </p:cNvSpPr>
          <p:nvPr>
            <p:ph type="sldNum" sz="quarter" idx="12"/>
          </p:nvPr>
        </p:nvSpPr>
        <p:spPr/>
        <p:txBody>
          <a:bodyPr/>
          <a:lstStyle/>
          <a:p>
            <a:fld id="{DECD912A-EF4D-4B6D-93A5-EB06E88B8824}" type="slidenum">
              <a:rPr lang="en-US" smtClean="0"/>
              <a:t>‹#›</a:t>
            </a:fld>
            <a:endParaRPr lang="en-US"/>
          </a:p>
        </p:txBody>
      </p:sp>
    </p:spTree>
    <p:extLst>
      <p:ext uri="{BB962C8B-B14F-4D97-AF65-F5344CB8AC3E}">
        <p14:creationId xmlns:p14="http://schemas.microsoft.com/office/powerpoint/2010/main" val="168326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5648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6178-7938-42C0-7182-5A83CB5A8E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E4B5BF-16EA-819D-5A84-B70244FF13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6C12EE-D373-B97C-9A01-C0743D605892}"/>
              </a:ext>
            </a:extLst>
          </p:cNvPr>
          <p:cNvSpPr>
            <a:spLocks noGrp="1"/>
          </p:cNvSpPr>
          <p:nvPr>
            <p:ph type="dt" sz="half" idx="10"/>
          </p:nvPr>
        </p:nvSpPr>
        <p:spPr/>
        <p:txBody>
          <a:bodyPr/>
          <a:lstStyle/>
          <a:p>
            <a:fld id="{588260B7-DB03-45D0-99F6-41BBF0D37572}" type="datetimeFigureOut">
              <a:rPr lang="en-US" smtClean="0"/>
              <a:t>10/14/2025</a:t>
            </a:fld>
            <a:endParaRPr lang="en-US"/>
          </a:p>
        </p:txBody>
      </p:sp>
      <p:sp>
        <p:nvSpPr>
          <p:cNvPr id="5" name="Footer Placeholder 4">
            <a:extLst>
              <a:ext uri="{FF2B5EF4-FFF2-40B4-BE49-F238E27FC236}">
                <a16:creationId xmlns:a16="http://schemas.microsoft.com/office/drawing/2014/main" id="{E847AD7A-B693-AD14-1C7E-A1DD3D9B8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C3808-7C9F-8B1B-9D92-5BE2C2C936A0}"/>
              </a:ext>
            </a:extLst>
          </p:cNvPr>
          <p:cNvSpPr>
            <a:spLocks noGrp="1"/>
          </p:cNvSpPr>
          <p:nvPr>
            <p:ph type="sldNum" sz="quarter" idx="12"/>
          </p:nvPr>
        </p:nvSpPr>
        <p:spPr/>
        <p:txBody>
          <a:bodyPr/>
          <a:lstStyle/>
          <a:p>
            <a:fld id="{DECD912A-EF4D-4B6D-93A5-EB06E88B8824}" type="slidenum">
              <a:rPr lang="en-US" smtClean="0"/>
              <a:t>‹#›</a:t>
            </a:fld>
            <a:endParaRPr lang="en-US"/>
          </a:p>
        </p:txBody>
      </p:sp>
    </p:spTree>
    <p:extLst>
      <p:ext uri="{BB962C8B-B14F-4D97-AF65-F5344CB8AC3E}">
        <p14:creationId xmlns:p14="http://schemas.microsoft.com/office/powerpoint/2010/main" val="3825931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7CB52-A0BD-770C-38FD-76405AAFBC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1801C-9D33-0067-F8B6-108D21CD9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E5368B-4314-F2BA-14D7-98891AFD95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F92DF3-7843-7D7C-386A-11846AECD518}"/>
              </a:ext>
            </a:extLst>
          </p:cNvPr>
          <p:cNvSpPr>
            <a:spLocks noGrp="1"/>
          </p:cNvSpPr>
          <p:nvPr>
            <p:ph type="dt" sz="half" idx="10"/>
          </p:nvPr>
        </p:nvSpPr>
        <p:spPr/>
        <p:txBody>
          <a:bodyPr/>
          <a:lstStyle/>
          <a:p>
            <a:fld id="{588260B7-DB03-45D0-99F6-41BBF0D37572}" type="datetimeFigureOut">
              <a:rPr lang="en-US" smtClean="0"/>
              <a:t>10/14/2025</a:t>
            </a:fld>
            <a:endParaRPr lang="en-US"/>
          </a:p>
        </p:txBody>
      </p:sp>
      <p:sp>
        <p:nvSpPr>
          <p:cNvPr id="6" name="Footer Placeholder 5">
            <a:extLst>
              <a:ext uri="{FF2B5EF4-FFF2-40B4-BE49-F238E27FC236}">
                <a16:creationId xmlns:a16="http://schemas.microsoft.com/office/drawing/2014/main" id="{08514682-7DFD-7DA4-F83E-9CBFB40BC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D6418-90FD-ADD5-7F69-2102925633D2}"/>
              </a:ext>
            </a:extLst>
          </p:cNvPr>
          <p:cNvSpPr>
            <a:spLocks noGrp="1"/>
          </p:cNvSpPr>
          <p:nvPr>
            <p:ph type="sldNum" sz="quarter" idx="12"/>
          </p:nvPr>
        </p:nvSpPr>
        <p:spPr/>
        <p:txBody>
          <a:bodyPr/>
          <a:lstStyle/>
          <a:p>
            <a:fld id="{DECD912A-EF4D-4B6D-93A5-EB06E88B8824}" type="slidenum">
              <a:rPr lang="en-US" smtClean="0"/>
              <a:t>‹#›</a:t>
            </a:fld>
            <a:endParaRPr lang="en-US"/>
          </a:p>
        </p:txBody>
      </p:sp>
    </p:spTree>
    <p:extLst>
      <p:ext uri="{BB962C8B-B14F-4D97-AF65-F5344CB8AC3E}">
        <p14:creationId xmlns:p14="http://schemas.microsoft.com/office/powerpoint/2010/main" val="1528560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1CD43-13EA-189D-1A0E-2B78557C8B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018C23-F7F0-2A67-D5B6-94DDD7D68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75855-2FCE-ACC8-EEFA-42B0A04378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A199DA-2EAC-88ED-E094-AB7A85D0F2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6F9616-7487-4A89-7ED6-EFB1D6034F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5A2F29-089E-87BB-2932-EF594A99F5D2}"/>
              </a:ext>
            </a:extLst>
          </p:cNvPr>
          <p:cNvSpPr>
            <a:spLocks noGrp="1"/>
          </p:cNvSpPr>
          <p:nvPr>
            <p:ph type="dt" sz="half" idx="10"/>
          </p:nvPr>
        </p:nvSpPr>
        <p:spPr/>
        <p:txBody>
          <a:bodyPr/>
          <a:lstStyle/>
          <a:p>
            <a:fld id="{588260B7-DB03-45D0-99F6-41BBF0D37572}" type="datetimeFigureOut">
              <a:rPr lang="en-US" smtClean="0"/>
              <a:t>10/14/2025</a:t>
            </a:fld>
            <a:endParaRPr lang="en-US"/>
          </a:p>
        </p:txBody>
      </p:sp>
      <p:sp>
        <p:nvSpPr>
          <p:cNvPr id="8" name="Footer Placeholder 7">
            <a:extLst>
              <a:ext uri="{FF2B5EF4-FFF2-40B4-BE49-F238E27FC236}">
                <a16:creationId xmlns:a16="http://schemas.microsoft.com/office/drawing/2014/main" id="{14476BDD-8CA2-8FF6-C143-E38C53F2DF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8236BA-5CB5-6A63-C919-98CBB571EB9A}"/>
              </a:ext>
            </a:extLst>
          </p:cNvPr>
          <p:cNvSpPr>
            <a:spLocks noGrp="1"/>
          </p:cNvSpPr>
          <p:nvPr>
            <p:ph type="sldNum" sz="quarter" idx="12"/>
          </p:nvPr>
        </p:nvSpPr>
        <p:spPr/>
        <p:txBody>
          <a:bodyPr/>
          <a:lstStyle/>
          <a:p>
            <a:fld id="{DECD912A-EF4D-4B6D-93A5-EB06E88B8824}" type="slidenum">
              <a:rPr lang="en-US" smtClean="0"/>
              <a:t>‹#›</a:t>
            </a:fld>
            <a:endParaRPr lang="en-US"/>
          </a:p>
        </p:txBody>
      </p:sp>
    </p:spTree>
    <p:extLst>
      <p:ext uri="{BB962C8B-B14F-4D97-AF65-F5344CB8AC3E}">
        <p14:creationId xmlns:p14="http://schemas.microsoft.com/office/powerpoint/2010/main" val="1162426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D86B-3D6A-C7A1-C9C9-5EB0A56D44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D6150-660B-8DDD-77B6-01AEDE6ACABD}"/>
              </a:ext>
            </a:extLst>
          </p:cNvPr>
          <p:cNvSpPr>
            <a:spLocks noGrp="1"/>
          </p:cNvSpPr>
          <p:nvPr>
            <p:ph type="dt" sz="half" idx="10"/>
          </p:nvPr>
        </p:nvSpPr>
        <p:spPr/>
        <p:txBody>
          <a:bodyPr/>
          <a:lstStyle/>
          <a:p>
            <a:fld id="{588260B7-DB03-45D0-99F6-41BBF0D37572}" type="datetimeFigureOut">
              <a:rPr lang="en-US" smtClean="0"/>
              <a:t>10/14/2025</a:t>
            </a:fld>
            <a:endParaRPr lang="en-US"/>
          </a:p>
        </p:txBody>
      </p:sp>
      <p:sp>
        <p:nvSpPr>
          <p:cNvPr id="4" name="Footer Placeholder 3">
            <a:extLst>
              <a:ext uri="{FF2B5EF4-FFF2-40B4-BE49-F238E27FC236}">
                <a16:creationId xmlns:a16="http://schemas.microsoft.com/office/drawing/2014/main" id="{F4C8D501-44B8-2A02-984B-CF2AA4C77E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59DD49-506B-053E-7962-A6B46DFF4237}"/>
              </a:ext>
            </a:extLst>
          </p:cNvPr>
          <p:cNvSpPr>
            <a:spLocks noGrp="1"/>
          </p:cNvSpPr>
          <p:nvPr>
            <p:ph type="sldNum" sz="quarter" idx="12"/>
          </p:nvPr>
        </p:nvSpPr>
        <p:spPr/>
        <p:txBody>
          <a:bodyPr/>
          <a:lstStyle/>
          <a:p>
            <a:fld id="{DECD912A-EF4D-4B6D-93A5-EB06E88B8824}" type="slidenum">
              <a:rPr lang="en-US" smtClean="0"/>
              <a:t>‹#›</a:t>
            </a:fld>
            <a:endParaRPr lang="en-US"/>
          </a:p>
        </p:txBody>
      </p:sp>
    </p:spTree>
    <p:extLst>
      <p:ext uri="{BB962C8B-B14F-4D97-AF65-F5344CB8AC3E}">
        <p14:creationId xmlns:p14="http://schemas.microsoft.com/office/powerpoint/2010/main" val="3841392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D19D43-6AD1-8B30-92AD-D2A06E44ABF7}"/>
              </a:ext>
            </a:extLst>
          </p:cNvPr>
          <p:cNvSpPr>
            <a:spLocks noGrp="1"/>
          </p:cNvSpPr>
          <p:nvPr>
            <p:ph type="dt" sz="half" idx="10"/>
          </p:nvPr>
        </p:nvSpPr>
        <p:spPr/>
        <p:txBody>
          <a:bodyPr/>
          <a:lstStyle/>
          <a:p>
            <a:fld id="{588260B7-DB03-45D0-99F6-41BBF0D37572}" type="datetimeFigureOut">
              <a:rPr lang="en-US" smtClean="0"/>
              <a:t>10/14/2025</a:t>
            </a:fld>
            <a:endParaRPr lang="en-US"/>
          </a:p>
        </p:txBody>
      </p:sp>
      <p:sp>
        <p:nvSpPr>
          <p:cNvPr id="3" name="Footer Placeholder 2">
            <a:extLst>
              <a:ext uri="{FF2B5EF4-FFF2-40B4-BE49-F238E27FC236}">
                <a16:creationId xmlns:a16="http://schemas.microsoft.com/office/drawing/2014/main" id="{02793CA8-D1C1-FA80-4692-5CB10E261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C428D9-5736-853E-9843-634EC7AEBD37}"/>
              </a:ext>
            </a:extLst>
          </p:cNvPr>
          <p:cNvSpPr>
            <a:spLocks noGrp="1"/>
          </p:cNvSpPr>
          <p:nvPr>
            <p:ph type="sldNum" sz="quarter" idx="12"/>
          </p:nvPr>
        </p:nvSpPr>
        <p:spPr/>
        <p:txBody>
          <a:bodyPr/>
          <a:lstStyle/>
          <a:p>
            <a:fld id="{DECD912A-EF4D-4B6D-93A5-EB06E88B8824}" type="slidenum">
              <a:rPr lang="en-US" smtClean="0"/>
              <a:t>‹#›</a:t>
            </a:fld>
            <a:endParaRPr lang="en-US"/>
          </a:p>
        </p:txBody>
      </p:sp>
    </p:spTree>
    <p:extLst>
      <p:ext uri="{BB962C8B-B14F-4D97-AF65-F5344CB8AC3E}">
        <p14:creationId xmlns:p14="http://schemas.microsoft.com/office/powerpoint/2010/main" val="134687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62BD6-D287-AAAA-8514-5B3C96D2B5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5195EF-BF3E-456B-540A-60103EAEDE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0C259A-891C-8B85-E1D6-C171E2E74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028FD6-C5D0-115B-2C58-B03053731C81}"/>
              </a:ext>
            </a:extLst>
          </p:cNvPr>
          <p:cNvSpPr>
            <a:spLocks noGrp="1"/>
          </p:cNvSpPr>
          <p:nvPr>
            <p:ph type="dt" sz="half" idx="10"/>
          </p:nvPr>
        </p:nvSpPr>
        <p:spPr/>
        <p:txBody>
          <a:bodyPr/>
          <a:lstStyle/>
          <a:p>
            <a:fld id="{588260B7-DB03-45D0-99F6-41BBF0D37572}" type="datetimeFigureOut">
              <a:rPr lang="en-US" smtClean="0"/>
              <a:t>10/14/2025</a:t>
            </a:fld>
            <a:endParaRPr lang="en-US"/>
          </a:p>
        </p:txBody>
      </p:sp>
      <p:sp>
        <p:nvSpPr>
          <p:cNvPr id="6" name="Footer Placeholder 5">
            <a:extLst>
              <a:ext uri="{FF2B5EF4-FFF2-40B4-BE49-F238E27FC236}">
                <a16:creationId xmlns:a16="http://schemas.microsoft.com/office/drawing/2014/main" id="{70A0A546-3210-B482-FFE7-CB8D47BBB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C8CC6-13DB-F3EC-C1F5-3AD79261CB4C}"/>
              </a:ext>
            </a:extLst>
          </p:cNvPr>
          <p:cNvSpPr>
            <a:spLocks noGrp="1"/>
          </p:cNvSpPr>
          <p:nvPr>
            <p:ph type="sldNum" sz="quarter" idx="12"/>
          </p:nvPr>
        </p:nvSpPr>
        <p:spPr/>
        <p:txBody>
          <a:bodyPr/>
          <a:lstStyle/>
          <a:p>
            <a:fld id="{DECD912A-EF4D-4B6D-93A5-EB06E88B8824}" type="slidenum">
              <a:rPr lang="en-US" smtClean="0"/>
              <a:t>‹#›</a:t>
            </a:fld>
            <a:endParaRPr lang="en-US"/>
          </a:p>
        </p:txBody>
      </p:sp>
    </p:spTree>
    <p:extLst>
      <p:ext uri="{BB962C8B-B14F-4D97-AF65-F5344CB8AC3E}">
        <p14:creationId xmlns:p14="http://schemas.microsoft.com/office/powerpoint/2010/main" val="3197679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C59E-ABA5-D02B-26E7-6420E005D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D2F960-574E-2A8D-3291-165455E135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7FD4F7-C471-615A-659A-21F323A15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094B5D-182C-2FEC-6269-493D47349FA4}"/>
              </a:ext>
            </a:extLst>
          </p:cNvPr>
          <p:cNvSpPr>
            <a:spLocks noGrp="1"/>
          </p:cNvSpPr>
          <p:nvPr>
            <p:ph type="dt" sz="half" idx="10"/>
          </p:nvPr>
        </p:nvSpPr>
        <p:spPr/>
        <p:txBody>
          <a:bodyPr/>
          <a:lstStyle/>
          <a:p>
            <a:fld id="{588260B7-DB03-45D0-99F6-41BBF0D37572}" type="datetimeFigureOut">
              <a:rPr lang="en-US" smtClean="0"/>
              <a:t>10/14/2025</a:t>
            </a:fld>
            <a:endParaRPr lang="en-US"/>
          </a:p>
        </p:txBody>
      </p:sp>
      <p:sp>
        <p:nvSpPr>
          <p:cNvPr id="6" name="Footer Placeholder 5">
            <a:extLst>
              <a:ext uri="{FF2B5EF4-FFF2-40B4-BE49-F238E27FC236}">
                <a16:creationId xmlns:a16="http://schemas.microsoft.com/office/drawing/2014/main" id="{701A4850-1AE5-5008-EAC8-751BCA386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8496EE-D42B-8436-3CBA-63E56DA6CDD8}"/>
              </a:ext>
            </a:extLst>
          </p:cNvPr>
          <p:cNvSpPr>
            <a:spLocks noGrp="1"/>
          </p:cNvSpPr>
          <p:nvPr>
            <p:ph type="sldNum" sz="quarter" idx="12"/>
          </p:nvPr>
        </p:nvSpPr>
        <p:spPr/>
        <p:txBody>
          <a:bodyPr/>
          <a:lstStyle/>
          <a:p>
            <a:fld id="{DECD912A-EF4D-4B6D-93A5-EB06E88B8824}" type="slidenum">
              <a:rPr lang="en-US" smtClean="0"/>
              <a:t>‹#›</a:t>
            </a:fld>
            <a:endParaRPr lang="en-US"/>
          </a:p>
        </p:txBody>
      </p:sp>
    </p:spTree>
    <p:extLst>
      <p:ext uri="{BB962C8B-B14F-4D97-AF65-F5344CB8AC3E}">
        <p14:creationId xmlns:p14="http://schemas.microsoft.com/office/powerpoint/2010/main" val="483314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A398-4579-9914-A161-F8A9D9A8D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6FF91B-A0E1-0E86-8259-C0444CA71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BB2A9F-83A7-04AE-FFA5-5B15319EF802}"/>
              </a:ext>
            </a:extLst>
          </p:cNvPr>
          <p:cNvSpPr>
            <a:spLocks noGrp="1"/>
          </p:cNvSpPr>
          <p:nvPr>
            <p:ph type="dt" sz="half" idx="10"/>
          </p:nvPr>
        </p:nvSpPr>
        <p:spPr/>
        <p:txBody>
          <a:bodyPr/>
          <a:lstStyle/>
          <a:p>
            <a:fld id="{588260B7-DB03-45D0-99F6-41BBF0D37572}" type="datetimeFigureOut">
              <a:rPr lang="en-US" smtClean="0"/>
              <a:t>10/14/2025</a:t>
            </a:fld>
            <a:endParaRPr lang="en-US"/>
          </a:p>
        </p:txBody>
      </p:sp>
      <p:sp>
        <p:nvSpPr>
          <p:cNvPr id="5" name="Footer Placeholder 4">
            <a:extLst>
              <a:ext uri="{FF2B5EF4-FFF2-40B4-BE49-F238E27FC236}">
                <a16:creationId xmlns:a16="http://schemas.microsoft.com/office/drawing/2014/main" id="{7B8579B8-4FBD-1CC6-20F8-80BF677D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2143F-D98F-FF70-6ACA-5451A80B27DC}"/>
              </a:ext>
            </a:extLst>
          </p:cNvPr>
          <p:cNvSpPr>
            <a:spLocks noGrp="1"/>
          </p:cNvSpPr>
          <p:nvPr>
            <p:ph type="sldNum" sz="quarter" idx="12"/>
          </p:nvPr>
        </p:nvSpPr>
        <p:spPr/>
        <p:txBody>
          <a:bodyPr/>
          <a:lstStyle/>
          <a:p>
            <a:fld id="{DECD912A-EF4D-4B6D-93A5-EB06E88B8824}" type="slidenum">
              <a:rPr lang="en-US" smtClean="0"/>
              <a:t>‹#›</a:t>
            </a:fld>
            <a:endParaRPr lang="en-US"/>
          </a:p>
        </p:txBody>
      </p:sp>
    </p:spTree>
    <p:extLst>
      <p:ext uri="{BB962C8B-B14F-4D97-AF65-F5344CB8AC3E}">
        <p14:creationId xmlns:p14="http://schemas.microsoft.com/office/powerpoint/2010/main" val="4285660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4E432B-96E2-D2FA-6D82-FE4BA16046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FA6153-CCD6-9CC7-50C1-8CCA808C3E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FE8BE-69E8-8CB2-9ABD-23875EB317B6}"/>
              </a:ext>
            </a:extLst>
          </p:cNvPr>
          <p:cNvSpPr>
            <a:spLocks noGrp="1"/>
          </p:cNvSpPr>
          <p:nvPr>
            <p:ph type="dt" sz="half" idx="10"/>
          </p:nvPr>
        </p:nvSpPr>
        <p:spPr/>
        <p:txBody>
          <a:bodyPr/>
          <a:lstStyle/>
          <a:p>
            <a:fld id="{588260B7-DB03-45D0-99F6-41BBF0D37572}" type="datetimeFigureOut">
              <a:rPr lang="en-US" smtClean="0"/>
              <a:t>10/14/2025</a:t>
            </a:fld>
            <a:endParaRPr lang="en-US"/>
          </a:p>
        </p:txBody>
      </p:sp>
      <p:sp>
        <p:nvSpPr>
          <p:cNvPr id="5" name="Footer Placeholder 4">
            <a:extLst>
              <a:ext uri="{FF2B5EF4-FFF2-40B4-BE49-F238E27FC236}">
                <a16:creationId xmlns:a16="http://schemas.microsoft.com/office/drawing/2014/main" id="{69661E83-6789-AF9D-AA74-5F38041FD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80BEA-1CA0-4CE9-2A81-14F750FF52AA}"/>
              </a:ext>
            </a:extLst>
          </p:cNvPr>
          <p:cNvSpPr>
            <a:spLocks noGrp="1"/>
          </p:cNvSpPr>
          <p:nvPr>
            <p:ph type="sldNum" sz="quarter" idx="12"/>
          </p:nvPr>
        </p:nvSpPr>
        <p:spPr/>
        <p:txBody>
          <a:bodyPr/>
          <a:lstStyle/>
          <a:p>
            <a:fld id="{DECD912A-EF4D-4B6D-93A5-EB06E88B8824}" type="slidenum">
              <a:rPr lang="en-US" smtClean="0"/>
              <a:t>‹#›</a:t>
            </a:fld>
            <a:endParaRPr lang="en-US"/>
          </a:p>
        </p:txBody>
      </p:sp>
    </p:spTree>
    <p:extLst>
      <p:ext uri="{BB962C8B-B14F-4D97-AF65-F5344CB8AC3E}">
        <p14:creationId xmlns:p14="http://schemas.microsoft.com/office/powerpoint/2010/main" val="26983747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F204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3EB0E-291B-20B8-BC63-29421750DB91}"/>
              </a:ext>
            </a:extLst>
          </p:cNvPr>
          <p:cNvSpPr>
            <a:spLocks noGrp="1"/>
          </p:cNvSpPr>
          <p:nvPr>
            <p:ph type="dt" sz="half" idx="10"/>
          </p:nvPr>
        </p:nvSpPr>
        <p:spPr/>
        <p:txBody>
          <a:bodyPr/>
          <a:lstStyle/>
          <a:p>
            <a:fld id="{603909A9-9121-4E48-A01C-A201F7931490}" type="datetimeFigureOut">
              <a:rPr lang="en-US" smtClean="0"/>
              <a:t>10/14/2025</a:t>
            </a:fld>
            <a:endParaRPr lang="en-US"/>
          </a:p>
        </p:txBody>
      </p:sp>
      <p:sp>
        <p:nvSpPr>
          <p:cNvPr id="5" name="Footer Placeholder 4">
            <a:extLst>
              <a:ext uri="{FF2B5EF4-FFF2-40B4-BE49-F238E27FC236}">
                <a16:creationId xmlns:a16="http://schemas.microsoft.com/office/drawing/2014/main" id="{B2747F7F-8B5B-73A2-6DC9-B02D9F88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B654A-A67C-1318-70EB-0829CD6C9020}"/>
              </a:ext>
            </a:extLst>
          </p:cNvPr>
          <p:cNvSpPr>
            <a:spLocks noGrp="1"/>
          </p:cNvSpPr>
          <p:nvPr>
            <p:ph type="sldNum" sz="quarter" idx="12"/>
          </p:nvPr>
        </p:nvSpPr>
        <p:spPr/>
        <p:txBody>
          <a:bodyPr/>
          <a:lstStyle/>
          <a:p>
            <a:fld id="{44B307E2-B4E2-FD4A-899C-6C82503D11B7}" type="slidenum">
              <a:rPr lang="en-US" smtClean="0"/>
              <a:t>‹#›</a:t>
            </a:fld>
            <a:endParaRPr lang="en-US"/>
          </a:p>
        </p:txBody>
      </p:sp>
      <p:grpSp>
        <p:nvGrpSpPr>
          <p:cNvPr id="7" name="Group 6">
            <a:extLst>
              <a:ext uri="{FF2B5EF4-FFF2-40B4-BE49-F238E27FC236}">
                <a16:creationId xmlns:a16="http://schemas.microsoft.com/office/drawing/2014/main" id="{DA0E98AF-BE7D-1AA9-2A81-C048DEF65D77}"/>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04EE79B2-BCDB-4370-DEBA-70CD81AF7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3A86DF19-A4D6-DE1A-2CEA-3C47FCA5EAE8}"/>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806214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9423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with Pictur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FFBAF962-3352-650E-A729-A058D7CCDECC}"/>
              </a:ext>
            </a:extLst>
          </p:cNvPr>
          <p:cNvPicPr/>
          <p:nvPr userDrawn="1"/>
        </p:nvPicPr>
        <p:blipFill rotWithShape="1">
          <a:blip r:embed="rId3"/>
          <a:srcRect l="22736" r="22383" b="28677"/>
          <a:stretch/>
        </p:blipFill>
        <p:spPr>
          <a:xfrm>
            <a:off x="0" y="0"/>
            <a:ext cx="12192000" cy="6858000"/>
          </a:xfrm>
          <a:prstGeom prst="rect">
            <a:avLst/>
          </a:prstGeom>
        </p:spPr>
      </p:pic>
      <p:sp>
        <p:nvSpPr>
          <p:cNvPr id="3" name="Rectangle: Single Corner Snipped 3">
            <a:extLst>
              <a:ext uri="{FF2B5EF4-FFF2-40B4-BE49-F238E27FC236}">
                <a16:creationId xmlns:a16="http://schemas.microsoft.com/office/drawing/2014/main" id="{5ED8CB06-F700-5B3C-E64A-0F8A14C7652B}"/>
              </a:ext>
            </a:extLst>
          </p:cNvPr>
          <p:cNvSpPr/>
          <p:nvPr userDrawn="1"/>
        </p:nvSpPr>
        <p:spPr>
          <a:xfrm flipH="1">
            <a:off x="-5824" y="0"/>
            <a:ext cx="12197822" cy="6858000"/>
          </a:xfrm>
          <a:custGeom>
            <a:avLst/>
            <a:gdLst>
              <a:gd name="connsiteX0" fmla="*/ 0 w 12191998"/>
              <a:gd name="connsiteY0" fmla="*/ 0 h 6857999"/>
              <a:gd name="connsiteX1" fmla="*/ 8762999 w 12191998"/>
              <a:gd name="connsiteY1" fmla="*/ 0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5635402 w 12191998"/>
              <a:gd name="connsiteY1" fmla="*/ 634838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7079804 w 12191998"/>
              <a:gd name="connsiteY1" fmla="*/ 1228907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7079804 w 12191998"/>
              <a:gd name="connsiteY1" fmla="*/ 1228907 h 6857999"/>
              <a:gd name="connsiteX2" fmla="*/ 11720237 w 12191998"/>
              <a:gd name="connsiteY2" fmla="*/ 5205382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7822"/>
              <a:gd name="connsiteY0" fmla="*/ 0 h 6857999"/>
              <a:gd name="connsiteX1" fmla="*/ 7079804 w 12197822"/>
              <a:gd name="connsiteY1" fmla="*/ 1228907 h 6857999"/>
              <a:gd name="connsiteX2" fmla="*/ 12197822 w 12197822"/>
              <a:gd name="connsiteY2" fmla="*/ 5240327 h 6857999"/>
              <a:gd name="connsiteX3" fmla="*/ 12191998 w 12197822"/>
              <a:gd name="connsiteY3" fmla="*/ 6857999 h 6857999"/>
              <a:gd name="connsiteX4" fmla="*/ 0 w 12197822"/>
              <a:gd name="connsiteY4" fmla="*/ 6857999 h 6857999"/>
              <a:gd name="connsiteX5" fmla="*/ 0 w 12197822"/>
              <a:gd name="connsiteY5" fmla="*/ 0 h 6857999"/>
              <a:gd name="connsiteX0" fmla="*/ 0 w 12197822"/>
              <a:gd name="connsiteY0" fmla="*/ 17473 h 6875472"/>
              <a:gd name="connsiteX1" fmla="*/ 6928375 w 12197822"/>
              <a:gd name="connsiteY1" fmla="*/ 0 h 6875472"/>
              <a:gd name="connsiteX2" fmla="*/ 12197822 w 12197822"/>
              <a:gd name="connsiteY2" fmla="*/ 5257800 h 6875472"/>
              <a:gd name="connsiteX3" fmla="*/ 12191998 w 12197822"/>
              <a:gd name="connsiteY3" fmla="*/ 6875472 h 6875472"/>
              <a:gd name="connsiteX4" fmla="*/ 0 w 12197822"/>
              <a:gd name="connsiteY4" fmla="*/ 6875472 h 6875472"/>
              <a:gd name="connsiteX5" fmla="*/ 0 w 12197822"/>
              <a:gd name="connsiteY5" fmla="*/ 17473 h 68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7822" h="6875472">
                <a:moveTo>
                  <a:pt x="0" y="17473"/>
                </a:moveTo>
                <a:lnTo>
                  <a:pt x="6928375" y="0"/>
                </a:lnTo>
                <a:lnTo>
                  <a:pt x="12197822" y="5257800"/>
                </a:lnTo>
                <a:cubicBezTo>
                  <a:pt x="12195881" y="5797024"/>
                  <a:pt x="12193939" y="6336248"/>
                  <a:pt x="12191998" y="6875472"/>
                </a:cubicBezTo>
                <a:lnTo>
                  <a:pt x="0" y="6875472"/>
                </a:lnTo>
                <a:lnTo>
                  <a:pt x="0" y="17473"/>
                </a:lnTo>
                <a:close/>
              </a:path>
            </a:pathLst>
          </a:custGeom>
          <a:solidFill>
            <a:srgbClr val="0F2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
          </a:p>
        </p:txBody>
      </p:sp>
      <p:pic>
        <p:nvPicPr>
          <p:cNvPr id="6" name="Picture 5" descr="A black and white logo&#10;&#10;Description automatically generated">
            <a:extLst>
              <a:ext uri="{FF2B5EF4-FFF2-40B4-BE49-F238E27FC236}">
                <a16:creationId xmlns:a16="http://schemas.microsoft.com/office/drawing/2014/main" id="{03EA0D8B-492B-123C-FD7F-48B91276BDFF}"/>
              </a:ext>
            </a:extLst>
          </p:cNvPr>
          <p:cNvPicPr>
            <a:picLocks noChangeAspect="1"/>
          </p:cNvPicPr>
          <p:nvPr userDrawn="1"/>
        </p:nvPicPr>
        <p:blipFill>
          <a:blip r:embed="rId4"/>
          <a:stretch>
            <a:fillRect/>
          </a:stretch>
        </p:blipFill>
        <p:spPr>
          <a:xfrm>
            <a:off x="651680" y="5542129"/>
            <a:ext cx="2219652" cy="856152"/>
          </a:xfrm>
          <a:prstGeom prst="rect">
            <a:avLst/>
          </a:prstGeom>
        </p:spPr>
      </p:pic>
      <p:sp>
        <p:nvSpPr>
          <p:cNvPr id="11" name="Picture Placeholder 10">
            <a:extLst>
              <a:ext uri="{FF2B5EF4-FFF2-40B4-BE49-F238E27FC236}">
                <a16:creationId xmlns:a16="http://schemas.microsoft.com/office/drawing/2014/main" id="{788D68B6-D8EE-3F25-AFE0-D59DA2FDB8C7}"/>
              </a:ext>
            </a:extLst>
          </p:cNvPr>
          <p:cNvSpPr>
            <a:spLocks noGrp="1"/>
          </p:cNvSpPr>
          <p:nvPr>
            <p:ph type="pic" sz="quarter" idx="10"/>
          </p:nvPr>
        </p:nvSpPr>
        <p:spPr>
          <a:xfrm>
            <a:off x="5195886" y="0"/>
            <a:ext cx="6996112" cy="6858000"/>
          </a:xfrm>
        </p:spPr>
        <p:txBody>
          <a:bodyPr/>
          <a:lstStyle>
            <a:lvl1pPr>
              <a:defRPr>
                <a:solidFill>
                  <a:schemeClr val="bg1"/>
                </a:solidFill>
              </a:defRPr>
            </a:lvl1pPr>
          </a:lstStyle>
          <a:p>
            <a:endParaRPr lang="en-US"/>
          </a:p>
        </p:txBody>
      </p:sp>
    </p:spTree>
    <p:custDataLst>
      <p:tags r:id="rId1"/>
    </p:custDataLst>
    <p:extLst>
      <p:ext uri="{BB962C8B-B14F-4D97-AF65-F5344CB8AC3E}">
        <p14:creationId xmlns:p14="http://schemas.microsoft.com/office/powerpoint/2010/main" val="1632364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84741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349291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362754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213933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78221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38886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14780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72855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3983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49823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306076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33454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3EB0E-291B-20B8-BC63-29421750DB91}"/>
              </a:ext>
            </a:extLst>
          </p:cNvPr>
          <p:cNvSpPr>
            <a:spLocks noGrp="1"/>
          </p:cNvSpPr>
          <p:nvPr>
            <p:ph type="dt" sz="half" idx="10"/>
          </p:nvPr>
        </p:nvSpPr>
        <p:spPr/>
        <p:txBody>
          <a:bodyPr/>
          <a:lstStyle/>
          <a:p>
            <a:fld id="{603909A9-9121-4E48-A01C-A201F7931490}" type="datetimeFigureOut">
              <a:rPr lang="en-US" smtClean="0"/>
              <a:t>10/14/2025</a:t>
            </a:fld>
            <a:endParaRPr lang="en-US"/>
          </a:p>
        </p:txBody>
      </p:sp>
      <p:sp>
        <p:nvSpPr>
          <p:cNvPr id="5" name="Footer Placeholder 4">
            <a:extLst>
              <a:ext uri="{FF2B5EF4-FFF2-40B4-BE49-F238E27FC236}">
                <a16:creationId xmlns:a16="http://schemas.microsoft.com/office/drawing/2014/main" id="{B2747F7F-8B5B-73A2-6DC9-B02D9F88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B654A-A67C-1318-70EB-0829CD6C9020}"/>
              </a:ext>
            </a:extLst>
          </p:cNvPr>
          <p:cNvSpPr>
            <a:spLocks noGrp="1"/>
          </p:cNvSpPr>
          <p:nvPr>
            <p:ph type="sldNum" sz="quarter" idx="12"/>
          </p:nvPr>
        </p:nvSpPr>
        <p:spPr/>
        <p:txBody>
          <a:bodyPr/>
          <a:lstStyle/>
          <a:p>
            <a:fld id="{44B307E2-B4E2-FD4A-899C-6C82503D11B7}" type="slidenum">
              <a:rPr lang="en-US" smtClean="0"/>
              <a:t>‹#›</a:t>
            </a:fld>
            <a:endParaRPr lang="en-US"/>
          </a:p>
        </p:txBody>
      </p:sp>
      <p:grpSp>
        <p:nvGrpSpPr>
          <p:cNvPr id="7" name="Group 6">
            <a:extLst>
              <a:ext uri="{FF2B5EF4-FFF2-40B4-BE49-F238E27FC236}">
                <a16:creationId xmlns:a16="http://schemas.microsoft.com/office/drawing/2014/main" id="{DA0E98AF-BE7D-1AA9-2A81-C048DEF65D77}"/>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04EE79B2-BCDB-4370-DEBA-70CD81AF7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3A86DF19-A4D6-DE1A-2CEA-3C47FCA5EAE8}"/>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5643383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Dark Blank">
    <p:bg>
      <p:bgPr>
        <a:solidFill>
          <a:srgbClr val="0F2044"/>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347BA7-267E-BE45-BF9F-C9A7485989DA}"/>
              </a:ext>
            </a:extLst>
          </p:cNvPr>
          <p:cNvSpPr>
            <a:spLocks noGrp="1"/>
          </p:cNvSpPr>
          <p:nvPr>
            <p:ph type="dt" sz="half" idx="10"/>
          </p:nvPr>
        </p:nvSpPr>
        <p:spPr/>
        <p:txBody>
          <a:bodyPr/>
          <a:lstStyle/>
          <a:p>
            <a:fld id="{1D8BBDF7-A779-4E2A-976B-BCE7E5ECD055}" type="datetimeFigureOut">
              <a:rPr lang="en-US" smtClean="0"/>
              <a:t>10/14/2025</a:t>
            </a:fld>
            <a:endParaRPr lang="en-US"/>
          </a:p>
        </p:txBody>
      </p:sp>
      <p:sp>
        <p:nvSpPr>
          <p:cNvPr id="3" name="Footer Placeholder 2">
            <a:extLst>
              <a:ext uri="{FF2B5EF4-FFF2-40B4-BE49-F238E27FC236}">
                <a16:creationId xmlns:a16="http://schemas.microsoft.com/office/drawing/2014/main" id="{61DD4413-D66C-07A9-E44B-261F6464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6F9FB8-C90A-1BD8-633D-3C2E6DDC47E5}"/>
              </a:ext>
            </a:extLst>
          </p:cNvPr>
          <p:cNvSpPr>
            <a:spLocks noGrp="1"/>
          </p:cNvSpPr>
          <p:nvPr>
            <p:ph type="sldNum" sz="quarter" idx="12"/>
          </p:nvPr>
        </p:nvSpPr>
        <p:spPr/>
        <p:txBody>
          <a:bodyPr/>
          <a:lstStyle/>
          <a:p>
            <a:fld id="{092FF0A4-BB7D-4684-83AC-A2E7D4CFE49D}" type="slidenum">
              <a:rPr lang="en-US" smtClean="0"/>
              <a:t>‹#›</a:t>
            </a:fld>
            <a:endParaRPr lang="en-US"/>
          </a:p>
        </p:txBody>
      </p:sp>
    </p:spTree>
    <p:custDataLst>
      <p:tags r:id="rId1"/>
    </p:custDataLst>
    <p:extLst>
      <p:ext uri="{BB962C8B-B14F-4D97-AF65-F5344CB8AC3E}">
        <p14:creationId xmlns:p14="http://schemas.microsoft.com/office/powerpoint/2010/main" val="5204424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No Pictur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65358B74-255B-4187-2BD9-B689D32821B6}"/>
              </a:ext>
            </a:extLst>
          </p:cNvPr>
          <p:cNvPicPr/>
          <p:nvPr userDrawn="1"/>
        </p:nvPicPr>
        <p:blipFill rotWithShape="1">
          <a:blip r:embed="rId3"/>
          <a:srcRect l="22736" r="22383" b="28677"/>
          <a:stretch/>
        </p:blipFill>
        <p:spPr>
          <a:xfrm>
            <a:off x="0" y="0"/>
            <a:ext cx="12192000" cy="6858000"/>
          </a:xfrm>
          <a:prstGeom prst="rect">
            <a:avLst/>
          </a:prstGeom>
        </p:spPr>
      </p:pic>
      <p:sp>
        <p:nvSpPr>
          <p:cNvPr id="8" name="Freeform: Shape 7">
            <a:extLst>
              <a:ext uri="{FF2B5EF4-FFF2-40B4-BE49-F238E27FC236}">
                <a16:creationId xmlns:a16="http://schemas.microsoft.com/office/drawing/2014/main" id="{ADE3CEF0-E15D-6A51-B9F0-DC5721B37BA8}"/>
              </a:ext>
            </a:extLst>
          </p:cNvPr>
          <p:cNvSpPr/>
          <p:nvPr userDrawn="1"/>
        </p:nvSpPr>
        <p:spPr>
          <a:xfrm>
            <a:off x="0" y="0"/>
            <a:ext cx="12192000" cy="6858000"/>
          </a:xfrm>
          <a:custGeom>
            <a:avLst/>
            <a:gdLst>
              <a:gd name="connsiteX0" fmla="*/ 5269453 w 12192000"/>
              <a:gd name="connsiteY0" fmla="*/ 0 h 6858000"/>
              <a:gd name="connsiteX1" fmla="*/ 12192000 w 12192000"/>
              <a:gd name="connsiteY1" fmla="*/ 0 h 6858000"/>
              <a:gd name="connsiteX2" fmla="*/ 12192000 w 12192000"/>
              <a:gd name="connsiteY2" fmla="*/ 5008691 h 6858000"/>
              <a:gd name="connsiteX3" fmla="*/ 10293307 w 12192000"/>
              <a:gd name="connsiteY3" fmla="*/ 6857999 h 6858000"/>
              <a:gd name="connsiteX4" fmla="*/ 5824 w 12192000"/>
              <a:gd name="connsiteY4" fmla="*/ 6858000 h 6858000"/>
              <a:gd name="connsiteX5" fmla="*/ 0 w 12192000"/>
              <a:gd name="connsiteY5" fmla="*/ 5244439 h 6858000"/>
              <a:gd name="connsiteX6" fmla="*/ 5269447 w 12192000"/>
              <a:gd name="connsiteY6"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5269453" y="0"/>
                </a:moveTo>
                <a:lnTo>
                  <a:pt x="12192000" y="0"/>
                </a:lnTo>
                <a:lnTo>
                  <a:pt x="12192000" y="5008691"/>
                </a:lnTo>
                <a:lnTo>
                  <a:pt x="10293307" y="6857999"/>
                </a:lnTo>
                <a:lnTo>
                  <a:pt x="5824" y="6858000"/>
                </a:lnTo>
                <a:cubicBezTo>
                  <a:pt x="3883" y="6320147"/>
                  <a:pt x="1941" y="5782293"/>
                  <a:pt x="0" y="5244439"/>
                </a:cubicBezTo>
                <a:lnTo>
                  <a:pt x="5269447" y="1"/>
                </a:lnTo>
                <a:close/>
              </a:path>
            </a:pathLst>
          </a:custGeom>
          <a:solidFill>
            <a:srgbClr val="0F20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black and white logo&#10;&#10;Description automatically generated">
            <a:extLst>
              <a:ext uri="{FF2B5EF4-FFF2-40B4-BE49-F238E27FC236}">
                <a16:creationId xmlns:a16="http://schemas.microsoft.com/office/drawing/2014/main" id="{683FE426-F325-9081-0850-D40A20F8773F}"/>
              </a:ext>
            </a:extLst>
          </p:cNvPr>
          <p:cNvPicPr>
            <a:picLocks noChangeAspect="1"/>
          </p:cNvPicPr>
          <p:nvPr userDrawn="1"/>
        </p:nvPicPr>
        <p:blipFill>
          <a:blip r:embed="rId4"/>
          <a:stretch>
            <a:fillRect/>
          </a:stretch>
        </p:blipFill>
        <p:spPr>
          <a:xfrm>
            <a:off x="651680" y="5542129"/>
            <a:ext cx="2219652" cy="856152"/>
          </a:xfrm>
          <a:prstGeom prst="rect">
            <a:avLst/>
          </a:prstGeom>
        </p:spPr>
      </p:pic>
    </p:spTree>
    <p:custDataLst>
      <p:tags r:id="rId1"/>
    </p:custDataLst>
    <p:extLst>
      <p:ext uri="{BB962C8B-B14F-4D97-AF65-F5344CB8AC3E}">
        <p14:creationId xmlns:p14="http://schemas.microsoft.com/office/powerpoint/2010/main" val="3617581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F204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3EB0E-291B-20B8-BC63-29421750DB91}"/>
              </a:ext>
            </a:extLst>
          </p:cNvPr>
          <p:cNvSpPr>
            <a:spLocks noGrp="1"/>
          </p:cNvSpPr>
          <p:nvPr>
            <p:ph type="dt" sz="half" idx="10"/>
          </p:nvPr>
        </p:nvSpPr>
        <p:spPr/>
        <p:txBody>
          <a:bodyPr/>
          <a:lstStyle/>
          <a:p>
            <a:fld id="{603909A9-9121-4E48-A01C-A201F7931490}" type="datetimeFigureOut">
              <a:rPr lang="en-US" smtClean="0"/>
              <a:t>10/14/2025</a:t>
            </a:fld>
            <a:endParaRPr lang="en-US"/>
          </a:p>
        </p:txBody>
      </p:sp>
      <p:sp>
        <p:nvSpPr>
          <p:cNvPr id="5" name="Footer Placeholder 4">
            <a:extLst>
              <a:ext uri="{FF2B5EF4-FFF2-40B4-BE49-F238E27FC236}">
                <a16:creationId xmlns:a16="http://schemas.microsoft.com/office/drawing/2014/main" id="{B2747F7F-8B5B-73A2-6DC9-B02D9F88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B654A-A67C-1318-70EB-0829CD6C9020}"/>
              </a:ext>
            </a:extLst>
          </p:cNvPr>
          <p:cNvSpPr>
            <a:spLocks noGrp="1"/>
          </p:cNvSpPr>
          <p:nvPr>
            <p:ph type="sldNum" sz="quarter" idx="12"/>
          </p:nvPr>
        </p:nvSpPr>
        <p:spPr/>
        <p:txBody>
          <a:bodyPr/>
          <a:lstStyle/>
          <a:p>
            <a:fld id="{44B307E2-B4E2-FD4A-899C-6C82503D11B7}" type="slidenum">
              <a:rPr lang="en-US" smtClean="0"/>
              <a:t>‹#›</a:t>
            </a:fld>
            <a:endParaRPr lang="en-US"/>
          </a:p>
        </p:txBody>
      </p:sp>
      <p:grpSp>
        <p:nvGrpSpPr>
          <p:cNvPr id="7" name="Group 6">
            <a:extLst>
              <a:ext uri="{FF2B5EF4-FFF2-40B4-BE49-F238E27FC236}">
                <a16:creationId xmlns:a16="http://schemas.microsoft.com/office/drawing/2014/main" id="{DA0E98AF-BE7D-1AA9-2A81-C048DEF65D77}"/>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04EE79B2-BCDB-4370-DEBA-70CD81AF7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3A86DF19-A4D6-DE1A-2CEA-3C47FCA5EAE8}"/>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60662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243E35A-1C44-D3E0-5981-C1DE7278B963}"/>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C6886911-19E0-91E8-70FE-53B8A43BE6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B5B72547-73AC-A312-473C-B0292F6E794A}"/>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505635" y="-77324"/>
            <a:ext cx="9144000" cy="1325563"/>
          </a:xfrm>
        </p:spPr>
        <p:txBody>
          <a:bodyPr/>
          <a:lstStyle/>
          <a:p>
            <a:r>
              <a:rPr lang="en-US"/>
              <a:t>Click to edit Master title style</a:t>
            </a:r>
          </a:p>
        </p:txBody>
      </p:sp>
      <p:sp>
        <p:nvSpPr>
          <p:cNvPr id="3" name="Content Placeholder 2"/>
          <p:cNvSpPr>
            <a:spLocks noGrp="1"/>
          </p:cNvSpPr>
          <p:nvPr>
            <p:ph idx="1"/>
          </p:nvPr>
        </p:nvSpPr>
        <p:spPr>
          <a:xfrm>
            <a:off x="838200" y="1581557"/>
            <a:ext cx="10515600" cy="453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0397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8938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3931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362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2.pn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ags" Target="../tags/tag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3" name="Picture 2" descr="A black and white logo">
            <a:extLst>
              <a:ext uri="{FF2B5EF4-FFF2-40B4-BE49-F238E27FC236}">
                <a16:creationId xmlns:a16="http://schemas.microsoft.com/office/drawing/2014/main" id="{964901EA-33AB-29CA-5C06-39157B7EE700}"/>
              </a:ext>
            </a:extLst>
          </p:cNvPr>
          <p:cNvPicPr>
            <a:picLocks noChangeAspect="1"/>
          </p:cNvPicPr>
          <p:nvPr userDrawn="1"/>
        </p:nvPicPr>
        <p:blipFill>
          <a:blip r:embed="rId13"/>
          <a:stretch>
            <a:fillRect/>
          </a:stretch>
        </p:blipFill>
        <p:spPr>
          <a:xfrm>
            <a:off x="149761" y="132064"/>
            <a:ext cx="3754143" cy="1264237"/>
          </a:xfrm>
          <a:prstGeom prst="rect">
            <a:avLst/>
          </a:prstGeom>
        </p:spPr>
      </p:pic>
    </p:spTree>
    <p:extLst>
      <p:ext uri="{BB962C8B-B14F-4D97-AF65-F5344CB8AC3E}">
        <p14:creationId xmlns:p14="http://schemas.microsoft.com/office/powerpoint/2010/main" val="32926784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 name="Picture 1" descr="A black and white logo">
            <a:extLst>
              <a:ext uri="{FF2B5EF4-FFF2-40B4-BE49-F238E27FC236}">
                <a16:creationId xmlns:a16="http://schemas.microsoft.com/office/drawing/2014/main" id="{71DACCE8-D277-0909-289A-C4DC5245486D}"/>
              </a:ext>
            </a:extLst>
          </p:cNvPr>
          <p:cNvPicPr>
            <a:picLocks noChangeAspect="1"/>
          </p:cNvPicPr>
          <p:nvPr userDrawn="1"/>
        </p:nvPicPr>
        <p:blipFill>
          <a:blip r:embed="rId12"/>
          <a:stretch>
            <a:fillRect/>
          </a:stretch>
        </p:blipFill>
        <p:spPr>
          <a:xfrm>
            <a:off x="149761" y="132064"/>
            <a:ext cx="3754143" cy="1264237"/>
          </a:xfrm>
          <a:prstGeom prst="rect">
            <a:avLst/>
          </a:prstGeom>
        </p:spPr>
      </p:pic>
    </p:spTree>
    <p:extLst>
      <p:ext uri="{BB962C8B-B14F-4D97-AF65-F5344CB8AC3E}">
        <p14:creationId xmlns:p14="http://schemas.microsoft.com/office/powerpoint/2010/main" val="576786536"/>
      </p:ext>
    </p:extLst>
  </p:cSld>
  <p:clrMap bg1="lt1" tx1="dk1" bg2="dk2" tx2="lt2" accent1="accent1" accent2="accent2" accent3="accent3" accent4="accent4" accent5="accent5" accent6="accent6" hlink="hlink" folHlink="folHlink"/>
  <p:sldLayoutIdLst>
    <p:sldLayoutId id="2147483685"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1"/>
              </a:buClr>
              <a:buSzPts val="4400"/>
              <a:buFont typeface="Georgia"/>
              <a:buNone/>
              <a:defRPr sz="4400" b="0"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a:latin typeface="+mn-lt"/>
              </a:rPr>
              <a:t>Insert text</a:t>
            </a:r>
            <a:endParaRPr/>
          </a:p>
        </p:txBody>
      </p:sp>
      <p:sp>
        <p:nvSpPr>
          <p:cNvPr id="8" name="Google Shape;8;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 name="Google Shape;10;p1"/>
          <p:cNvPicPr preferRelativeResize="0"/>
          <p:nvPr/>
        </p:nvPicPr>
        <p:blipFill rotWithShape="1">
          <a:blip r:embed="rId11">
            <a:alphaModFix/>
          </a:blip>
          <a:srcRect/>
          <a:stretch/>
        </p:blipFill>
        <p:spPr>
          <a:xfrm>
            <a:off x="147145" y="6237485"/>
            <a:ext cx="1492467" cy="502600"/>
          </a:xfrm>
          <a:prstGeom prst="rect">
            <a:avLst/>
          </a:prstGeom>
          <a:noFill/>
          <a:ln>
            <a:noFill/>
          </a:ln>
        </p:spPr>
      </p:pic>
    </p:spTree>
    <p:extLst>
      <p:ext uri="{BB962C8B-B14F-4D97-AF65-F5344CB8AC3E}">
        <p14:creationId xmlns:p14="http://schemas.microsoft.com/office/powerpoint/2010/main" val="2587681170"/>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857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hf hdr="0" ftr="0" dt="0"/>
  <p:txStyles>
    <p:titleStyle>
      <a:lvl1pPr algn="l" defTabSz="685800" rtl="0" eaLnBrk="1" latinLnBrk="0" hangingPunct="1">
        <a:lnSpc>
          <a:spcPct val="90000"/>
        </a:lnSpc>
        <a:spcBef>
          <a:spcPct val="0"/>
        </a:spcBef>
        <a:buNone/>
        <a:defRPr sz="3300" kern="1200">
          <a:solidFill>
            <a:schemeClr val="accent1"/>
          </a:solidFill>
          <a:latin typeface="Georgia" panose="020405020504050203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F3CAF5-C159-F7C7-C442-5849A3D1E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14E8B4-BBFC-B91A-E666-D0A60E22E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F4BCD-7F21-6A91-12CC-964130CCA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260B7-DB03-45D0-99F6-41BBF0D37572}" type="datetimeFigureOut">
              <a:rPr lang="en-US" smtClean="0"/>
              <a:t>10/14/2025</a:t>
            </a:fld>
            <a:endParaRPr lang="en-US"/>
          </a:p>
        </p:txBody>
      </p:sp>
      <p:sp>
        <p:nvSpPr>
          <p:cNvPr id="5" name="Footer Placeholder 4">
            <a:extLst>
              <a:ext uri="{FF2B5EF4-FFF2-40B4-BE49-F238E27FC236}">
                <a16:creationId xmlns:a16="http://schemas.microsoft.com/office/drawing/2014/main" id="{4639E387-997C-131A-0A08-A2960B782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7F0C5C-1DB0-403C-ED01-1110556535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D912A-EF4D-4B6D-93A5-EB06E88B8824}" type="slidenum">
              <a:rPr lang="en-US" smtClean="0"/>
              <a:t>‹#›</a:t>
            </a:fld>
            <a:endParaRPr lang="en-US"/>
          </a:p>
        </p:txBody>
      </p:sp>
    </p:spTree>
    <p:extLst>
      <p:ext uri="{BB962C8B-B14F-4D97-AF65-F5344CB8AC3E}">
        <p14:creationId xmlns:p14="http://schemas.microsoft.com/office/powerpoint/2010/main" val="210565812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3418664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5E328B-73B5-806A-EEFA-A83C3BF5A2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251BED-685B-6EC1-5A6C-9AC5BB45AC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5E520-C573-8906-310E-897347ED0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BDF7-A779-4E2A-976B-BCE7E5ECD055}" type="datetimeFigureOut">
              <a:rPr lang="en-US" smtClean="0"/>
              <a:t>10/14/2025</a:t>
            </a:fld>
            <a:endParaRPr lang="en-US"/>
          </a:p>
        </p:txBody>
      </p:sp>
      <p:sp>
        <p:nvSpPr>
          <p:cNvPr id="5" name="Footer Placeholder 4">
            <a:extLst>
              <a:ext uri="{FF2B5EF4-FFF2-40B4-BE49-F238E27FC236}">
                <a16:creationId xmlns:a16="http://schemas.microsoft.com/office/drawing/2014/main" id="{78DCD6AC-1B2D-864E-A01F-7949857A0A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56DDA7-C9AB-CE19-6BE5-6F2465368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F0A4-BB7D-4684-83AC-A2E7D4CFE49D}" type="slidenum">
              <a:rPr lang="en-US" smtClean="0"/>
              <a:t>‹#›</a:t>
            </a:fld>
            <a:endParaRPr lang="en-US"/>
          </a:p>
        </p:txBody>
      </p:sp>
    </p:spTree>
    <p:custDataLst>
      <p:tags r:id="rId7"/>
    </p:custDataLst>
    <p:extLst>
      <p:ext uri="{BB962C8B-B14F-4D97-AF65-F5344CB8AC3E}">
        <p14:creationId xmlns:p14="http://schemas.microsoft.com/office/powerpoint/2010/main" val="82946298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Lst>
  <p:txStyles>
    <p:titleStyle>
      <a:lvl1pPr algn="l" defTabSz="914400" rtl="0" eaLnBrk="1" latinLnBrk="0" hangingPunct="1">
        <a:lnSpc>
          <a:spcPct val="90000"/>
        </a:lnSpc>
        <a:spcBef>
          <a:spcPct val="0"/>
        </a:spcBef>
        <a:buNone/>
        <a:defRPr sz="4400" kern="1200" spc="-150">
          <a:solidFill>
            <a:srgbClr val="FFB71B"/>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F204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04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04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04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04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echnologyinitiatives.uncg.edu/"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hyperlink" Target="https://workshops.uncg.edu/"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0.xml"/><Relationship Id="rId1" Type="http://schemas.openxmlformats.org/officeDocument/2006/relationships/tags" Target="../tags/tag9.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5.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9.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9.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9.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9.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9.xml"/><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8.xml"/><Relationship Id="rId7" Type="http://schemas.openxmlformats.org/officeDocument/2006/relationships/image" Target="../media/image22.jpeg"/><Relationship Id="rId12" Type="http://schemas.openxmlformats.org/officeDocument/2006/relationships/hyperlink" Target="https://workshops.uncg.edu/event/safeguarding-ai-and-staying-safe-with-encryption/" TargetMode="External"/><Relationship Id="rId2" Type="http://schemas.openxmlformats.org/officeDocument/2006/relationships/slideLayout" Target="../slideLayouts/slideLayout49.xml"/><Relationship Id="rId1" Type="http://schemas.openxmlformats.org/officeDocument/2006/relationships/tags" Target="../tags/tag16.xml"/><Relationship Id="rId6" Type="http://schemas.openxmlformats.org/officeDocument/2006/relationships/image" Target="../media/image21.jpeg"/><Relationship Id="rId11" Type="http://schemas.openxmlformats.org/officeDocument/2006/relationships/hyperlink" Target="https://workshops.uncg.edu/event/data-loss-prevention-at-uncg/" TargetMode="External"/><Relationship Id="rId5" Type="http://schemas.openxmlformats.org/officeDocument/2006/relationships/image" Target="../media/image20.jpeg"/><Relationship Id="rId10" Type="http://schemas.openxmlformats.org/officeDocument/2006/relationships/hyperlink" Target="https://workshops.uncg.edu/event/protect-uncg-data-and-yourself/" TargetMode="External"/><Relationship Id="rId4" Type="http://schemas.openxmlformats.org/officeDocument/2006/relationships/image" Target="../media/image19.png"/><Relationship Id="rId9" Type="http://schemas.openxmlformats.org/officeDocument/2006/relationships/hyperlink" Target="https://workshops.uncg.edu/event/responsible-ai-and-security-best-practice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orkshops.uncg.edu/event/protect-uncg-data-and-yourself/" TargetMode="External"/><Relationship Id="rId3" Type="http://schemas.openxmlformats.org/officeDocument/2006/relationships/notesSlide" Target="../notesSlides/notesSlide19.xml"/><Relationship Id="rId7" Type="http://schemas.openxmlformats.org/officeDocument/2006/relationships/hyperlink" Target="https://workshops.uncg.edu/event/responsible-ai-and-security-best-practices/" TargetMode="External"/><Relationship Id="rId12" Type="http://schemas.openxmlformats.org/officeDocument/2006/relationships/hyperlink" Target="https://workshops.uncg.edu/event/safeguarding-ai-and-staying-safe-with-encryption/" TargetMode="External"/><Relationship Id="rId2" Type="http://schemas.openxmlformats.org/officeDocument/2006/relationships/slideLayout" Target="../slideLayouts/slideLayout49.xml"/><Relationship Id="rId1" Type="http://schemas.openxmlformats.org/officeDocument/2006/relationships/tags" Target="../tags/tag17.xml"/><Relationship Id="rId6" Type="http://schemas.openxmlformats.org/officeDocument/2006/relationships/hyperlink" Target="https://workshops.uncg.edu/event/prompt-writing-a-conversation-with-technology/" TargetMode="External"/><Relationship Id="rId11" Type="http://schemas.openxmlformats.org/officeDocument/2006/relationships/hyperlink" Target="https://workshops.uncg.edu/event/data-loss-prevention-at-uncg/" TargetMode="External"/><Relationship Id="rId5" Type="http://schemas.openxmlformats.org/officeDocument/2006/relationships/hyperlink" Target="https://workshops.uncg.edu/event/instructional-video-production-in-microsoft-stream-clipchamp-2/" TargetMode="External"/><Relationship Id="rId10" Type="http://schemas.openxmlformats.org/officeDocument/2006/relationships/hyperlink" Target="https://workshops.uncg.edu/event/ctrlaltaccess-creating-accessible-canvas-content-2/" TargetMode="External"/><Relationship Id="rId4" Type="http://schemas.openxmlformats.org/officeDocument/2006/relationships/hyperlink" Target="https://workshops.uncg.edu/event/advanced-qualtrics-survey-workshop-3/" TargetMode="External"/><Relationship Id="rId9" Type="http://schemas.openxmlformats.org/officeDocument/2006/relationships/hyperlink" Target="https://workshops.uncg.edu/event/copilot-productivity-powerup-2/"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hrs.uncg.edu/"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facultysenate.uncg.edu/"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9.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Shape 134"/>
        <p:cNvGrpSpPr/>
        <p:nvPr/>
      </p:nvGrpSpPr>
      <p:grpSpPr>
        <a:xfrm>
          <a:off x="0" y="0"/>
          <a:ext cx="0" cy="0"/>
          <a:chOff x="0" y="0"/>
          <a:chExt cx="0" cy="0"/>
        </a:xfrm>
      </p:grpSpPr>
      <p:sp>
        <p:nvSpPr>
          <p:cNvPr id="2" name="Rectangle 1">
            <a:extLst>
              <a:ext uri="{FF2B5EF4-FFF2-40B4-BE49-F238E27FC236}">
                <a16:creationId xmlns:a16="http://schemas.microsoft.com/office/drawing/2014/main" id="{DD847575-5317-0D13-4998-82DB5C125D65}"/>
              </a:ext>
            </a:extLst>
          </p:cNvPr>
          <p:cNvSpPr/>
          <p:nvPr/>
        </p:nvSpPr>
        <p:spPr>
          <a:xfrm>
            <a:off x="0" y="0"/>
            <a:ext cx="12192000" cy="6858000"/>
          </a:xfrm>
          <a:prstGeom prst="rect">
            <a:avLst/>
          </a:prstGeom>
          <a:solidFill>
            <a:srgbClr val="0F20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oogle Shape;135;p26"/>
          <p:cNvSpPr txBox="1">
            <a:spLocks noGrp="1"/>
          </p:cNvSpPr>
          <p:nvPr>
            <p:ph type="ctrTitle"/>
          </p:nvPr>
        </p:nvSpPr>
        <p:spPr>
          <a:xfrm>
            <a:off x="2549609" y="1840933"/>
            <a:ext cx="7175200" cy="2972000"/>
          </a:xfrm>
          <a:prstGeom prst="rect">
            <a:avLst/>
          </a:prstGeom>
          <a:noFill/>
          <a:ln>
            <a:noFill/>
          </a:ln>
        </p:spPr>
        <p:txBody>
          <a:bodyPr spcFirstLastPara="1" wrap="square" lIns="91433" tIns="45700" rIns="91433" bIns="45700" anchor="b" anchorCtr="0">
            <a:noAutofit/>
          </a:bodyPr>
          <a:lstStyle/>
          <a:p>
            <a:pPr algn="l">
              <a:lnSpc>
                <a:spcPct val="90000"/>
              </a:lnSpc>
              <a:buClr>
                <a:srgbClr val="FDB71A"/>
              </a:buClr>
              <a:buSzPts val="13100"/>
            </a:pPr>
            <a:r>
              <a:rPr lang="en" sz="17466" b="1">
                <a:solidFill>
                  <a:srgbClr val="FDB71A"/>
                </a:solidFill>
                <a:latin typeface="Pluto Sans Heavy" panose="02000000000000000000" pitchFamily="50" charset="0"/>
              </a:rPr>
              <a:t>UNC</a:t>
            </a:r>
            <a:r>
              <a:rPr lang="en" sz="17466" b="1">
                <a:solidFill>
                  <a:schemeClr val="lt1"/>
                </a:solidFill>
                <a:latin typeface="Pluto Sans Heavy" panose="02000000000000000000" pitchFamily="50" charset="0"/>
              </a:rPr>
              <a:t>G</a:t>
            </a:r>
            <a:endParaRPr>
              <a:latin typeface="Pluto Sans Heavy" panose="02000000000000000000" pitchFamily="50" charset="0"/>
            </a:endParaRPr>
          </a:p>
        </p:txBody>
      </p:sp>
      <p:sp>
        <p:nvSpPr>
          <p:cNvPr id="136" name="Google Shape;136;p26"/>
          <p:cNvSpPr txBox="1">
            <a:spLocks noGrp="1"/>
          </p:cNvSpPr>
          <p:nvPr>
            <p:ph type="subTitle" idx="1"/>
          </p:nvPr>
        </p:nvSpPr>
        <p:spPr>
          <a:xfrm>
            <a:off x="4945844" y="4360969"/>
            <a:ext cx="4560705" cy="1864340"/>
          </a:xfrm>
          <a:prstGeom prst="rect">
            <a:avLst/>
          </a:prstGeom>
          <a:noFill/>
          <a:ln>
            <a:noFill/>
          </a:ln>
        </p:spPr>
        <p:txBody>
          <a:bodyPr spcFirstLastPara="1" wrap="square" lIns="91433" tIns="45700" rIns="91433" bIns="45700" anchor="t" anchorCtr="0">
            <a:normAutofit/>
          </a:bodyPr>
          <a:lstStyle/>
          <a:p>
            <a:pPr marL="0" indent="0" algn="r">
              <a:lnSpc>
                <a:spcPct val="120000"/>
              </a:lnSpc>
              <a:buClr>
                <a:schemeClr val="lt1"/>
              </a:buClr>
              <a:buSzPct val="100000"/>
            </a:pPr>
            <a:r>
              <a:rPr lang="en" sz="3200">
                <a:solidFill>
                  <a:schemeClr val="lt1"/>
                </a:solidFill>
                <a:latin typeface="Pluto Sans Heavy"/>
                <a:ea typeface="Georgia"/>
                <a:cs typeface="Georgia"/>
                <a:sym typeface="Georgia"/>
              </a:rPr>
              <a:t>STAFF SENATE</a:t>
            </a:r>
          </a:p>
          <a:p>
            <a:pPr marL="0" indent="0" algn="r">
              <a:lnSpc>
                <a:spcPct val="120000"/>
              </a:lnSpc>
              <a:buClr>
                <a:schemeClr val="lt1"/>
              </a:buClr>
              <a:buSzPct val="100000"/>
            </a:pPr>
            <a:r>
              <a:rPr lang="en" sz="3200">
                <a:solidFill>
                  <a:schemeClr val="lt1"/>
                </a:solidFill>
                <a:latin typeface="Pluto Sans Heavy"/>
                <a:ea typeface="Georgia"/>
                <a:cs typeface="Georgia"/>
                <a:sym typeface="Georgia"/>
              </a:rPr>
              <a:t>Full Body Meeting </a:t>
            </a:r>
            <a:endParaRPr lang="en" sz="3200">
              <a:solidFill>
                <a:schemeClr val="lt1"/>
              </a:solidFill>
              <a:latin typeface="Pluto Sans Heavy" panose="02000000000000000000" pitchFamily="50" charset="0"/>
              <a:ea typeface="Georgia"/>
              <a:cs typeface="Georgia"/>
            </a:endParaRPr>
          </a:p>
          <a:p>
            <a:pPr marL="0" indent="0" algn="r">
              <a:lnSpc>
                <a:spcPct val="120000"/>
              </a:lnSpc>
              <a:buClr>
                <a:schemeClr val="lt1"/>
              </a:buClr>
              <a:buSzPct val="100000"/>
            </a:pPr>
            <a:r>
              <a:rPr lang="en" sz="3200">
                <a:solidFill>
                  <a:schemeClr val="lt1"/>
                </a:solidFill>
                <a:latin typeface="Pluto Sans Heavy"/>
                <a:ea typeface="Georgia"/>
                <a:cs typeface="Georgia"/>
                <a:sym typeface="Georgia"/>
              </a:rPr>
              <a:t>October 9, 2025</a:t>
            </a:r>
            <a:endParaRPr sz="3200">
              <a:solidFill>
                <a:schemeClr val="lt1"/>
              </a:solidFill>
              <a:latin typeface="Pluto Sans Heavy"/>
              <a:ea typeface="Georgia"/>
              <a:cs typeface="Georgia"/>
              <a:sym typeface="Georgia"/>
            </a:endParaRPr>
          </a:p>
        </p:txBody>
      </p:sp>
      <p:sp>
        <p:nvSpPr>
          <p:cNvPr id="137" name="Google Shape;137;p26"/>
          <p:cNvSpPr txBox="1"/>
          <p:nvPr/>
        </p:nvSpPr>
        <p:spPr>
          <a:xfrm>
            <a:off x="2677301" y="1756675"/>
            <a:ext cx="4060000" cy="646290"/>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3600" kern="0">
                <a:solidFill>
                  <a:srgbClr val="FFFFFF"/>
                </a:solidFill>
                <a:latin typeface="Pluto Sans Heavy"/>
                <a:ea typeface="Georgia"/>
                <a:cs typeface="Georgia"/>
                <a:sym typeface="Georgia"/>
              </a:rPr>
              <a:t>2025-2026</a:t>
            </a:r>
            <a:endParaRPr sz="1467" kern="0">
              <a:solidFill>
                <a:srgbClr val="000000"/>
              </a:solidFill>
              <a:latin typeface="Pluto Sans Heavy" panose="02000000000000000000" pitchFamily="50" charset="0"/>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4" name="Google Shape;148;p28">
            <a:extLst>
              <a:ext uri="{FF2B5EF4-FFF2-40B4-BE49-F238E27FC236}">
                <a16:creationId xmlns:a16="http://schemas.microsoft.com/office/drawing/2014/main" id="{2213DB69-1B8E-9990-68A8-E1409EE94306}"/>
              </a:ext>
            </a:extLst>
          </p:cNvPr>
          <p:cNvSpPr txBox="1">
            <a:spLocks/>
          </p:cNvSpPr>
          <p:nvPr/>
        </p:nvSpPr>
        <p:spPr>
          <a:xfrm>
            <a:off x="7049198" y="4884251"/>
            <a:ext cx="4711178" cy="1803213"/>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1219170">
              <a:lnSpc>
                <a:spcPct val="100000"/>
              </a:lnSpc>
              <a:buClr>
                <a:srgbClr val="000000"/>
              </a:buClr>
              <a:defRPr/>
            </a:pPr>
            <a:r>
              <a:rPr lang="en-US" sz="2400" b="1" kern="0">
                <a:solidFill>
                  <a:srgbClr val="FFFFFF"/>
                </a:solidFill>
                <a:latin typeface="Pluto Sans Heavy"/>
                <a:ea typeface="Georgia"/>
                <a:cs typeface="Georgia"/>
                <a:sym typeface="Georgia"/>
              </a:rPr>
              <a:t>Todd Sutton</a:t>
            </a:r>
            <a:endParaRPr lang="en-US" sz="2400" kern="0">
              <a:solidFill>
                <a:srgbClr val="FFFFFF"/>
              </a:solidFill>
              <a:latin typeface="Pluto Sans Heavy"/>
              <a:ea typeface="Georgia"/>
              <a:cs typeface="Georgia"/>
            </a:endParaRPr>
          </a:p>
          <a:p>
            <a:pPr defTabSz="1219170">
              <a:lnSpc>
                <a:spcPct val="100000"/>
              </a:lnSpc>
              <a:buClr>
                <a:srgbClr val="000000"/>
              </a:buClr>
              <a:defRPr/>
            </a:pPr>
            <a:r>
              <a:rPr lang="en-US" sz="2400" b="1" kern="0">
                <a:solidFill>
                  <a:srgbClr val="FDB71A"/>
                </a:solidFill>
                <a:latin typeface="Pluto Sans Heavy"/>
                <a:ea typeface="Georgia"/>
                <a:cs typeface="Georgia"/>
                <a:sym typeface="Georgia"/>
              </a:rPr>
              <a:t>Associate Vice Chancellor for Learning Technology and Customer Success</a:t>
            </a:r>
            <a:endParaRPr lang="en-US" sz="2400" b="1" kern="0">
              <a:solidFill>
                <a:srgbClr val="FDB71A"/>
              </a:solidFill>
              <a:latin typeface="Pluto Sans Heavy"/>
              <a:ea typeface="Georgia"/>
              <a:cs typeface="Georgia"/>
            </a:endParaRPr>
          </a:p>
        </p:txBody>
      </p:sp>
      <p:sp>
        <p:nvSpPr>
          <p:cNvPr id="7" name="Text Placeholder 1">
            <a:extLst>
              <a:ext uri="{FF2B5EF4-FFF2-40B4-BE49-F238E27FC236}">
                <a16:creationId xmlns:a16="http://schemas.microsoft.com/office/drawing/2014/main" id="{D4EC56EC-A247-1CD1-BA1A-29402F073179}"/>
              </a:ext>
            </a:extLst>
          </p:cNvPr>
          <p:cNvSpPr>
            <a:spLocks noGrp="1"/>
          </p:cNvSpPr>
          <p:nvPr>
            <p:ph type="body" idx="1"/>
          </p:nvPr>
        </p:nvSpPr>
        <p:spPr>
          <a:xfrm>
            <a:off x="899130" y="1701052"/>
            <a:ext cx="5609381" cy="3183200"/>
          </a:xfrm>
        </p:spPr>
        <p:txBody>
          <a:bodyPr spcFirstLastPara="1" wrap="square" lIns="68575" tIns="34275" rIns="68575" bIns="34275" anchor="ctr" anchorCtr="0">
            <a:normAutofit/>
          </a:bodyPr>
          <a:lstStyle/>
          <a:p>
            <a:pPr marL="643255" indent="-457200">
              <a:lnSpc>
                <a:spcPct val="100000"/>
              </a:lnSpc>
              <a:buClr>
                <a:srgbClr val="FFFFFF"/>
              </a:buClr>
            </a:pPr>
            <a:r>
              <a:rPr lang="en-US" sz="2800">
                <a:solidFill>
                  <a:schemeClr val="lt1"/>
                </a:solidFill>
                <a:latin typeface="Sofia Pro Regular"/>
                <a:hlinkClick r:id="rId3">
                  <a:extLst>
                    <a:ext uri="{A12FA001-AC4F-418D-AE19-62706E023703}">
                      <ahyp:hlinkClr xmlns:ahyp="http://schemas.microsoft.com/office/drawing/2018/hyperlinkcolor" val="tx"/>
                    </a:ext>
                  </a:extLst>
                </a:hlinkClick>
              </a:rPr>
              <a:t>Technology Initiatives</a:t>
            </a:r>
            <a:r>
              <a:rPr lang="en-US" sz="2800">
                <a:solidFill>
                  <a:schemeClr val="lt1"/>
                </a:solidFill>
                <a:latin typeface="Sofia Pro Regular"/>
              </a:rPr>
              <a:t>  </a:t>
            </a:r>
          </a:p>
          <a:p>
            <a:pPr marL="643255" indent="-457200">
              <a:lnSpc>
                <a:spcPct val="100000"/>
              </a:lnSpc>
              <a:buClr>
                <a:srgbClr val="FFFFFF"/>
              </a:buClr>
            </a:pPr>
            <a:endParaRPr lang="en-US" sz="2800">
              <a:solidFill>
                <a:schemeClr val="lt1"/>
              </a:solidFill>
              <a:latin typeface="Sofia Pro Regular"/>
            </a:endParaRPr>
          </a:p>
          <a:p>
            <a:pPr marL="643255" indent="-457200">
              <a:lnSpc>
                <a:spcPct val="100000"/>
              </a:lnSpc>
              <a:buClr>
                <a:srgbClr val="FFFFFF"/>
              </a:buClr>
            </a:pPr>
            <a:r>
              <a:rPr lang="en-US" sz="2800">
                <a:solidFill>
                  <a:schemeClr val="bg1"/>
                </a:solidFill>
                <a:latin typeface="Sofia Pro Regular"/>
                <a:hlinkClick r:id="rId4">
                  <a:extLst>
                    <a:ext uri="{A12FA001-AC4F-418D-AE19-62706E023703}">
                      <ahyp:hlinkClr xmlns:ahyp="http://schemas.microsoft.com/office/drawing/2018/hyperlinkcolor" val="tx"/>
                    </a:ext>
                  </a:extLst>
                </a:hlinkClick>
              </a:rPr>
              <a:t>Workshops </a:t>
            </a:r>
            <a:endParaRPr lang="en-US" sz="2800">
              <a:solidFill>
                <a:schemeClr val="bg1"/>
              </a:solidFill>
              <a:latin typeface="Pluto Sans Heavy"/>
            </a:endParaRPr>
          </a:p>
          <a:p>
            <a:pPr marL="608965" indent="-422910">
              <a:lnSpc>
                <a:spcPct val="100000"/>
              </a:lnSpc>
            </a:pPr>
            <a:endParaRPr lang="en-US" sz="4000" b="1">
              <a:solidFill>
                <a:schemeClr val="lt1"/>
              </a:solidFill>
              <a:latin typeface="Pluto Sans Heavy" panose="02000000000000000000" pitchFamily="50" charset="0"/>
              <a:ea typeface="Georgia"/>
            </a:endParaRPr>
          </a:p>
        </p:txBody>
      </p:sp>
      <p:pic>
        <p:nvPicPr>
          <p:cNvPr id="2" name="Picture 1" descr="Committee Membership | Learning Technology Advisory Committee">
            <a:extLst>
              <a:ext uri="{FF2B5EF4-FFF2-40B4-BE49-F238E27FC236}">
                <a16:creationId xmlns:a16="http://schemas.microsoft.com/office/drawing/2014/main" id="{9316A892-7A7C-F562-5092-35FB86D3A778}"/>
              </a:ext>
            </a:extLst>
          </p:cNvPr>
          <p:cNvPicPr>
            <a:picLocks noChangeAspect="1"/>
          </p:cNvPicPr>
          <p:nvPr/>
        </p:nvPicPr>
        <p:blipFill>
          <a:blip r:embed="rId5"/>
          <a:stretch>
            <a:fillRect/>
          </a:stretch>
        </p:blipFill>
        <p:spPr>
          <a:xfrm>
            <a:off x="7052918" y="1554277"/>
            <a:ext cx="3324068" cy="3329975"/>
          </a:xfrm>
          <a:prstGeom prst="rect">
            <a:avLst/>
          </a:prstGeom>
        </p:spPr>
      </p:pic>
      <p:sp>
        <p:nvSpPr>
          <p:cNvPr id="5" name="Title 4">
            <a:extLst>
              <a:ext uri="{FF2B5EF4-FFF2-40B4-BE49-F238E27FC236}">
                <a16:creationId xmlns:a16="http://schemas.microsoft.com/office/drawing/2014/main" id="{C1E3693E-1F74-B04F-6B33-C7B0871961D6}"/>
              </a:ext>
            </a:extLst>
          </p:cNvPr>
          <p:cNvSpPr txBox="1">
            <a:spLocks noGrp="1"/>
          </p:cNvSpPr>
          <p:nvPr>
            <p:ph type="title" idx="4294967295"/>
          </p:nvPr>
        </p:nvSpPr>
        <p:spPr>
          <a:xfrm>
            <a:off x="4075289" y="368771"/>
            <a:ext cx="787964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71B"/>
                </a:solidFill>
                <a:effectLst/>
                <a:uLnTx/>
                <a:uFillTx/>
                <a:latin typeface="Calibri"/>
                <a:ea typeface="+mn-ea"/>
                <a:cs typeface="Calibri"/>
              </a:rPr>
              <a:t>Information Technology Service Update</a:t>
            </a:r>
            <a:endParaRPr kumimoji="0" lang="en-US" sz="3600" b="0" i="0" u="none" strike="noStrike" kern="1200" cap="none" spc="0" normalizeH="0" baseline="0" noProof="0">
              <a:ln>
                <a:noFill/>
              </a:ln>
              <a:solidFill>
                <a:schemeClr val="tx1"/>
              </a:solidFill>
              <a:effectLst/>
              <a:uLnTx/>
              <a:uFillTx/>
              <a:latin typeface="+mn-lt"/>
              <a:ea typeface="+mn-ea"/>
              <a:cs typeface="Arial"/>
            </a:endParaRPr>
          </a:p>
        </p:txBody>
      </p:sp>
    </p:spTree>
    <p:extLst>
      <p:ext uri="{BB962C8B-B14F-4D97-AF65-F5344CB8AC3E}">
        <p14:creationId xmlns:p14="http://schemas.microsoft.com/office/powerpoint/2010/main" val="118750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E662A23-1EBD-B19C-AB9F-CBC7EAFA4D5D}"/>
              </a:ext>
            </a:extLst>
          </p:cNvPr>
          <p:cNvSpPr txBox="1"/>
          <p:nvPr/>
        </p:nvSpPr>
        <p:spPr>
          <a:xfrm>
            <a:off x="524178" y="505123"/>
            <a:ext cx="4606945" cy="618630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a:ea typeface="+mn-ea"/>
                <a:cs typeface="Arial"/>
              </a:rPr>
              <a:t>OCTOBER UPDATES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B71A"/>
                </a:solidFill>
                <a:effectLst/>
                <a:uLnTx/>
                <a:uFillTx/>
                <a:latin typeface="Arial Black"/>
                <a:ea typeface="+mn-ea"/>
                <a:cs typeface="+mn-cs"/>
              </a:rPr>
              <a:t>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B71A"/>
                </a:solidFill>
                <a:effectLst/>
                <a:uLnTx/>
                <a:uFillTx/>
                <a:latin typeface="Arial Black"/>
                <a:ea typeface="+mn-ea"/>
                <a:cs typeface="+mn-cs"/>
              </a:rPr>
              <a:t>INITIATIVES</a:t>
            </a:r>
            <a:endParaRPr kumimoji="0" lang="en-US" sz="4400" b="1" i="0" u="none" strike="noStrike" kern="1200" cap="none" spc="0" normalizeH="0" baseline="0" noProof="0">
              <a:ln>
                <a:noFill/>
              </a:ln>
              <a:solidFill>
                <a:srgbClr val="FFB71A"/>
              </a:solidFill>
              <a:effectLst/>
              <a:uLnTx/>
              <a:uFillTx/>
              <a:latin typeface="Arial Blac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Arial" panose="020B0604020202020204" pitchFamily="34" charset="0"/>
              </a:rPr>
              <a:t>Staff Senate </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Arial"/>
              </a:rPr>
              <a:t>Todd Sutton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Arial"/>
              </a:rPr>
              <a:t>Associate Vice Chancellor for Learning Technology and Customer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FFB71A"/>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Sofia Pro Regular" pitchFamily="2" charset="77"/>
              <a:ea typeface="+mn-ea"/>
              <a:cs typeface="+mn-cs"/>
            </a:endParaRPr>
          </a:p>
        </p:txBody>
      </p:sp>
      <p:pic>
        <p:nvPicPr>
          <p:cNvPr id="10" name="Picture Placeholder 9">
            <a:extLst>
              <a:ext uri="{FF2B5EF4-FFF2-40B4-BE49-F238E27FC236}">
                <a16:creationId xmlns:a16="http://schemas.microsoft.com/office/drawing/2014/main" id="{D1CE4C67-69CA-8950-A647-2DA71BFA0B1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2096" r="22096"/>
          <a:stretch/>
        </p:blipFill>
        <p:spPr>
          <a:xfrm>
            <a:off x="5381564" y="0"/>
            <a:ext cx="6810434" cy="6858000"/>
          </a:xfrm>
        </p:spPr>
      </p:pic>
    </p:spTree>
    <p:custDataLst>
      <p:tags r:id="rId1"/>
    </p:custDataLst>
    <p:extLst>
      <p:ext uri="{BB962C8B-B14F-4D97-AF65-F5344CB8AC3E}">
        <p14:creationId xmlns:p14="http://schemas.microsoft.com/office/powerpoint/2010/main" val="1482274539"/>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3958E-D3D8-9A38-C38F-1E34CCF543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0DD525-31EA-94F3-F866-494ADEF515CA}"/>
              </a:ext>
            </a:extLst>
          </p:cNvPr>
          <p:cNvSpPr txBox="1"/>
          <p:nvPr/>
        </p:nvSpPr>
        <p:spPr>
          <a:xfrm>
            <a:off x="2424056" y="334546"/>
            <a:ext cx="94033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Arial Black"/>
                <a:ea typeface="Calibri"/>
                <a:cs typeface="Calibri"/>
              </a:rPr>
              <a:t>Managed Print Services (MPS) Program</a:t>
            </a:r>
          </a:p>
        </p:txBody>
      </p:sp>
      <p:sp>
        <p:nvSpPr>
          <p:cNvPr id="3" name="TextBox 2">
            <a:extLst>
              <a:ext uri="{FF2B5EF4-FFF2-40B4-BE49-F238E27FC236}">
                <a16:creationId xmlns:a16="http://schemas.microsoft.com/office/drawing/2014/main" id="{0C37BB3D-5648-08DF-4F01-BD2DECA80437}"/>
              </a:ext>
            </a:extLst>
          </p:cNvPr>
          <p:cNvSpPr txBox="1"/>
          <p:nvPr/>
        </p:nvSpPr>
        <p:spPr>
          <a:xfrm>
            <a:off x="682647" y="2641528"/>
            <a:ext cx="4720701"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B71B"/>
                </a:solidFill>
                <a:effectLst/>
                <a:uLnTx/>
                <a:uFillTx/>
                <a:latin typeface="Calibri"/>
                <a:ea typeface="Calibri"/>
                <a:cs typeface="Calibri"/>
              </a:rPr>
              <a:t>Features</a:t>
            </a:r>
            <a:endParaRPr kumimoji="0" lang="en-US" sz="2800" b="0" i="0" u="none" strike="noStrike" kern="1200" cap="none" spc="0" normalizeH="0" baseline="0" noProof="0">
              <a:ln>
                <a:noFill/>
              </a:ln>
              <a:solidFill>
                <a:srgbClr val="FFB71B"/>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rPr>
              <a:t>Secure, shared multifunction printers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rPr>
              <a:t>Follow-Me billing &amp; usage reports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rPr>
              <a:t>Centralized billing, no P-Card use</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B71B"/>
                </a:solidFill>
                <a:effectLst/>
                <a:uLnTx/>
                <a:uFillTx/>
                <a:latin typeface="Calibri" panose="020F0502020204030204"/>
                <a:ea typeface="Calibri" panose="020F0502020204030204"/>
                <a:cs typeface="Calibri" panose="020F0502020204030204"/>
              </a:rPr>
              <a:t>Placement &amp; Access</a:t>
            </a:r>
            <a:endParaRPr kumimoji="0" lang="en-US" sz="2800" b="0" i="0" u="none" strike="noStrike" kern="1200" cap="none" spc="0" normalizeH="0" baseline="0" noProof="0">
              <a:ln>
                <a:noFill/>
              </a:ln>
              <a:solidFill>
                <a:srgbClr val="FFB71B"/>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rPr>
              <a:t>Common areas only, no office printers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rPr>
              <a:t>Shared access across departments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rPr>
              <a:t>Student printers placed by need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p:txBody>
      </p:sp>
      <p:sp>
        <p:nvSpPr>
          <p:cNvPr id="5" name="TextBox 4">
            <a:extLst>
              <a:ext uri="{FF2B5EF4-FFF2-40B4-BE49-F238E27FC236}">
                <a16:creationId xmlns:a16="http://schemas.microsoft.com/office/drawing/2014/main" id="{6F02941F-3EB8-08A3-9388-5BCAF340903A}"/>
              </a:ext>
            </a:extLst>
          </p:cNvPr>
          <p:cNvSpPr txBox="1"/>
          <p:nvPr/>
        </p:nvSpPr>
        <p:spPr>
          <a:xfrm>
            <a:off x="3537829" y="5789455"/>
            <a:ext cx="37208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B71B"/>
                </a:solidFill>
                <a:effectLst/>
                <a:uLnTx/>
                <a:uFillTx/>
                <a:latin typeface="Calibri"/>
                <a:ea typeface="Calibri"/>
                <a:cs typeface="Calibri"/>
              </a:rPr>
              <a:t>https://go.uncg.edu/mps</a:t>
            </a:r>
          </a:p>
        </p:txBody>
      </p:sp>
      <p:sp>
        <p:nvSpPr>
          <p:cNvPr id="6" name="TextBox 5">
            <a:extLst>
              <a:ext uri="{FF2B5EF4-FFF2-40B4-BE49-F238E27FC236}">
                <a16:creationId xmlns:a16="http://schemas.microsoft.com/office/drawing/2014/main" id="{7E40111C-CF3F-6F24-7A5A-8B7F2258A297}"/>
              </a:ext>
            </a:extLst>
          </p:cNvPr>
          <p:cNvSpPr txBox="1"/>
          <p:nvPr/>
        </p:nvSpPr>
        <p:spPr>
          <a:xfrm>
            <a:off x="5860135" y="2640020"/>
            <a:ext cx="5417388" cy="3893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B71B"/>
                </a:solidFill>
                <a:effectLst/>
                <a:uLnTx/>
                <a:uFillTx/>
                <a:latin typeface="Calibri" panose="020F0502020204030204"/>
                <a:ea typeface="Calibri"/>
                <a:cs typeface="Calibri"/>
              </a:rPr>
              <a:t>Policies</a:t>
            </a:r>
            <a:endParaRPr kumimoji="0" lang="en-US" sz="2800" b="0" i="0" u="none" strike="noStrike" kern="1200" cap="none" spc="0" normalizeH="0" baseline="0" noProof="0">
              <a:ln>
                <a:noFill/>
              </a:ln>
              <a:solidFill>
                <a:srgbClr val="FFB71B"/>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Calibri"/>
                <a:cs typeface="Calibri"/>
              </a:rPr>
              <a:t>ITS approval for all printers &amp; supplies</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Calibri"/>
                <a:cs typeface="Calibri"/>
              </a:rPr>
              <a:t>MPS covers toner &amp; standard paper</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Calibri"/>
                <a:cs typeface="Calibri"/>
              </a:rPr>
              <a:t>Return unapproved or legacy printers</a:t>
            </a:r>
            <a:b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b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B71B"/>
                </a:solidFill>
                <a:effectLst/>
                <a:uLnTx/>
                <a:uFillTx/>
                <a:latin typeface="Calibri" panose="020F0502020204030204"/>
                <a:ea typeface="Calibri"/>
                <a:cs typeface="Calibri"/>
              </a:rPr>
              <a:t>Special Cases &amp; Compliance</a:t>
            </a:r>
            <a:endParaRPr kumimoji="0" lang="en-US" sz="2800" b="0" i="0" u="none" strike="noStrike" kern="1200" cap="none" spc="0" normalizeH="0" baseline="0" noProof="0">
              <a:ln>
                <a:noFill/>
              </a:ln>
              <a:solidFill>
                <a:srgbClr val="FFB71B"/>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Calibri"/>
                <a:cs typeface="Calibri"/>
              </a:rPr>
              <a:t>E-fax replaces physical faxing</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Calibri"/>
                <a:cs typeface="Calibri"/>
              </a:rPr>
              <a:t>Specialty printers need approval</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Calibri"/>
                <a:cs typeface="Calibri"/>
              </a:rPr>
              <a:t>Escalating penalties for violations</a:t>
            </a:r>
          </a:p>
          <a:p>
            <a:pPr marL="285750" marR="0" lvl="0" indent="-285750" algn="l" defTabSz="914400" rtl="0" eaLnBrk="1" fontAlgn="auto" latinLnBrk="0" hangingPunct="1">
              <a:lnSpc>
                <a:spcPct val="150000"/>
              </a:lnSpc>
              <a:spcBef>
                <a:spcPts val="0"/>
              </a:spcBef>
              <a:spcAft>
                <a:spcPts val="0"/>
              </a:spcAft>
              <a:buClrTx/>
              <a:buSzTx/>
              <a:buFont typeface="Arial,Sans-Serif"/>
              <a:buChar char="•"/>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8B16C5FF-4742-CF3F-D026-75D8F7C97658}"/>
              </a:ext>
            </a:extLst>
          </p:cNvPr>
          <p:cNvSpPr txBox="1"/>
          <p:nvPr/>
        </p:nvSpPr>
        <p:spPr>
          <a:xfrm>
            <a:off x="690786" y="1420662"/>
            <a:ext cx="1080889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panose="020F0502020204030204"/>
                <a:ea typeface="Calibri"/>
                <a:cs typeface="Calibri"/>
              </a:rPr>
              <a:t>Purpose</a:t>
            </a:r>
            <a:r>
              <a:rPr kumimoji="0" lang="en-US" sz="3200" b="0" i="0" u="none" strike="noStrike" kern="1200" cap="none" spc="0" normalizeH="0" baseline="0" noProof="0">
                <a:ln>
                  <a:noFill/>
                </a:ln>
                <a:solidFill>
                  <a:srgbClr val="FFB71B"/>
                </a:solidFill>
                <a:effectLst/>
                <a:uLnTx/>
                <a:uFillTx/>
                <a:latin typeface="Calibri" panose="020F0502020204030204"/>
                <a:ea typeface="Calibri"/>
                <a:cs typeface="Calibri"/>
              </a:rPr>
              <a:t>:</a:t>
            </a:r>
            <a:r>
              <a:rPr kumimoji="0" lang="en-US" sz="3200" b="0" i="0" u="none" strike="noStrike" kern="1200" cap="none" spc="0" normalizeH="0" baseline="0" noProof="0">
                <a:ln>
                  <a:noFill/>
                </a:ln>
                <a:solidFill>
                  <a:prstClr val="white"/>
                </a:solidFill>
                <a:effectLst/>
                <a:uLnTx/>
                <a:uFillTx/>
                <a:latin typeface="Calibri" panose="020F0502020204030204"/>
                <a:ea typeface="Calibri"/>
                <a:cs typeface="Calibri"/>
              </a:rPr>
              <a:t> </a:t>
            </a:r>
            <a:r>
              <a:rPr kumimoji="0" lang="en-US" sz="2400" b="0" i="0" u="none" strike="noStrike" kern="1200" cap="none" spc="0" normalizeH="0" baseline="0" noProof="0">
                <a:ln>
                  <a:noFill/>
                </a:ln>
                <a:solidFill>
                  <a:prstClr val="white"/>
                </a:solidFill>
                <a:effectLst/>
                <a:uLnTx/>
                <a:uFillTx/>
                <a:latin typeface="Calibri" panose="020F0502020204030204"/>
                <a:ea typeface="Calibri"/>
                <a:cs typeface="Calibri"/>
              </a:rPr>
              <a:t>Streamline print operations, reduce costs, improve efficiency, and support sustainability through centralized printer management </a:t>
            </a:r>
            <a:r>
              <a:rPr kumimoji="0" lang="en-US" sz="3200" b="0" i="0" u="none" strike="noStrike" kern="1200" cap="none" spc="0" normalizeH="0" baseline="0" noProof="0">
                <a:ln>
                  <a:noFill/>
                </a:ln>
                <a:solidFill>
                  <a:prstClr val="white"/>
                </a:solidFill>
                <a:effectLst/>
                <a:uLnTx/>
                <a:uFillTx/>
                <a:latin typeface="Calibri" panose="020F0502020204030204"/>
                <a:ea typeface="Calibri"/>
                <a:cs typeface="Calibri"/>
              </a:rPr>
              <a:t> </a:t>
            </a:r>
          </a:p>
        </p:txBody>
      </p:sp>
    </p:spTree>
    <p:extLst>
      <p:ext uri="{BB962C8B-B14F-4D97-AF65-F5344CB8AC3E}">
        <p14:creationId xmlns:p14="http://schemas.microsoft.com/office/powerpoint/2010/main" val="1883493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309642-AC40-8B63-F1A4-67ADF6CF6310}"/>
              </a:ext>
            </a:extLst>
          </p:cNvPr>
          <p:cNvSpPr txBox="1"/>
          <p:nvPr/>
        </p:nvSpPr>
        <p:spPr>
          <a:xfrm>
            <a:off x="2577414" y="291414"/>
            <a:ext cx="46636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srgbClr val="FFB71B"/>
                </a:solidFill>
                <a:effectLst/>
                <a:uLnTx/>
                <a:uFillTx/>
                <a:latin typeface="Arial Black"/>
                <a:ea typeface="+mn-ea"/>
                <a:cs typeface="+mn-cs"/>
              </a:rPr>
              <a:t>CHiP</a:t>
            </a:r>
            <a:r>
              <a:rPr kumimoji="0" lang="en-US" sz="3200" b="0" i="0" u="none" strike="noStrike" kern="1200" cap="none" spc="0" normalizeH="0" baseline="0" noProof="0">
                <a:ln>
                  <a:noFill/>
                </a:ln>
                <a:solidFill>
                  <a:srgbClr val="FFB71B"/>
                </a:solidFill>
                <a:effectLst/>
                <a:uLnTx/>
                <a:uFillTx/>
                <a:latin typeface="Arial Black"/>
                <a:ea typeface="+mn-ea"/>
                <a:cs typeface="+mn-cs"/>
              </a:rPr>
              <a:t> Initiative</a:t>
            </a:r>
            <a:endParaRPr kumimoji="0" lang="en-US" sz="1800" b="0" i="0" u="none" strike="noStrike" kern="1200" cap="none" spc="0" normalizeH="0" baseline="0" noProof="0">
              <a:ln>
                <a:noFill/>
              </a:ln>
              <a:solidFill>
                <a:srgbClr val="FFB71B"/>
              </a:solidFill>
              <a:effectLst/>
              <a:uLnTx/>
              <a:uFillTx/>
              <a:latin typeface="Arial Black"/>
              <a:ea typeface="Calibri"/>
              <a:cs typeface="Calibri"/>
            </a:endParaRPr>
          </a:p>
        </p:txBody>
      </p:sp>
      <p:sp>
        <p:nvSpPr>
          <p:cNvPr id="3" name="TextBox 2">
            <a:extLst>
              <a:ext uri="{FF2B5EF4-FFF2-40B4-BE49-F238E27FC236}">
                <a16:creationId xmlns:a16="http://schemas.microsoft.com/office/drawing/2014/main" id="{6EBB8DCA-DB9A-490E-F41C-05757FE88326}"/>
              </a:ext>
            </a:extLst>
          </p:cNvPr>
          <p:cNvSpPr txBox="1"/>
          <p:nvPr/>
        </p:nvSpPr>
        <p:spPr>
          <a:xfrm>
            <a:off x="559640" y="2334811"/>
            <a:ext cx="11345252" cy="383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50000"/>
              </a:lnSpc>
              <a:spcBef>
                <a:spcPts val="0"/>
              </a:spcBef>
              <a:spcAft>
                <a:spcPts val="0"/>
              </a:spcAft>
              <a:buClrTx/>
              <a:buSzTx/>
              <a:buFont typeface="Arial"/>
              <a:buChar char="•"/>
              <a:tabLst/>
              <a:defRPr/>
            </a:pPr>
            <a:r>
              <a:rPr kumimoji="0" lang="en-US" sz="2800" b="1" i="0" u="none" strike="noStrike" kern="1200" cap="none" spc="0" normalizeH="0" baseline="0" noProof="0">
                <a:ln>
                  <a:noFill/>
                </a:ln>
                <a:solidFill>
                  <a:srgbClr val="FFB71B"/>
                </a:solidFill>
                <a:effectLst/>
                <a:uLnTx/>
                <a:uFillTx/>
                <a:latin typeface="Calibri"/>
                <a:ea typeface="Calibri"/>
                <a:cs typeface="Arial"/>
              </a:rPr>
              <a:t>Scope: </a:t>
            </a:r>
            <a:endParaRPr kumimoji="0" lang="en-US" sz="1800" b="0" i="0" u="none" strike="noStrike" kern="1200" cap="none" spc="0" normalizeH="0" baseline="0" noProof="0">
              <a:ln>
                <a:noFill/>
              </a:ln>
              <a:solidFill>
                <a:srgbClr val="FFFFFF"/>
              </a:solidFill>
              <a:effectLst/>
              <a:uLnTx/>
              <a:uFillTx/>
              <a:latin typeface="Calibri"/>
              <a:ea typeface="Calibri"/>
              <a:cs typeface="Arial"/>
            </a:endParaRPr>
          </a:p>
          <a:p>
            <a:pPr marL="731520" marR="0" lvl="1" indent="-285750" algn="l" defTabSz="914400" rtl="0" eaLnBrk="1" fontAlgn="auto" latinLnBrk="0" hangingPunct="1">
              <a:lnSpc>
                <a:spcPct val="150000"/>
              </a:lnSpc>
              <a:spcBef>
                <a:spcPts val="0"/>
              </a:spcBef>
              <a:spcAft>
                <a:spcPts val="0"/>
              </a:spcAft>
              <a:buClrTx/>
              <a:buSzTx/>
              <a:buFont typeface="Courier New,monospace"/>
              <a:buChar char="o"/>
              <a:tabLst/>
              <a:defRPr/>
            </a:pPr>
            <a:r>
              <a:rPr kumimoji="0" lang="en-US" sz="1800" b="0" i="0" u="none" strike="noStrike" kern="1200" cap="none" spc="0" normalizeH="0" baseline="0" noProof="0">
                <a:ln>
                  <a:noFill/>
                </a:ln>
                <a:solidFill>
                  <a:prstClr val="white"/>
                </a:solidFill>
                <a:effectLst/>
                <a:uLnTx/>
                <a:uFillTx/>
                <a:latin typeface="Calibri"/>
                <a:ea typeface="Calibri"/>
                <a:cs typeface="Arial"/>
              </a:rPr>
              <a:t>All UNCG tech purchases go through ITS​</a:t>
            </a: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a:p>
            <a:pPr marL="731520" marR="0" lvl="1" indent="-285750" algn="l" defTabSz="914400" rtl="0" eaLnBrk="1" fontAlgn="auto" latinLnBrk="0" hangingPunct="1">
              <a:lnSpc>
                <a:spcPct val="150000"/>
              </a:lnSpc>
              <a:spcBef>
                <a:spcPts val="0"/>
              </a:spcBef>
              <a:spcAft>
                <a:spcPts val="0"/>
              </a:spcAft>
              <a:buClrTx/>
              <a:buSzTx/>
              <a:buFont typeface="Courier New,monospace"/>
              <a:buChar char="o"/>
              <a:tabLst/>
              <a:defRPr/>
            </a:pPr>
            <a:r>
              <a:rPr kumimoji="0" lang="en-US" sz="1800" b="0" i="0" u="none" strike="noStrike" kern="1200" cap="none" spc="0" normalizeH="0" baseline="0" noProof="0">
                <a:ln>
                  <a:noFill/>
                </a:ln>
                <a:solidFill>
                  <a:prstClr val="white"/>
                </a:solidFill>
                <a:effectLst/>
                <a:uLnTx/>
                <a:uFillTx/>
                <a:latin typeface="Calibri"/>
                <a:ea typeface="Calibri"/>
                <a:cs typeface="Arial"/>
              </a:rPr>
              <a:t>Standardized, secure, supported services</a:t>
            </a:r>
          </a:p>
          <a:p>
            <a:pPr marL="731520" marR="0" lvl="1" indent="-285750" algn="l" defTabSz="914400" rtl="0" eaLnBrk="1" fontAlgn="auto" latinLnBrk="0" hangingPunct="1">
              <a:lnSpc>
                <a:spcPct val="150000"/>
              </a:lnSpc>
              <a:spcBef>
                <a:spcPts val="0"/>
              </a:spcBef>
              <a:spcAft>
                <a:spcPts val="0"/>
              </a:spcAft>
              <a:buClrTx/>
              <a:buSzTx/>
              <a:buFont typeface="Courier New,monospace"/>
              <a:buChar char="o"/>
              <a:tabLst/>
              <a:defRPr/>
            </a:pPr>
            <a:r>
              <a:rPr kumimoji="0" lang="en-US" sz="1800" b="0" i="0" u="none" strike="noStrike" kern="1200" cap="none" spc="0" normalizeH="0" baseline="0" noProof="0">
                <a:ln>
                  <a:noFill/>
                </a:ln>
                <a:solidFill>
                  <a:prstClr val="white"/>
                </a:solidFill>
                <a:effectLst/>
                <a:uLnTx/>
                <a:uFillTx/>
                <a:latin typeface="Calibri"/>
                <a:ea typeface="Calibri"/>
                <a:cs typeface="Arial"/>
              </a:rPr>
              <a:t>$1Mil+ annual savings projects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27432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800" b="1" i="0" u="none" strike="noStrike" kern="1200" cap="none" spc="0" normalizeH="0" baseline="0" noProof="0">
                <a:ln>
                  <a:noFill/>
                </a:ln>
                <a:solidFill>
                  <a:srgbClr val="FFB71B"/>
                </a:solidFill>
                <a:effectLst/>
                <a:uLnTx/>
                <a:uFillTx/>
                <a:latin typeface="Calibri"/>
                <a:ea typeface="Calibri"/>
                <a:cs typeface="Arial"/>
              </a:rPr>
              <a:t>Two Facets:</a:t>
            </a:r>
          </a:p>
          <a:p>
            <a:pPr marL="731520" marR="0" lvl="1" indent="-285750" algn="l" defTabSz="914400" rtl="0" eaLnBrk="1" fontAlgn="auto" latinLnBrk="0" hangingPunct="1">
              <a:lnSpc>
                <a:spcPct val="150000"/>
              </a:lnSpc>
              <a:spcBef>
                <a:spcPts val="0"/>
              </a:spcBef>
              <a:spcAft>
                <a:spcPts val="0"/>
              </a:spcAft>
              <a:buClrTx/>
              <a:buSzTx/>
              <a:buFont typeface="Courier New,monospace"/>
              <a:buChar char="o"/>
              <a:tabLst/>
              <a:defRPr/>
            </a:pPr>
            <a:r>
              <a:rPr kumimoji="0" lang="en-US" sz="1800" b="1" i="0" u="none" strike="noStrike" kern="1200" cap="none" spc="0" normalizeH="0" baseline="0" noProof="0">
                <a:ln>
                  <a:noFill/>
                </a:ln>
                <a:solidFill>
                  <a:prstClr val="white"/>
                </a:solidFill>
                <a:effectLst/>
                <a:uLnTx/>
                <a:uFillTx/>
                <a:latin typeface="Calibri"/>
                <a:ea typeface="Calibri"/>
                <a:cs typeface="Arial"/>
              </a:rPr>
              <a:t>Leasing: </a:t>
            </a:r>
            <a:r>
              <a:rPr kumimoji="0" lang="en-US" sz="1800" b="0" i="0" u="none" strike="noStrike" kern="1200" cap="none" spc="0" normalizeH="0" baseline="0" noProof="0">
                <a:ln>
                  <a:noFill/>
                </a:ln>
                <a:solidFill>
                  <a:prstClr val="white"/>
                </a:solidFill>
                <a:effectLst/>
                <a:uLnTx/>
                <a:uFillTx/>
                <a:latin typeface="Calibri"/>
                <a:ea typeface="Calibri"/>
                <a:cs typeface="Arial"/>
              </a:rPr>
              <a:t>Tier 1 or Tier 2  Mac/PC for faculty &amp; staff (4-year lifecycle)</a:t>
            </a:r>
          </a:p>
          <a:p>
            <a:pPr marL="731520" marR="0" lvl="1" indent="-285750" algn="l" defTabSz="914400" rtl="0" eaLnBrk="1" fontAlgn="auto" latinLnBrk="0" hangingPunct="1">
              <a:lnSpc>
                <a:spcPct val="150000"/>
              </a:lnSpc>
              <a:spcBef>
                <a:spcPts val="0"/>
              </a:spcBef>
              <a:spcAft>
                <a:spcPts val="0"/>
              </a:spcAft>
              <a:buClrTx/>
              <a:buSzTx/>
              <a:buFont typeface="Courier New,monospace"/>
              <a:buChar char="o"/>
              <a:tabLst/>
              <a:defRPr/>
            </a:pPr>
            <a:r>
              <a:rPr kumimoji="0" lang="en-US" sz="1800" b="1" i="0" u="none" strike="noStrike" kern="1200" cap="none" spc="0" normalizeH="0" baseline="0" noProof="0">
                <a:ln>
                  <a:noFill/>
                </a:ln>
                <a:solidFill>
                  <a:prstClr val="white"/>
                </a:solidFill>
                <a:effectLst/>
                <a:uLnTx/>
                <a:uFillTx/>
                <a:latin typeface="Calibri"/>
                <a:ea typeface="Calibri"/>
                <a:cs typeface="Arial"/>
              </a:rPr>
              <a:t>Purchases:</a:t>
            </a:r>
            <a:r>
              <a:rPr kumimoji="0" lang="en-US" sz="1800" b="0" i="0" u="none" strike="noStrike" kern="1200" cap="none" spc="0" normalizeH="0" baseline="0" noProof="0">
                <a:ln>
                  <a:noFill/>
                </a:ln>
                <a:solidFill>
                  <a:prstClr val="white"/>
                </a:solidFill>
                <a:effectLst/>
                <a:uLnTx/>
                <a:uFillTx/>
                <a:latin typeface="Calibri"/>
                <a:ea typeface="Calibri"/>
                <a:cs typeface="Arial"/>
              </a:rPr>
              <a:t> Peripherals, tablets, and other non-leased technology (research equipment, Tier 3 exceptions, etc.)</a:t>
            </a:r>
          </a:p>
          <a:p>
            <a:pPr marL="27432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white"/>
              </a:solidFill>
              <a:effectLst/>
              <a:uLnTx/>
              <a:uFillTx/>
              <a:latin typeface="Calibri"/>
              <a:ea typeface="Calibri"/>
              <a:cs typeface="Arial"/>
            </a:endParaRPr>
          </a:p>
        </p:txBody>
      </p:sp>
      <p:sp>
        <p:nvSpPr>
          <p:cNvPr id="5" name="TextBox 4">
            <a:extLst>
              <a:ext uri="{FF2B5EF4-FFF2-40B4-BE49-F238E27FC236}">
                <a16:creationId xmlns:a16="http://schemas.microsoft.com/office/drawing/2014/main" id="{D6F3EA37-480B-71BE-661D-5B435D0C6E3B}"/>
              </a:ext>
            </a:extLst>
          </p:cNvPr>
          <p:cNvSpPr txBox="1"/>
          <p:nvPr/>
        </p:nvSpPr>
        <p:spPr>
          <a:xfrm>
            <a:off x="960688" y="6152616"/>
            <a:ext cx="69302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B71B"/>
                </a:solidFill>
                <a:effectLst/>
                <a:uLnTx/>
                <a:uFillTx/>
                <a:latin typeface="Calibri" panose="020F0502020204030204"/>
                <a:ea typeface="Calibri"/>
                <a:cs typeface="Calibri"/>
              </a:rPr>
              <a:t>https://its.uncg.edu/tech-initiatives/chip-initiative/</a:t>
            </a:r>
          </a:p>
        </p:txBody>
      </p:sp>
      <p:sp>
        <p:nvSpPr>
          <p:cNvPr id="6" name="TextBox 5">
            <a:extLst>
              <a:ext uri="{FF2B5EF4-FFF2-40B4-BE49-F238E27FC236}">
                <a16:creationId xmlns:a16="http://schemas.microsoft.com/office/drawing/2014/main" id="{0023C493-18BF-B22A-DC99-0610D5AC3038}"/>
              </a:ext>
            </a:extLst>
          </p:cNvPr>
          <p:cNvSpPr txBox="1"/>
          <p:nvPr/>
        </p:nvSpPr>
        <p:spPr>
          <a:xfrm>
            <a:off x="540591" y="1412814"/>
            <a:ext cx="115038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a:ea typeface="Calibri"/>
                <a:cs typeface="Calibri"/>
              </a:rPr>
              <a:t>Purpose:</a:t>
            </a:r>
            <a:r>
              <a:rPr kumimoji="0" lang="en-US" sz="3200" b="1" i="0" u="none" strike="noStrike" kern="1200" cap="none" spc="0" normalizeH="0" baseline="0" noProof="0">
                <a:ln>
                  <a:noFill/>
                </a:ln>
                <a:solidFill>
                  <a:srgbClr val="FFFFFF"/>
                </a:solidFill>
                <a:effectLst/>
                <a:uLnTx/>
                <a:uFillTx/>
                <a:latin typeface="Calibri"/>
                <a:ea typeface="Calibri"/>
                <a:cs typeface="Calibri"/>
              </a:rPr>
              <a:t> </a:t>
            </a:r>
            <a:r>
              <a:rPr kumimoji="0" lang="en-US" sz="2800" b="0" i="0" u="none" strike="noStrike" kern="1200" cap="none" spc="0" normalizeH="0" baseline="0" noProof="0">
                <a:ln>
                  <a:noFill/>
                </a:ln>
                <a:solidFill>
                  <a:srgbClr val="FFFFFF"/>
                </a:solidFill>
                <a:effectLst/>
                <a:uLnTx/>
                <a:uFillTx/>
                <a:latin typeface="Calibri"/>
                <a:ea typeface="Calibri"/>
                <a:cs typeface="Calibri"/>
              </a:rPr>
              <a:t>Centralize all UNCG technology purchases through ITS to ensure compliance, improve security, standardize support, and reduce costs. </a:t>
            </a:r>
            <a:r>
              <a:rPr kumimoji="0" lang="en-US" sz="2800" b="1" i="0" u="none" strike="noStrike" kern="1200" cap="none" spc="0" normalizeH="0" baseline="0" noProof="0">
                <a:ln>
                  <a:noFill/>
                </a:ln>
                <a:solidFill>
                  <a:srgbClr val="FFFFFF"/>
                </a:solidFill>
                <a:effectLst/>
                <a:uLnTx/>
                <a:uFillTx/>
                <a:latin typeface="Calibri"/>
                <a:ea typeface="Calibri"/>
                <a:cs typeface="Calibri"/>
              </a:rPr>
              <a:t> </a:t>
            </a:r>
            <a:r>
              <a:rPr kumimoji="0" lang="en-US" sz="2800" b="0" i="0" u="none" strike="noStrike" kern="1200" cap="none" spc="0" normalizeH="0" baseline="0" noProof="0">
                <a:ln>
                  <a:noFill/>
                </a:ln>
                <a:solidFill>
                  <a:prstClr val="black"/>
                </a:solidFill>
                <a:effectLst/>
                <a:uLnTx/>
                <a:uFillTx/>
                <a:latin typeface="Calibri"/>
                <a:ea typeface="Calibri"/>
                <a:cs typeface="Calibri"/>
              </a:rPr>
              <a:t>​​</a:t>
            </a:r>
          </a:p>
        </p:txBody>
      </p:sp>
    </p:spTree>
    <p:extLst>
      <p:ext uri="{BB962C8B-B14F-4D97-AF65-F5344CB8AC3E}">
        <p14:creationId xmlns:p14="http://schemas.microsoft.com/office/powerpoint/2010/main" val="3263060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5CDF8-8E70-F1FA-ADB1-1E54E6FE4F5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286089-37AA-7379-3DD8-B42860E34F68}"/>
              </a:ext>
            </a:extLst>
          </p:cNvPr>
          <p:cNvSpPr txBox="1"/>
          <p:nvPr/>
        </p:nvSpPr>
        <p:spPr>
          <a:xfrm>
            <a:off x="2577414" y="291414"/>
            <a:ext cx="605685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B71B"/>
                </a:solidFill>
                <a:effectLst/>
                <a:uLnTx/>
                <a:uFillTx/>
                <a:latin typeface="Arial Black"/>
                <a:ea typeface="Calibri"/>
                <a:cs typeface="Calibri"/>
              </a:rPr>
              <a:t>IT Assessment</a:t>
            </a:r>
          </a:p>
        </p:txBody>
      </p:sp>
      <p:sp>
        <p:nvSpPr>
          <p:cNvPr id="3" name="TextBox 2">
            <a:extLst>
              <a:ext uri="{FF2B5EF4-FFF2-40B4-BE49-F238E27FC236}">
                <a16:creationId xmlns:a16="http://schemas.microsoft.com/office/drawing/2014/main" id="{255F024A-3129-5847-7C78-52C91F1F95B7}"/>
              </a:ext>
            </a:extLst>
          </p:cNvPr>
          <p:cNvSpPr txBox="1"/>
          <p:nvPr/>
        </p:nvSpPr>
        <p:spPr>
          <a:xfrm>
            <a:off x="542580" y="2676005"/>
            <a:ext cx="11345252" cy="31425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50000"/>
              </a:lnSpc>
              <a:spcBef>
                <a:spcPts val="0"/>
              </a:spcBef>
              <a:spcAft>
                <a:spcPts val="0"/>
              </a:spcAft>
              <a:buClrTx/>
              <a:buSzTx/>
              <a:buFont typeface="Arial"/>
              <a:buChar char="•"/>
              <a:tabLst/>
              <a:defRPr/>
            </a:pPr>
            <a:r>
              <a:rPr kumimoji="0" lang="en-US" sz="2800" b="1" i="0" u="none" strike="noStrike" kern="1200" cap="none" spc="0" normalizeH="0" baseline="0" noProof="0">
                <a:ln>
                  <a:noFill/>
                </a:ln>
                <a:solidFill>
                  <a:srgbClr val="FFB71B"/>
                </a:solidFill>
                <a:effectLst/>
                <a:uLnTx/>
                <a:uFillTx/>
                <a:latin typeface="Calibri"/>
                <a:ea typeface="Calibri"/>
                <a:cs typeface="Arial"/>
              </a:rPr>
              <a:t>Goal: </a:t>
            </a:r>
            <a:r>
              <a:rPr kumimoji="0" lang="en-US" sz="2400" b="1" i="0" u="none" strike="noStrike" kern="1200" cap="none" spc="0" normalizeH="0" baseline="0" noProof="0">
                <a:ln>
                  <a:noFill/>
                </a:ln>
                <a:solidFill>
                  <a:prstClr val="white"/>
                </a:solidFill>
                <a:effectLst/>
                <a:uLnTx/>
                <a:uFillTx/>
                <a:latin typeface="Calibri"/>
                <a:ea typeface="Calibri"/>
                <a:cs typeface="Arial"/>
              </a:rPr>
              <a:t>Identify strengths, gaps, and design a model tailored to UNCG</a:t>
            </a:r>
            <a:endParaRPr kumimoji="0" lang="en-US" sz="2400" b="0" i="0" u="none" strike="noStrike" kern="1200" cap="none" spc="0" normalizeH="0" baseline="0" noProof="0">
              <a:ln>
                <a:noFill/>
              </a:ln>
              <a:solidFill>
                <a:prstClr val="white"/>
              </a:solidFill>
              <a:effectLst/>
              <a:uLnTx/>
              <a:uFillTx/>
              <a:latin typeface="Calibri"/>
              <a:ea typeface="Calibri"/>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1200" cap="none" spc="0" normalizeH="0" baseline="0" noProof="0">
                <a:ln>
                  <a:noFill/>
                </a:ln>
                <a:solidFill>
                  <a:srgbClr val="FFB71B"/>
                </a:solidFill>
                <a:effectLst/>
                <a:uLnTx/>
                <a:uFillTx/>
                <a:latin typeface="Calibri"/>
                <a:ea typeface="Calibri"/>
                <a:cs typeface="Arial"/>
              </a:rPr>
              <a:t>Process: </a:t>
            </a:r>
            <a:r>
              <a:rPr kumimoji="0" lang="en-US" sz="2400" b="1" i="0" u="none" strike="noStrike" kern="1200" cap="none" spc="0" normalizeH="0" baseline="0" noProof="0">
                <a:ln>
                  <a:noFill/>
                </a:ln>
                <a:solidFill>
                  <a:prstClr val="white"/>
                </a:solidFill>
                <a:effectLst/>
                <a:uLnTx/>
                <a:uFillTx/>
                <a:latin typeface="Calibri"/>
                <a:ea typeface="Calibri"/>
                <a:cs typeface="Arial"/>
              </a:rPr>
              <a:t>Transparent, phased, and shaped by input from faculty, staff, and students</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1200" cap="none" spc="0" normalizeH="0" baseline="0" noProof="0">
                <a:ln>
                  <a:noFill/>
                </a:ln>
                <a:solidFill>
                  <a:srgbClr val="FFB71B"/>
                </a:solidFill>
                <a:effectLst/>
                <a:uLnTx/>
                <a:uFillTx/>
                <a:latin typeface="Calibri"/>
                <a:ea typeface="Calibri"/>
                <a:cs typeface="Arial"/>
              </a:rPr>
              <a:t>Job Security: </a:t>
            </a:r>
            <a:r>
              <a:rPr kumimoji="0" lang="en-US" sz="2400" b="1" i="0" u="none" strike="noStrike" kern="1200" cap="none" spc="0" normalizeH="0" baseline="0" noProof="0">
                <a:ln>
                  <a:noFill/>
                </a:ln>
                <a:solidFill>
                  <a:prstClr val="white"/>
                </a:solidFill>
                <a:effectLst/>
                <a:uLnTx/>
                <a:uFillTx/>
                <a:latin typeface="Calibri"/>
                <a:ea typeface="Calibri"/>
                <a:cs typeface="Arial"/>
              </a:rPr>
              <a:t>Not designed to cut positions; changes will be thoughtful and gradual</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1200" cap="none" spc="0" normalizeH="0" baseline="0" noProof="0">
                <a:ln>
                  <a:noFill/>
                </a:ln>
                <a:solidFill>
                  <a:srgbClr val="FFB71B"/>
                </a:solidFill>
                <a:effectLst/>
                <a:uLnTx/>
                <a:uFillTx/>
                <a:latin typeface="Calibri"/>
                <a:ea typeface="Calibri"/>
                <a:cs typeface="Arial"/>
              </a:rPr>
              <a:t>Your Role: </a:t>
            </a:r>
            <a:r>
              <a:rPr kumimoji="0" lang="en-US" sz="2400" b="1" i="0" u="none" strike="noStrike" kern="1200" cap="none" spc="0" normalizeH="0" baseline="0" noProof="0">
                <a:ln>
                  <a:noFill/>
                </a:ln>
                <a:solidFill>
                  <a:prstClr val="white"/>
                </a:solidFill>
                <a:effectLst/>
                <a:uLnTx/>
                <a:uFillTx/>
                <a:latin typeface="Calibri"/>
                <a:ea typeface="Calibri"/>
                <a:cs typeface="Arial"/>
              </a:rPr>
              <a:t>Share IT support experiences, understand that this is about sustainability, and watch for updates.</a:t>
            </a:r>
          </a:p>
          <a:p>
            <a:pPr marL="27432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white"/>
              </a:solidFill>
              <a:effectLst/>
              <a:uLnTx/>
              <a:uFillTx/>
              <a:latin typeface="Calibri"/>
              <a:ea typeface="Calibri"/>
              <a:cs typeface="Arial"/>
            </a:endParaRPr>
          </a:p>
        </p:txBody>
      </p:sp>
      <p:sp>
        <p:nvSpPr>
          <p:cNvPr id="6" name="TextBox 5">
            <a:extLst>
              <a:ext uri="{FF2B5EF4-FFF2-40B4-BE49-F238E27FC236}">
                <a16:creationId xmlns:a16="http://schemas.microsoft.com/office/drawing/2014/main" id="{F391E965-AA09-C686-FCF9-4D918B02B92A}"/>
              </a:ext>
            </a:extLst>
          </p:cNvPr>
          <p:cNvSpPr txBox="1"/>
          <p:nvPr/>
        </p:nvSpPr>
        <p:spPr>
          <a:xfrm>
            <a:off x="540591" y="1412814"/>
            <a:ext cx="115038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a:ea typeface="Calibri"/>
                <a:cs typeface="Calibri"/>
              </a:rPr>
              <a:t>Purpose:</a:t>
            </a:r>
            <a:r>
              <a:rPr kumimoji="0" lang="en-US" sz="3200" b="1" i="0" u="none" strike="noStrike" kern="1200" cap="none" spc="0" normalizeH="0" baseline="0" noProof="0">
                <a:ln>
                  <a:noFill/>
                </a:ln>
                <a:solidFill>
                  <a:srgbClr val="FFFFFF"/>
                </a:solidFill>
                <a:effectLst/>
                <a:uLnTx/>
                <a:uFillTx/>
                <a:latin typeface="Calibri"/>
                <a:ea typeface="Calibri"/>
                <a:cs typeface="Calibri"/>
              </a:rPr>
              <a:t> E</a:t>
            </a:r>
            <a:r>
              <a:rPr kumimoji="0" lang="en-US" sz="32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valuate how IT services are organized and delivered across campus.</a:t>
            </a:r>
            <a:r>
              <a:rPr kumimoji="0" lang="en-US" sz="2800" b="0" i="0" u="none" strike="noStrike" kern="1200" cap="none" spc="0" normalizeH="0" baseline="0" noProof="0">
                <a:ln>
                  <a:noFill/>
                </a:ln>
                <a:solidFill>
                  <a:srgbClr val="FFFFFF"/>
                </a:solidFill>
                <a:effectLst/>
                <a:uLnTx/>
                <a:uFillTx/>
                <a:latin typeface="Calibri"/>
                <a:ea typeface="Calibri"/>
                <a:cs typeface="Calibri"/>
              </a:rPr>
              <a:t> </a:t>
            </a:r>
            <a:r>
              <a:rPr kumimoji="0" lang="en-US" sz="2800" b="1" i="0" u="none" strike="noStrike" kern="1200" cap="none" spc="0" normalizeH="0" baseline="0" noProof="0">
                <a:ln>
                  <a:noFill/>
                </a:ln>
                <a:solidFill>
                  <a:srgbClr val="FFFFFF"/>
                </a:solidFill>
                <a:effectLst/>
                <a:uLnTx/>
                <a:uFillTx/>
                <a:latin typeface="Calibri"/>
                <a:ea typeface="Calibri"/>
                <a:cs typeface="Calibri"/>
              </a:rPr>
              <a:t> </a:t>
            </a:r>
            <a:r>
              <a:rPr kumimoji="0" lang="en-US" sz="2800" b="0" i="0" u="none" strike="noStrike" kern="1200" cap="none" spc="0" normalizeH="0" baseline="0" noProof="0">
                <a:ln>
                  <a:noFill/>
                </a:ln>
                <a:solidFill>
                  <a:prstClr val="black"/>
                </a:solidFill>
                <a:effectLst/>
                <a:uLnTx/>
                <a:uFillTx/>
                <a:latin typeface="Calibri"/>
                <a:ea typeface="Calibri"/>
                <a:cs typeface="Calibri"/>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855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B7AD9-F571-CF99-F1E5-61EDBE2E94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2A2E82-FE26-809C-1FBE-4C5B6BEA0986}"/>
              </a:ext>
            </a:extLst>
          </p:cNvPr>
          <p:cNvSpPr txBox="1"/>
          <p:nvPr/>
        </p:nvSpPr>
        <p:spPr>
          <a:xfrm>
            <a:off x="2577414" y="291414"/>
            <a:ext cx="7069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B71B"/>
                </a:solidFill>
                <a:effectLst/>
                <a:uLnTx/>
                <a:uFillTx/>
                <a:latin typeface="Arial Black"/>
                <a:ea typeface="Calibri"/>
                <a:cs typeface="Calibri"/>
              </a:rPr>
              <a:t>ITS Project Status Dashboard</a:t>
            </a:r>
          </a:p>
        </p:txBody>
      </p:sp>
      <p:sp>
        <p:nvSpPr>
          <p:cNvPr id="5" name="TextBox 4">
            <a:extLst>
              <a:ext uri="{FF2B5EF4-FFF2-40B4-BE49-F238E27FC236}">
                <a16:creationId xmlns:a16="http://schemas.microsoft.com/office/drawing/2014/main" id="{8F570F02-75A4-A1C9-1202-A0A634FD3B43}"/>
              </a:ext>
            </a:extLst>
          </p:cNvPr>
          <p:cNvSpPr txBox="1"/>
          <p:nvPr/>
        </p:nvSpPr>
        <p:spPr>
          <a:xfrm>
            <a:off x="1143778" y="3076141"/>
            <a:ext cx="98969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B71B"/>
                </a:solidFill>
                <a:effectLst/>
                <a:uLnTx/>
                <a:uFillTx/>
                <a:latin typeface="Calibri" panose="020F0502020204030204"/>
                <a:ea typeface="Calibri" panose="020F0502020204030204"/>
                <a:cs typeface="Calibri" panose="020F0502020204030204"/>
              </a:rPr>
              <a:t>https://its.uncg.edu/project-status-dashboard/</a:t>
            </a:r>
          </a:p>
        </p:txBody>
      </p:sp>
    </p:spTree>
    <p:extLst>
      <p:ext uri="{BB962C8B-B14F-4D97-AF65-F5344CB8AC3E}">
        <p14:creationId xmlns:p14="http://schemas.microsoft.com/office/powerpoint/2010/main" val="4270387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A1474F64-EEF6-4990-804F-C35D7F8EC80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23132B6-CFF3-F8E3-22FB-385926CE02A8}"/>
              </a:ext>
            </a:extLst>
          </p:cNvPr>
          <p:cNvSpPr txBox="1"/>
          <p:nvPr/>
        </p:nvSpPr>
        <p:spPr>
          <a:xfrm>
            <a:off x="868035" y="2836262"/>
            <a:ext cx="10170994" cy="172354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a:ln>
                  <a:noFill/>
                </a:ln>
                <a:solidFill>
                  <a:srgbClr val="FFB71B"/>
                </a:solidFill>
                <a:effectLst/>
                <a:uLnTx/>
                <a:uFillTx/>
                <a:latin typeface="Calibri"/>
                <a:ea typeface="Calibri" panose="020F0502020204030204"/>
                <a:cs typeface="Arial"/>
              </a:rPr>
              <a:t>Update</a:t>
            </a:r>
            <a:r>
              <a:rPr kumimoji="0" lang="en-US" sz="2400" b="1" i="0" u="none" strike="noStrike" kern="1200" cap="none" spc="0" normalizeH="0" baseline="0" noProof="0">
                <a:ln>
                  <a:noFill/>
                </a:ln>
                <a:solidFill>
                  <a:srgbClr val="FFB71B"/>
                </a:solidFill>
                <a:effectLst/>
                <a:uLnTx/>
                <a:uFillTx/>
                <a:latin typeface="Calibri"/>
                <a:ea typeface="Calibri" panose="020F0502020204030204"/>
                <a:cs typeface="Arial"/>
              </a:rPr>
              <a:t>:</a:t>
            </a:r>
          </a:p>
          <a:p>
            <a:pPr marL="342900" marR="0" lvl="0" indent="-342900" algn="l" defTabSz="914400" rtl="0" eaLnBrk="1" fontAlgn="auto" latinLnBrk="0" hangingPunct="1">
              <a:lnSpc>
                <a:spcPct val="100000"/>
              </a:lnSpc>
              <a:spcBef>
                <a:spcPts val="0"/>
              </a:spcBef>
              <a:spcAft>
                <a:spcPts val="180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Calibri"/>
                <a:ea typeface="Calibri" panose="020F0502020204030204"/>
                <a:cs typeface="Arial"/>
              </a:rPr>
              <a:t>Executive Presentation (pushed to October 14, 2025)</a:t>
            </a:r>
            <a:endParaRPr kumimoji="0" lang="en-US" sz="2400" b="1" i="0" u="none" strike="noStrike" kern="1200" cap="none" spc="0" normalizeH="0" baseline="0" noProof="0">
              <a:ln>
                <a:noFill/>
              </a:ln>
              <a:solidFill>
                <a:prstClr val="white"/>
              </a:solidFill>
              <a:effectLst/>
              <a:uLnTx/>
              <a:uFillTx/>
              <a:latin typeface="Calibri"/>
              <a:ea typeface="Calibri" panose="020F0502020204030204"/>
              <a:cs typeface="Arial"/>
            </a:endParaRP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rPr>
              <a:t>Planning for deployment project</a:t>
            </a: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
        <p:nvSpPr>
          <p:cNvPr id="12" name="TextBox 11">
            <a:extLst>
              <a:ext uri="{FF2B5EF4-FFF2-40B4-BE49-F238E27FC236}">
                <a16:creationId xmlns:a16="http://schemas.microsoft.com/office/drawing/2014/main" id="{ADD4C93F-3E7A-5D4E-1B15-33E28A4109A2}"/>
              </a:ext>
            </a:extLst>
          </p:cNvPr>
          <p:cNvSpPr txBox="1"/>
          <p:nvPr/>
        </p:nvSpPr>
        <p:spPr>
          <a:xfrm>
            <a:off x="2412016" y="363473"/>
            <a:ext cx="9697299"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B71B"/>
                </a:solidFill>
                <a:effectLst/>
                <a:uLnTx/>
                <a:uFillTx/>
                <a:latin typeface="Arial Black"/>
                <a:ea typeface="+mn-ea"/>
                <a:cs typeface="Arial"/>
              </a:rPr>
              <a:t>Identity and Access Management Initiative</a:t>
            </a:r>
          </a:p>
        </p:txBody>
      </p:sp>
      <p:sp>
        <p:nvSpPr>
          <p:cNvPr id="2" name="TextBox 1">
            <a:extLst>
              <a:ext uri="{FF2B5EF4-FFF2-40B4-BE49-F238E27FC236}">
                <a16:creationId xmlns:a16="http://schemas.microsoft.com/office/drawing/2014/main" id="{717591AA-ED91-732B-2EF1-1070CF3F02C5}"/>
              </a:ext>
            </a:extLst>
          </p:cNvPr>
          <p:cNvSpPr txBox="1"/>
          <p:nvPr/>
        </p:nvSpPr>
        <p:spPr>
          <a:xfrm>
            <a:off x="653744" y="1308713"/>
            <a:ext cx="1128960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a:ea typeface="Calibri"/>
                <a:cs typeface="Calibri"/>
              </a:rPr>
              <a:t>Purpose</a:t>
            </a:r>
            <a:r>
              <a:rPr kumimoji="0" lang="en-US" sz="3600" b="1" i="0" u="none" strike="noStrike" kern="1200" cap="none" spc="0" normalizeH="0" baseline="0" noProof="0">
                <a:ln>
                  <a:noFill/>
                </a:ln>
                <a:solidFill>
                  <a:srgbClr val="FFB71B"/>
                </a:solidFill>
                <a:effectLst/>
                <a:uLnTx/>
                <a:uFillTx/>
                <a:latin typeface="Calibri"/>
                <a:ea typeface="Calibri"/>
                <a:cs typeface="Calibri"/>
              </a:rPr>
              <a:t>:</a:t>
            </a:r>
            <a:r>
              <a:rPr kumimoji="0" lang="en-US" sz="2800" b="1" i="0" u="none" strike="noStrike" kern="1200" cap="none" spc="0" normalizeH="0" baseline="0" noProof="0">
                <a:ln>
                  <a:noFill/>
                </a:ln>
                <a:solidFill>
                  <a:prstClr val="white"/>
                </a:solidFill>
                <a:effectLst/>
                <a:uLnTx/>
                <a:uFillTx/>
                <a:latin typeface="Calibri"/>
                <a:ea typeface="Calibri"/>
                <a:cs typeface="Calibri"/>
              </a:rPr>
              <a:t> </a:t>
            </a:r>
            <a:r>
              <a:rPr kumimoji="0" lang="en-US" sz="2400" b="0" i="0" u="none" strike="noStrike" kern="1200" cap="none" spc="0" normalizeH="0" baseline="0" noProof="0">
                <a:ln>
                  <a:noFill/>
                </a:ln>
                <a:solidFill>
                  <a:prstClr val="white"/>
                </a:solidFill>
                <a:effectLst/>
                <a:uLnTx/>
                <a:uFillTx/>
                <a:latin typeface="Calibri"/>
                <a:ea typeface="Calibri"/>
                <a:cs typeface="Calibri"/>
              </a:rPr>
              <a:t>UNCG is developing a strategic plan to modernize how we manage sign-ins and system access—improving security, user experience, and efficiency across campus.</a:t>
            </a:r>
            <a:r>
              <a:rPr kumimoji="0" lang="en-US" sz="2800" b="0" i="0" u="none" strike="noStrike" kern="1200" cap="none" spc="0" normalizeH="0" baseline="0" noProof="0">
                <a:ln>
                  <a:noFill/>
                </a:ln>
                <a:solidFill>
                  <a:prstClr val="white"/>
                </a:solidFill>
                <a:effectLst/>
                <a:uLnTx/>
                <a:uFillTx/>
                <a:latin typeface="Calibri"/>
                <a:ea typeface="Calibri"/>
                <a:cs typeface="Calibri"/>
              </a:rPr>
              <a:t>  </a:t>
            </a:r>
          </a:p>
        </p:txBody>
      </p:sp>
      <p:sp>
        <p:nvSpPr>
          <p:cNvPr id="4" name="TextBox 3">
            <a:extLst>
              <a:ext uri="{FF2B5EF4-FFF2-40B4-BE49-F238E27FC236}">
                <a16:creationId xmlns:a16="http://schemas.microsoft.com/office/drawing/2014/main" id="{41BBB333-625A-6C6B-0F0A-ACB9344343F7}"/>
              </a:ext>
            </a:extLst>
          </p:cNvPr>
          <p:cNvSpPr txBox="1"/>
          <p:nvPr/>
        </p:nvSpPr>
        <p:spPr>
          <a:xfrm>
            <a:off x="1008944" y="5997221"/>
            <a:ext cx="88956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B71B"/>
                </a:solidFill>
                <a:effectLst/>
                <a:uLnTx/>
                <a:uFillTx/>
                <a:latin typeface="Calibri" panose="020F0502020204030204"/>
                <a:ea typeface="Calibri"/>
                <a:cs typeface="Calibri"/>
              </a:rPr>
              <a:t>https://its.uncg.edu/tech-initiatives/identity-and-access-management</a:t>
            </a:r>
            <a:endParaRPr kumimoji="0" lang="en-US" sz="24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custDataLst>
      <p:tags r:id="rId1"/>
    </p:custDataLst>
    <p:extLst>
      <p:ext uri="{BB962C8B-B14F-4D97-AF65-F5344CB8AC3E}">
        <p14:creationId xmlns:p14="http://schemas.microsoft.com/office/powerpoint/2010/main" val="870856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5D892F6C-DBB4-2AD5-DB4F-CD493EA62B7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5E2FDD2-0B3F-DB58-2AC1-6F88B7896E05}"/>
              </a:ext>
            </a:extLst>
          </p:cNvPr>
          <p:cNvSpPr txBox="1"/>
          <p:nvPr/>
        </p:nvSpPr>
        <p:spPr>
          <a:xfrm>
            <a:off x="2492127" y="368337"/>
            <a:ext cx="9697299"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B71B"/>
                </a:solidFill>
                <a:effectLst/>
                <a:uLnTx/>
                <a:uFillTx/>
                <a:latin typeface="Arial Black"/>
                <a:ea typeface="+mn-ea"/>
                <a:cs typeface="Arial"/>
              </a:rPr>
              <a:t>Research Data Storage</a:t>
            </a:r>
            <a:endParaRPr kumimoji="0" lang="en-US" sz="1800" b="0" i="0" u="none" strike="noStrike" kern="1200" cap="none" spc="0" normalizeH="0" baseline="0" noProof="0">
              <a:ln>
                <a:noFill/>
              </a:ln>
              <a:solidFill>
                <a:srgbClr val="FFB71B"/>
              </a:solidFill>
              <a:effectLst/>
              <a:uLnTx/>
              <a:uFillTx/>
              <a:latin typeface="Arial Black"/>
              <a:ea typeface="+mn-ea"/>
              <a:cs typeface="+mn-cs"/>
            </a:endParaRPr>
          </a:p>
        </p:txBody>
      </p:sp>
      <p:sp>
        <p:nvSpPr>
          <p:cNvPr id="2" name="TextBox 1">
            <a:extLst>
              <a:ext uri="{FF2B5EF4-FFF2-40B4-BE49-F238E27FC236}">
                <a16:creationId xmlns:a16="http://schemas.microsoft.com/office/drawing/2014/main" id="{67A21899-5414-CC42-57A1-676787D93FB5}"/>
              </a:ext>
            </a:extLst>
          </p:cNvPr>
          <p:cNvSpPr txBox="1"/>
          <p:nvPr/>
        </p:nvSpPr>
        <p:spPr>
          <a:xfrm>
            <a:off x="747330" y="1351845"/>
            <a:ext cx="1091792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a:ea typeface="Calibri"/>
                <a:cs typeface="Calibri"/>
              </a:rPr>
              <a:t>Purpose</a:t>
            </a:r>
            <a:r>
              <a:rPr kumimoji="0" lang="en-US" sz="3200" b="0" i="0" u="none" strike="noStrike" kern="1200" cap="none" spc="0" normalizeH="0" baseline="0" noProof="0">
                <a:ln>
                  <a:noFill/>
                </a:ln>
                <a:solidFill>
                  <a:srgbClr val="FFB71B"/>
                </a:solidFill>
                <a:effectLst/>
                <a:uLnTx/>
                <a:uFillTx/>
                <a:latin typeface="Calibri"/>
                <a:ea typeface="Calibri"/>
                <a:cs typeface="Calibri"/>
              </a:rPr>
              <a:t>:</a:t>
            </a:r>
            <a:r>
              <a:rPr kumimoji="0" lang="en-US" sz="3200" b="0" i="0" u="none" strike="noStrike" kern="1200" cap="none" spc="0" normalizeH="0" baseline="0" noProof="0">
                <a:ln>
                  <a:noFill/>
                </a:ln>
                <a:solidFill>
                  <a:prstClr val="white"/>
                </a:solidFill>
                <a:effectLst/>
                <a:uLnTx/>
                <a:uFillTx/>
                <a:latin typeface="Calibri"/>
                <a:ea typeface="Calibri"/>
                <a:cs typeface="Calibri"/>
              </a:rPr>
              <a:t> </a:t>
            </a:r>
            <a:r>
              <a:rPr kumimoji="0" lang="en-US" sz="2400" b="0" i="0" u="none" strike="noStrike" kern="1200" cap="none" spc="0" normalizeH="0" baseline="0" noProof="0">
                <a:ln>
                  <a:noFill/>
                </a:ln>
                <a:solidFill>
                  <a:prstClr val="white"/>
                </a:solidFill>
                <a:effectLst/>
                <a:uLnTx/>
                <a:uFillTx/>
                <a:latin typeface="Calibri"/>
                <a:ea typeface="Calibri"/>
                <a:cs typeface="Calibri"/>
              </a:rPr>
              <a:t>Transition to Box as UNCG's dedicated research data storage platform to ensure secure, compliant, and collaborative management of research data. </a:t>
            </a:r>
            <a:r>
              <a:rPr kumimoji="0" lang="en-US" sz="3200" b="0" i="0" u="none" strike="noStrike" kern="1200" cap="none" spc="0" normalizeH="0" baseline="0" noProof="0">
                <a:ln>
                  <a:noFill/>
                </a:ln>
                <a:solidFill>
                  <a:prstClr val="white"/>
                </a:solidFill>
                <a:effectLst/>
                <a:uLnTx/>
                <a:uFillTx/>
                <a:latin typeface="Calibri"/>
                <a:ea typeface="Calibri"/>
                <a:cs typeface="Calibri"/>
              </a:rPr>
              <a:t>  </a:t>
            </a:r>
            <a:endParaRPr kumimoji="0" lang="en-US" sz="2400" b="0" i="0" u="none" strike="noStrike" kern="1200" cap="none" spc="0" normalizeH="0" baseline="0" noProof="0">
              <a:ln>
                <a:noFill/>
              </a:ln>
              <a:solidFill>
                <a:prstClr val="white"/>
              </a:solidFill>
              <a:effectLst/>
              <a:uLnTx/>
              <a:uFillTx/>
              <a:latin typeface="Calibri"/>
              <a:ea typeface="Calibri"/>
              <a:cs typeface="Calibri"/>
            </a:endParaRPr>
          </a:p>
        </p:txBody>
      </p:sp>
      <p:sp>
        <p:nvSpPr>
          <p:cNvPr id="5" name="TextBox 4">
            <a:extLst>
              <a:ext uri="{FF2B5EF4-FFF2-40B4-BE49-F238E27FC236}">
                <a16:creationId xmlns:a16="http://schemas.microsoft.com/office/drawing/2014/main" id="{C5068863-1956-EFA5-1F20-3C1A6EFDE9AB}"/>
              </a:ext>
            </a:extLst>
          </p:cNvPr>
          <p:cNvSpPr txBox="1"/>
          <p:nvPr/>
        </p:nvSpPr>
        <p:spPr>
          <a:xfrm>
            <a:off x="1007910" y="2627805"/>
            <a:ext cx="10651304" cy="21920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B71B"/>
                </a:solidFill>
                <a:effectLst/>
                <a:uLnTx/>
                <a:uFillTx/>
                <a:latin typeface="Calibri"/>
                <a:ea typeface="+mn-lt"/>
                <a:cs typeface="+mn-lt"/>
              </a:rPr>
              <a:t>Update</a:t>
            </a:r>
            <a:r>
              <a:rPr kumimoji="0" lang="en-US" sz="2400" b="1" i="0" u="none" strike="noStrike" kern="1200" cap="none" spc="0" normalizeH="0" baseline="0" noProof="0">
                <a:ln>
                  <a:noFill/>
                </a:ln>
                <a:solidFill>
                  <a:srgbClr val="FFB71B"/>
                </a:solidFill>
                <a:effectLst/>
                <a:uLnTx/>
                <a:uFillTx/>
                <a:latin typeface="Calibri"/>
                <a:ea typeface="+mn-lt"/>
                <a:cs typeface="+mn-lt"/>
              </a:rPr>
              <a:t>:</a:t>
            </a:r>
          </a:p>
          <a:p>
            <a:pPr marL="342900" marR="0" lvl="0" indent="-342900" algn="l" defTabSz="914400" rtl="0" eaLnBrk="1" fontAlgn="auto" latinLnBrk="0" hangingPunct="1">
              <a:lnSpc>
                <a:spcPct val="150000"/>
              </a:lnSpc>
              <a:spcBef>
                <a:spcPts val="100"/>
              </a:spcBef>
              <a:spcAft>
                <a:spcPts val="100"/>
              </a:spcAft>
              <a:buClrTx/>
              <a:buSzTx/>
              <a:buFont typeface="Arial"/>
              <a:buChar char="•"/>
              <a:tabLst/>
              <a:defRPr/>
            </a:pPr>
            <a:r>
              <a:rPr kumimoji="0" lang="en-US" sz="2400" b="1" i="0" u="none" strike="noStrike" kern="1200" cap="none" spc="0" normalizeH="0" baseline="0" noProof="0">
                <a:ln>
                  <a:noFill/>
                </a:ln>
                <a:solidFill>
                  <a:prstClr val="white"/>
                </a:solidFill>
                <a:effectLst/>
                <a:uLnTx/>
                <a:uFillTx/>
                <a:latin typeface="Calibri"/>
                <a:ea typeface="+mn-lt"/>
                <a:cs typeface="+mn-lt"/>
              </a:rPr>
              <a:t>September 2, 2025: </a:t>
            </a:r>
            <a:r>
              <a:rPr kumimoji="0" lang="en-US" sz="2400" b="0" i="0" u="none" strike="noStrike" kern="1200" cap="none" spc="0" normalizeH="0" baseline="0" noProof="0">
                <a:ln>
                  <a:noFill/>
                </a:ln>
                <a:solidFill>
                  <a:prstClr val="white"/>
                </a:solidFill>
                <a:effectLst/>
                <a:uLnTx/>
                <a:uFillTx/>
                <a:latin typeface="Calibri"/>
                <a:ea typeface="+mn-lt"/>
                <a:cs typeface="+mn-lt"/>
              </a:rPr>
              <a:t>Non-research data in Box was frozen and set to read-only</a:t>
            </a:r>
            <a:endParaRPr kumimoji="0" lang="en-US" sz="2400" b="0" i="0" u="none" strike="noStrike" kern="1200" cap="none" spc="0" normalizeH="0" baseline="0" noProof="0">
              <a:ln>
                <a:noFill/>
              </a:ln>
              <a:solidFill>
                <a:prstClr val="white"/>
              </a:solidFill>
              <a:effectLst/>
              <a:uLnTx/>
              <a:uFillTx/>
              <a:latin typeface="Calibri"/>
              <a:ea typeface="Calibri"/>
              <a:cs typeface="Calibri"/>
            </a:endParaRPr>
          </a:p>
          <a:p>
            <a:pPr marL="342900" marR="0" lvl="0" indent="-342900" algn="l" defTabSz="914400" rtl="0" eaLnBrk="1" fontAlgn="auto" latinLnBrk="0" hangingPunct="1">
              <a:lnSpc>
                <a:spcPct val="150000"/>
              </a:lnSpc>
              <a:spcBef>
                <a:spcPts val="100"/>
              </a:spcBef>
              <a:spcAft>
                <a:spcPts val="100"/>
              </a:spcAft>
              <a:buClrTx/>
              <a:buSzTx/>
              <a:buFont typeface="Arial"/>
              <a:buChar char="•"/>
              <a:tabLst/>
              <a:defRPr/>
            </a:pPr>
            <a:r>
              <a:rPr kumimoji="0" lang="en-US" sz="2400" b="1" i="0" u="none" strike="noStrike" kern="1200" cap="none" spc="0" normalizeH="0" baseline="0" noProof="0">
                <a:ln>
                  <a:noFill/>
                </a:ln>
                <a:solidFill>
                  <a:prstClr val="white"/>
                </a:solidFill>
                <a:effectLst/>
                <a:uLnTx/>
                <a:uFillTx/>
                <a:latin typeface="Calibri"/>
                <a:ea typeface="+mn-lt"/>
                <a:cs typeface="+mn-lt"/>
              </a:rPr>
              <a:t>October 10-14, 2025:</a:t>
            </a:r>
            <a:r>
              <a:rPr kumimoji="0" lang="en-US" sz="2400" b="0" i="0" u="none" strike="noStrike" kern="1200" cap="none" spc="0" normalizeH="0" baseline="0" noProof="0">
                <a:ln>
                  <a:noFill/>
                </a:ln>
                <a:solidFill>
                  <a:prstClr val="white"/>
                </a:solidFill>
                <a:effectLst/>
                <a:uLnTx/>
                <a:uFillTx/>
                <a:latin typeface="Calibri"/>
                <a:ea typeface="+mn-lt"/>
                <a:cs typeface="+mn-lt"/>
              </a:rPr>
              <a:t> Research Data migration from Google Drive to Box</a:t>
            </a:r>
          </a:p>
          <a:p>
            <a:pPr marL="342900" marR="0" lvl="0" indent="-342900" algn="l" defTabSz="914400" rtl="0" eaLnBrk="1" fontAlgn="auto" latinLnBrk="0" hangingPunct="1">
              <a:lnSpc>
                <a:spcPct val="150000"/>
              </a:lnSpc>
              <a:spcBef>
                <a:spcPts val="100"/>
              </a:spcBef>
              <a:spcAft>
                <a:spcPts val="100"/>
              </a:spcAft>
              <a:buClrTx/>
              <a:buSzTx/>
              <a:buFont typeface="Arial"/>
              <a:buChar char="•"/>
              <a:tabLst/>
              <a:defRPr/>
            </a:pPr>
            <a:r>
              <a:rPr kumimoji="0" lang="en-US" sz="2400" b="1" i="0" u="none" strike="noStrike" kern="1200" cap="none" spc="0" normalizeH="0" baseline="0" noProof="0">
                <a:ln>
                  <a:noFill/>
                </a:ln>
                <a:solidFill>
                  <a:prstClr val="white"/>
                </a:solidFill>
                <a:effectLst/>
                <a:uLnTx/>
                <a:uFillTx/>
                <a:latin typeface="Calibri"/>
                <a:ea typeface="+mn-lt"/>
                <a:cs typeface="+mn-lt"/>
              </a:rPr>
              <a:t>December 11, 2025:</a:t>
            </a:r>
            <a:r>
              <a:rPr kumimoji="0" lang="en-US" sz="2400" b="0" i="0" u="none" strike="noStrike" kern="1200" cap="none" spc="0" normalizeH="0" baseline="0" noProof="0">
                <a:ln>
                  <a:noFill/>
                </a:ln>
                <a:solidFill>
                  <a:prstClr val="white"/>
                </a:solidFill>
                <a:effectLst/>
                <a:uLnTx/>
                <a:uFillTx/>
                <a:latin typeface="Calibri"/>
                <a:ea typeface="+mn-lt"/>
                <a:cs typeface="+mn-lt"/>
              </a:rPr>
              <a:t> Non-research data will be moved to Trash </a:t>
            </a:r>
          </a:p>
        </p:txBody>
      </p:sp>
      <p:sp>
        <p:nvSpPr>
          <p:cNvPr id="4" name="TextBox 3">
            <a:extLst>
              <a:ext uri="{FF2B5EF4-FFF2-40B4-BE49-F238E27FC236}">
                <a16:creationId xmlns:a16="http://schemas.microsoft.com/office/drawing/2014/main" id="{4F20A1C2-5D03-258A-CD64-71C493C198A6}"/>
              </a:ext>
            </a:extLst>
          </p:cNvPr>
          <p:cNvSpPr txBox="1"/>
          <p:nvPr/>
        </p:nvSpPr>
        <p:spPr>
          <a:xfrm>
            <a:off x="1008944" y="5799666"/>
            <a:ext cx="756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B71B"/>
                </a:solidFill>
                <a:effectLst/>
                <a:uLnTx/>
                <a:uFillTx/>
                <a:latin typeface="Calibri"/>
                <a:ea typeface="Calibri"/>
                <a:cs typeface="Calibri"/>
              </a:rPr>
              <a:t>https://its.uncg.edu/tech-initiatives/research-storage/</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custDataLst>
      <p:tags r:id="rId1"/>
    </p:custDataLst>
    <p:extLst>
      <p:ext uri="{BB962C8B-B14F-4D97-AF65-F5344CB8AC3E}">
        <p14:creationId xmlns:p14="http://schemas.microsoft.com/office/powerpoint/2010/main" val="1573864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F7B97635-E85D-987D-DD90-855E163B240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0F1A5D0-8B97-F723-FE89-51E5B4A687F0}"/>
              </a:ext>
            </a:extLst>
          </p:cNvPr>
          <p:cNvSpPr txBox="1"/>
          <p:nvPr/>
        </p:nvSpPr>
        <p:spPr>
          <a:xfrm>
            <a:off x="1007910" y="3184080"/>
            <a:ext cx="9687489" cy="892552"/>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1800"/>
              </a:spcAft>
              <a:buClrTx/>
              <a:buSzTx/>
              <a:buFont typeface="Arial"/>
              <a:buChar char="•"/>
              <a:tabLst/>
              <a:defRPr/>
            </a:pPr>
            <a:r>
              <a:rPr kumimoji="0" lang="en-US" sz="2800" b="0" i="0" u="none" strike="noStrike" kern="1200" cap="none" spc="0" normalizeH="0" baseline="0" noProof="0">
                <a:ln>
                  <a:noFill/>
                </a:ln>
                <a:solidFill>
                  <a:srgbClr val="FFB71B"/>
                </a:solidFill>
                <a:effectLst/>
                <a:uLnTx/>
                <a:uFillTx/>
                <a:latin typeface="Calibri"/>
                <a:ea typeface="Calibri"/>
                <a:cs typeface="Arial"/>
              </a:rPr>
              <a:t>Reminder:</a:t>
            </a:r>
            <a:r>
              <a:rPr kumimoji="0" lang="en-US" sz="2800" b="0" i="0" u="none" strike="noStrike" kern="1200" cap="none" spc="0" normalizeH="0" baseline="0" noProof="0">
                <a:ln>
                  <a:noFill/>
                </a:ln>
                <a:solidFill>
                  <a:prstClr val="white"/>
                </a:solidFill>
                <a:effectLst/>
                <a:uLnTx/>
                <a:uFillTx/>
                <a:latin typeface="Calibri"/>
                <a:ea typeface="Calibri"/>
                <a:cs typeface="Arial"/>
              </a:rPr>
              <a:t> </a:t>
            </a:r>
            <a:r>
              <a:rPr kumimoji="0" lang="en-US" sz="2400" b="0" i="0" u="none" strike="noStrike" kern="1200" cap="none" spc="0" normalizeH="0" baseline="0" noProof="0">
                <a:ln>
                  <a:noFill/>
                </a:ln>
                <a:solidFill>
                  <a:prstClr val="white"/>
                </a:solidFill>
                <a:effectLst/>
                <a:uLnTx/>
                <a:uFillTx/>
                <a:latin typeface="Calibri"/>
                <a:ea typeface="Calibri"/>
                <a:cs typeface="Arial"/>
              </a:rPr>
              <a:t>October 15, 2025, Windows 10 machines will no longer be able to connect to UNCG's GCN network.</a:t>
            </a:r>
            <a:endParaRPr kumimoji="0" lang="en-US" sz="24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TextBox 11">
            <a:extLst>
              <a:ext uri="{FF2B5EF4-FFF2-40B4-BE49-F238E27FC236}">
                <a16:creationId xmlns:a16="http://schemas.microsoft.com/office/drawing/2014/main" id="{364812A1-5EA5-19A2-D1E8-35F7F418A296}"/>
              </a:ext>
            </a:extLst>
          </p:cNvPr>
          <p:cNvSpPr txBox="1"/>
          <p:nvPr/>
        </p:nvSpPr>
        <p:spPr>
          <a:xfrm>
            <a:off x="2492127" y="368337"/>
            <a:ext cx="9697299"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C000"/>
                </a:solidFill>
                <a:effectLst/>
                <a:uLnTx/>
                <a:uFillTx/>
                <a:latin typeface="Arial Black"/>
                <a:ea typeface="+mn-ea"/>
                <a:cs typeface="Arial"/>
              </a:rPr>
              <a:t> Transition to Windows 11 </a:t>
            </a:r>
          </a:p>
        </p:txBody>
      </p:sp>
      <p:sp>
        <p:nvSpPr>
          <p:cNvPr id="4" name="TextBox 3">
            <a:extLst>
              <a:ext uri="{FF2B5EF4-FFF2-40B4-BE49-F238E27FC236}">
                <a16:creationId xmlns:a16="http://schemas.microsoft.com/office/drawing/2014/main" id="{043D6F41-FA6F-A1D1-11E0-2077F26506B6}"/>
              </a:ext>
            </a:extLst>
          </p:cNvPr>
          <p:cNvSpPr txBox="1"/>
          <p:nvPr/>
        </p:nvSpPr>
        <p:spPr>
          <a:xfrm>
            <a:off x="879167" y="1346468"/>
            <a:ext cx="10988078"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a:ea typeface="Calibri"/>
                <a:cs typeface="Calibri"/>
              </a:rPr>
              <a:t>Purpose</a:t>
            </a:r>
            <a:r>
              <a:rPr kumimoji="0" lang="en-US" sz="3200" b="0" i="0" u="none" strike="noStrike" kern="1200" cap="none" spc="0" normalizeH="0" baseline="0" noProof="0">
                <a:ln>
                  <a:noFill/>
                </a:ln>
                <a:solidFill>
                  <a:srgbClr val="FFB71B"/>
                </a:solidFill>
                <a:effectLst/>
                <a:uLnTx/>
                <a:uFillTx/>
                <a:latin typeface="Calibri"/>
                <a:ea typeface="Calibri"/>
                <a:cs typeface="Calibri"/>
              </a:rPr>
              <a:t>: </a:t>
            </a:r>
            <a:r>
              <a:rPr kumimoji="0" lang="en-US" sz="2400" b="0" i="0" u="none" strike="noStrike" kern="1200" cap="none" spc="0" normalizeH="0" baseline="0" noProof="0">
                <a:ln>
                  <a:noFill/>
                </a:ln>
                <a:solidFill>
                  <a:prstClr val="white"/>
                </a:solidFill>
                <a:effectLst/>
                <a:uLnTx/>
                <a:uFillTx/>
                <a:latin typeface="Calibri"/>
                <a:ea typeface="Calibri"/>
                <a:cs typeface="Calibri"/>
              </a:rPr>
              <a:t>Upgrade all University-owned Windows devices to Windows 11 before support for Windows 10 ends. </a:t>
            </a:r>
            <a:r>
              <a:rPr kumimoji="0" lang="en-US" sz="2400" b="1" i="0" u="none" strike="noStrike" kern="1200" cap="none" spc="0" normalizeH="0" baseline="0" noProof="0">
                <a:ln>
                  <a:noFill/>
                </a:ln>
                <a:solidFill>
                  <a:prstClr val="white"/>
                </a:solidFill>
                <a:effectLst/>
                <a:uLnTx/>
                <a:uFillTx/>
                <a:latin typeface="Calibri"/>
                <a:ea typeface="Calibri"/>
                <a:cs typeface="Calibri"/>
              </a:rPr>
              <a:t> </a:t>
            </a:r>
            <a:endParaRPr kumimoji="0" lang="en-US" sz="2400" b="0" i="0" u="none" strike="noStrike" kern="1200" cap="none" spc="0" normalizeH="0" baseline="0" noProof="0">
              <a:ln>
                <a:noFill/>
              </a:ln>
              <a:solidFill>
                <a:prstClr val="white"/>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 name="TextBox 1">
            <a:extLst>
              <a:ext uri="{FF2B5EF4-FFF2-40B4-BE49-F238E27FC236}">
                <a16:creationId xmlns:a16="http://schemas.microsoft.com/office/drawing/2014/main" id="{C1BF1EB9-4865-449A-4C86-EF93B0786ED6}"/>
              </a:ext>
            </a:extLst>
          </p:cNvPr>
          <p:cNvSpPr txBox="1"/>
          <p:nvPr/>
        </p:nvSpPr>
        <p:spPr>
          <a:xfrm>
            <a:off x="1010690" y="6070060"/>
            <a:ext cx="85899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B71B"/>
                </a:solidFill>
                <a:effectLst/>
                <a:uLnTx/>
                <a:uFillTx/>
                <a:latin typeface="Calibri"/>
                <a:ea typeface="Calibri"/>
                <a:cs typeface="Calibri"/>
              </a:rPr>
              <a:t>https</a:t>
            </a:r>
            <a:r>
              <a:rPr kumimoji="0" lang="en-US" sz="2400" b="0" i="0" u="none" strike="noStrike" kern="1200" cap="none" spc="0" normalizeH="0" baseline="0" noProof="0">
                <a:ln>
                  <a:noFill/>
                </a:ln>
                <a:solidFill>
                  <a:srgbClr val="FFB71B"/>
                </a:solidFill>
                <a:effectLst/>
                <a:uLnTx/>
                <a:uFillTx/>
                <a:latin typeface="Calibri"/>
                <a:ea typeface="+mn-lt"/>
                <a:cs typeface="+mn-lt"/>
              </a:rPr>
              <a:t>://its.uncg.edu/tech-initiatives/transition-to-windows-11/</a:t>
            </a:r>
            <a:endParaRPr kumimoji="0" lang="en-US" sz="2400" b="0" i="0" u="none" strike="noStrike" kern="1200" cap="none" spc="0" normalizeH="0" baseline="0" noProof="0">
              <a:ln>
                <a:noFill/>
              </a:ln>
              <a:solidFill>
                <a:srgbClr val="FFB71B"/>
              </a:solidFill>
              <a:effectLst/>
              <a:uLnTx/>
              <a:uFillTx/>
              <a:latin typeface="Calibri"/>
              <a:ea typeface="Calibri"/>
              <a:cs typeface="Calibri"/>
            </a:endParaRPr>
          </a:p>
        </p:txBody>
      </p:sp>
    </p:spTree>
    <p:custDataLst>
      <p:tags r:id="rId1"/>
    </p:custDataLst>
    <p:extLst>
      <p:ext uri="{BB962C8B-B14F-4D97-AF65-F5344CB8AC3E}">
        <p14:creationId xmlns:p14="http://schemas.microsoft.com/office/powerpoint/2010/main" val="2057848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85CD3B5C-0C96-D6AF-6625-7C64B019C92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1D3BC43-02FF-BC79-E76C-AA8076899805}"/>
              </a:ext>
            </a:extLst>
          </p:cNvPr>
          <p:cNvSpPr txBox="1"/>
          <p:nvPr/>
        </p:nvSpPr>
        <p:spPr>
          <a:xfrm>
            <a:off x="1007910" y="2496097"/>
            <a:ext cx="9687489" cy="449353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a:ln>
                  <a:noFill/>
                </a:ln>
                <a:solidFill>
                  <a:srgbClr val="FFB71B"/>
                </a:solidFill>
                <a:effectLst/>
                <a:uLnTx/>
                <a:uFillTx/>
                <a:latin typeface="Calibri"/>
                <a:ea typeface="+mn-lt"/>
                <a:cs typeface="+mn-lt"/>
              </a:rPr>
              <a:t>Update:</a:t>
            </a:r>
          </a:p>
          <a:p>
            <a:pPr marL="342900" marR="0" lvl="0" indent="-342900" algn="l" defTabSz="914400" rtl="0" eaLnBrk="1" fontAlgn="auto" latinLnBrk="0" hangingPunct="1">
              <a:lnSpc>
                <a:spcPct val="100000"/>
              </a:lnSpc>
              <a:spcBef>
                <a:spcPts val="0"/>
              </a:spcBef>
              <a:spcAft>
                <a:spcPts val="180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Calibri"/>
                <a:ea typeface="+mn-lt"/>
                <a:cs typeface="+mn-lt"/>
              </a:rPr>
              <a:t>Panopto service at UNCG ends 12/31/2025</a:t>
            </a:r>
            <a:endParaRPr kumimoji="0" lang="en-US" sz="2400" b="0" i="0" u="none" strike="noStrike" kern="1200" cap="none" spc="0" normalizeH="0" baseline="0" noProof="0">
              <a:ln>
                <a:noFill/>
              </a:ln>
              <a:solidFill>
                <a:prstClr val="white"/>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180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Calibri"/>
              </a:rPr>
              <a:t>Simplify tools- use Microsoft 365 (OneDrive, Clipchamp) or Canvas Studio</a:t>
            </a:r>
          </a:p>
          <a:p>
            <a:pPr marL="342900" marR="0" lvl="0" indent="-342900" algn="l" defTabSz="914400" rtl="0" eaLnBrk="1" fontAlgn="auto" latinLnBrk="0" hangingPunct="1">
              <a:lnSpc>
                <a:spcPct val="100000"/>
              </a:lnSpc>
              <a:spcBef>
                <a:spcPts val="0"/>
              </a:spcBef>
              <a:spcAft>
                <a:spcPts val="180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Calibri"/>
              </a:rPr>
              <a:t>Download and move desired Panopto videos</a:t>
            </a:r>
          </a:p>
          <a:p>
            <a:pPr marL="342900" marR="0" lvl="0" indent="-342900" algn="l" defTabSz="914400" rtl="0" eaLnBrk="1" fontAlgn="auto" latinLnBrk="0" hangingPunct="1">
              <a:lnSpc>
                <a:spcPct val="100000"/>
              </a:lnSpc>
              <a:spcBef>
                <a:spcPts val="0"/>
              </a:spcBef>
              <a:spcAft>
                <a:spcPts val="180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Calibri"/>
              </a:rPr>
              <a:t>Do not use Panopto in the Fall, use Microsoft or Canvas Studio tools instead</a:t>
            </a:r>
          </a:p>
          <a:p>
            <a:pPr marL="342900" marR="0" lvl="0" indent="-342900" algn="l" defTabSz="914400" rtl="0" eaLnBrk="1" fontAlgn="auto" latinLnBrk="0" hangingPunct="1">
              <a:lnSpc>
                <a:spcPct val="100000"/>
              </a:lnSpc>
              <a:spcBef>
                <a:spcPts val="0"/>
              </a:spcBef>
              <a:spcAft>
                <a:spcPts val="1800"/>
              </a:spcAft>
              <a:buClrTx/>
              <a:buSzTx/>
              <a:buFont typeface="Arial"/>
              <a:buChar char="•"/>
              <a:tabLst/>
              <a:defRPr/>
            </a:pPr>
            <a:endParaRPr kumimoji="0" lang="en-US" sz="2400" b="0" i="0" u="none" strike="noStrike" kern="1200" cap="none" spc="0" normalizeH="0" baseline="0" noProof="0">
              <a:ln>
                <a:noFill/>
              </a:ln>
              <a:solidFill>
                <a:srgbClr val="FFFFFF"/>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2400" b="0" i="0" u="none" strike="noStrike" kern="1200" cap="none" spc="0" normalizeH="0" baseline="0" noProof="0">
              <a:ln>
                <a:noFill/>
              </a:ln>
              <a:solidFill>
                <a:srgbClr val="FFB71B"/>
              </a:solidFill>
              <a:effectLst/>
              <a:uLnTx/>
              <a:uFillTx/>
              <a:latin typeface="Aptos" panose="020B0004020202020204"/>
              <a:ea typeface="+mn-ea"/>
              <a:cs typeface="+mn-cs"/>
            </a:endParaRPr>
          </a:p>
        </p:txBody>
      </p:sp>
      <p:sp>
        <p:nvSpPr>
          <p:cNvPr id="12" name="TextBox 11">
            <a:extLst>
              <a:ext uri="{FF2B5EF4-FFF2-40B4-BE49-F238E27FC236}">
                <a16:creationId xmlns:a16="http://schemas.microsoft.com/office/drawing/2014/main" id="{D2650D15-5408-DF1B-E287-8101C662630A}"/>
              </a:ext>
            </a:extLst>
          </p:cNvPr>
          <p:cNvSpPr txBox="1"/>
          <p:nvPr/>
        </p:nvSpPr>
        <p:spPr>
          <a:xfrm>
            <a:off x="2492127" y="368337"/>
            <a:ext cx="9697299"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B71B"/>
                </a:solidFill>
                <a:effectLst/>
                <a:uLnTx/>
                <a:uFillTx/>
                <a:latin typeface="Arial Black"/>
                <a:ea typeface="+mn-ea"/>
                <a:cs typeface="Arial"/>
              </a:rPr>
              <a:t>Panopto Retirement</a:t>
            </a:r>
          </a:p>
        </p:txBody>
      </p:sp>
      <p:sp>
        <p:nvSpPr>
          <p:cNvPr id="4" name="TextBox 3">
            <a:extLst>
              <a:ext uri="{FF2B5EF4-FFF2-40B4-BE49-F238E27FC236}">
                <a16:creationId xmlns:a16="http://schemas.microsoft.com/office/drawing/2014/main" id="{EDEB231C-E9E5-B24C-CC1A-963FDED43CC3}"/>
              </a:ext>
            </a:extLst>
          </p:cNvPr>
          <p:cNvSpPr txBox="1"/>
          <p:nvPr/>
        </p:nvSpPr>
        <p:spPr>
          <a:xfrm>
            <a:off x="1008563" y="1346468"/>
            <a:ext cx="1059989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a:ea typeface="Calibri"/>
                <a:cs typeface="Calibri"/>
              </a:rPr>
              <a:t>Purpose</a:t>
            </a:r>
            <a:r>
              <a:rPr kumimoji="0" lang="en-US" sz="3200" b="0" i="0" u="none" strike="noStrike" kern="1200" cap="none" spc="0" normalizeH="0" baseline="0" noProof="0">
                <a:ln>
                  <a:noFill/>
                </a:ln>
                <a:solidFill>
                  <a:srgbClr val="FFB71B"/>
                </a:solidFill>
                <a:effectLst/>
                <a:uLnTx/>
                <a:uFillTx/>
                <a:latin typeface="Calibri"/>
                <a:ea typeface="Calibri"/>
                <a:cs typeface="Calibri"/>
              </a:rPr>
              <a:t>:</a:t>
            </a:r>
            <a:r>
              <a:rPr kumimoji="0" lang="en-US" sz="3200" b="0" i="0" u="none" strike="noStrike" kern="1200" cap="none" spc="0" normalizeH="0" baseline="0" noProof="0">
                <a:ln>
                  <a:noFill/>
                </a:ln>
                <a:solidFill>
                  <a:prstClr val="white"/>
                </a:solidFill>
                <a:effectLst/>
                <a:uLnTx/>
                <a:uFillTx/>
                <a:latin typeface="Calibri"/>
                <a:ea typeface="Calibri"/>
                <a:cs typeface="Calibri"/>
              </a:rPr>
              <a:t> </a:t>
            </a:r>
            <a:r>
              <a:rPr kumimoji="0" lang="en-US" sz="2400" b="0" i="0" u="none" strike="noStrike" kern="1200" cap="none" spc="0" normalizeH="0" baseline="0" noProof="0">
                <a:ln>
                  <a:noFill/>
                </a:ln>
                <a:solidFill>
                  <a:prstClr val="white"/>
                </a:solidFill>
                <a:effectLst/>
                <a:uLnTx/>
                <a:uFillTx/>
                <a:latin typeface="Calibri"/>
                <a:ea typeface="Calibri"/>
                <a:cs typeface="Calibri"/>
              </a:rPr>
              <a:t>UNCG will end its use of Panopto at the end of the current contract, streamlining video tools by transitioning to M365 solutions and Canvas Studio. </a:t>
            </a:r>
            <a:r>
              <a:rPr kumimoji="0" lang="en-US" sz="3200" b="0" i="0" u="none" strike="noStrike" kern="1200" cap="none" spc="0" normalizeH="0" baseline="0" noProof="0">
                <a:ln>
                  <a:noFill/>
                </a:ln>
                <a:solidFill>
                  <a:prstClr val="white"/>
                </a:solidFill>
                <a:effectLst/>
                <a:uLnTx/>
                <a:uFillTx/>
                <a:latin typeface="Calibri"/>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 name="TextBox 1">
            <a:extLst>
              <a:ext uri="{FF2B5EF4-FFF2-40B4-BE49-F238E27FC236}">
                <a16:creationId xmlns:a16="http://schemas.microsoft.com/office/drawing/2014/main" id="{D96F5100-4CA0-7BB3-6622-1DAF46F5AD1C}"/>
              </a:ext>
            </a:extLst>
          </p:cNvPr>
          <p:cNvSpPr txBox="1"/>
          <p:nvPr/>
        </p:nvSpPr>
        <p:spPr>
          <a:xfrm>
            <a:off x="1005232" y="6151531"/>
            <a:ext cx="85899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B71B"/>
                </a:solidFill>
                <a:effectLst/>
                <a:uLnTx/>
                <a:uFillTx/>
                <a:latin typeface="Calibri"/>
                <a:ea typeface="Calibri"/>
                <a:cs typeface="Calibri"/>
              </a:rPr>
              <a:t>https</a:t>
            </a:r>
            <a:r>
              <a:rPr kumimoji="0" lang="en-US" sz="2400" b="0" i="0" u="none" strike="noStrike" kern="1200" cap="none" spc="0" normalizeH="0" baseline="0" noProof="0">
                <a:ln>
                  <a:noFill/>
                </a:ln>
                <a:solidFill>
                  <a:srgbClr val="FFB71B"/>
                </a:solidFill>
                <a:effectLst/>
                <a:uLnTx/>
                <a:uFillTx/>
                <a:latin typeface="Calibri"/>
                <a:ea typeface="+mn-lt"/>
                <a:cs typeface="+mn-lt"/>
              </a:rPr>
              <a:t>://its.uncg.edu/tech-initiatives/panopto-retirement/</a:t>
            </a:r>
            <a:endParaRPr kumimoji="0" lang="en-US" sz="2400" b="0" i="0" u="none" strike="noStrike" kern="1200" cap="none" spc="0" normalizeH="0" baseline="0" noProof="0">
              <a:ln>
                <a:noFill/>
              </a:ln>
              <a:solidFill>
                <a:srgbClr val="FFB71B"/>
              </a:solidFill>
              <a:effectLst/>
              <a:uLnTx/>
              <a:uFillTx/>
              <a:latin typeface="Calibri"/>
              <a:ea typeface="Calibri"/>
              <a:cs typeface="Calibri"/>
            </a:endParaRPr>
          </a:p>
        </p:txBody>
      </p:sp>
    </p:spTree>
    <p:custDataLst>
      <p:tags r:id="rId1"/>
    </p:custDataLst>
    <p:extLst>
      <p:ext uri="{BB962C8B-B14F-4D97-AF65-F5344CB8AC3E}">
        <p14:creationId xmlns:p14="http://schemas.microsoft.com/office/powerpoint/2010/main" val="3354320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7E1AB53-B4CA-F4F8-6FED-C1C800C7B6A0}"/>
              </a:ext>
            </a:extLst>
          </p:cNvPr>
          <p:cNvGraphicFramePr>
            <a:graphicFrameLocks noGrp="1"/>
          </p:cNvGraphicFramePr>
          <p:nvPr>
            <p:extLst>
              <p:ext uri="{D42A27DB-BD31-4B8C-83A1-F6EECF244321}">
                <p14:modId xmlns:p14="http://schemas.microsoft.com/office/powerpoint/2010/main" val="234163215"/>
              </p:ext>
            </p:extLst>
          </p:nvPr>
        </p:nvGraphicFramePr>
        <p:xfrm>
          <a:off x="256674" y="1786137"/>
          <a:ext cx="11665250" cy="4646439"/>
        </p:xfrm>
        <a:graphic>
          <a:graphicData uri="http://schemas.openxmlformats.org/drawingml/2006/table">
            <a:tbl>
              <a:tblPr/>
              <a:tblGrid>
                <a:gridCol w="1305455">
                  <a:extLst>
                    <a:ext uri="{9D8B030D-6E8A-4147-A177-3AD203B41FA5}">
                      <a16:colId xmlns:a16="http://schemas.microsoft.com/office/drawing/2014/main" val="3981678035"/>
                    </a:ext>
                  </a:extLst>
                </a:gridCol>
                <a:gridCol w="10359795">
                  <a:extLst>
                    <a:ext uri="{9D8B030D-6E8A-4147-A177-3AD203B41FA5}">
                      <a16:colId xmlns:a16="http://schemas.microsoft.com/office/drawing/2014/main" val="1578323079"/>
                    </a:ext>
                  </a:extLst>
                </a:gridCol>
              </a:tblGrid>
              <a:tr h="663777">
                <a:tc>
                  <a:txBody>
                    <a:bodyPr/>
                    <a:lstStyle/>
                    <a:p>
                      <a:pPr algn="l" rtl="0" fontAlgn="base"/>
                      <a:r>
                        <a:rPr lang="en-US" sz="1900" b="1" i="0" dirty="0">
                          <a:solidFill>
                            <a:schemeClr val="bg1"/>
                          </a:solidFill>
                          <a:effectLst/>
                          <a:latin typeface="Aptos"/>
                        </a:rPr>
                        <a:t>10:00am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lvl="0" indent="0" algn="l" rtl="0" eaLnBrk="1" fontAlgn="base" latinLnBrk="0" hangingPunct="1">
                        <a:lnSpc>
                          <a:spcPct val="100000"/>
                        </a:lnSpc>
                        <a:spcBef>
                          <a:spcPts val="0"/>
                        </a:spcBef>
                        <a:spcAft>
                          <a:spcPts val="0"/>
                        </a:spcAft>
                        <a:buClr>
                          <a:srgbClr val="000000"/>
                        </a:buClr>
                        <a:buSzTx/>
                        <a:buFont typeface="Arial"/>
                        <a:buNone/>
                      </a:pPr>
                      <a:r>
                        <a:rPr lang="en-US" sz="1900" b="1" i="0" dirty="0">
                          <a:solidFill>
                            <a:schemeClr val="bg1"/>
                          </a:solidFill>
                          <a:effectLst/>
                          <a:latin typeface="Aptos"/>
                        </a:rPr>
                        <a:t>Call to Order  | Carla Wilson, Staff Senate Chair</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84585268"/>
                  </a:ext>
                </a:extLst>
              </a:tr>
              <a:tr h="663777">
                <a:tc>
                  <a:txBody>
                    <a:bodyPr/>
                    <a:lstStyle/>
                    <a:p>
                      <a:pPr algn="l" rtl="0" fontAlgn="base"/>
                      <a:r>
                        <a:rPr lang="en-US" sz="1900" b="1" i="0" dirty="0">
                          <a:solidFill>
                            <a:schemeClr val="bg1"/>
                          </a:solidFill>
                          <a:effectLst/>
                          <a:latin typeface="Aptos"/>
                        </a:rPr>
                        <a:t>10:05am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dirty="0">
                          <a:solidFill>
                            <a:schemeClr val="bg1"/>
                          </a:solidFill>
                          <a:effectLst/>
                          <a:latin typeface="Aptos"/>
                        </a:rPr>
                        <a:t>Roll Call |  Scott Wilkens, Staff Senate Secretary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53062598"/>
                  </a:ext>
                </a:extLst>
              </a:tr>
              <a:tr h="663777">
                <a:tc>
                  <a:txBody>
                    <a:bodyPr/>
                    <a:lstStyle/>
                    <a:p>
                      <a:pPr algn="l" rtl="0" fontAlgn="base"/>
                      <a:r>
                        <a:rPr lang="en-US" sz="1900" b="1" i="0" dirty="0">
                          <a:solidFill>
                            <a:schemeClr val="bg1"/>
                          </a:solidFill>
                          <a:effectLst/>
                          <a:latin typeface="Aptos"/>
                        </a:rPr>
                        <a:t>10:10am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dirty="0">
                          <a:solidFill>
                            <a:schemeClr val="bg1"/>
                          </a:solidFill>
                          <a:effectLst/>
                          <a:latin typeface="Aptos"/>
                        </a:rPr>
                        <a:t>Approval of  Minutes  | Brynne Pulver, Staff Senate Vice Chair</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58156223"/>
                  </a:ext>
                </a:extLst>
              </a:tr>
              <a:tr h="663777">
                <a:tc>
                  <a:txBody>
                    <a:bodyPr/>
                    <a:lstStyle/>
                    <a:p>
                      <a:pPr algn="l" rtl="0" fontAlgn="base"/>
                      <a:r>
                        <a:rPr lang="en-US" sz="1900" b="1" i="0" dirty="0">
                          <a:solidFill>
                            <a:schemeClr val="bg1"/>
                          </a:solidFill>
                          <a:effectLst/>
                          <a:latin typeface="Aptos"/>
                        </a:rPr>
                        <a:t>10:15am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dirty="0">
                          <a:solidFill>
                            <a:schemeClr val="bg1"/>
                          </a:solidFill>
                          <a:effectLst/>
                          <a:latin typeface="Aptos"/>
                        </a:rPr>
                        <a:t>Ex-Officio Reports</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17597569"/>
                  </a:ext>
                </a:extLst>
              </a:tr>
              <a:tr h="663777">
                <a:tc>
                  <a:txBody>
                    <a:bodyPr/>
                    <a:lstStyle/>
                    <a:p>
                      <a:pPr algn="l" rtl="0" fontAlgn="base"/>
                      <a:r>
                        <a:rPr lang="en-US" sz="1900" b="1" i="0" dirty="0">
                          <a:solidFill>
                            <a:schemeClr val="bg1"/>
                          </a:solidFill>
                          <a:effectLst/>
                          <a:latin typeface="Aptos"/>
                        </a:rPr>
                        <a:t>10:30am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dirty="0">
                          <a:solidFill>
                            <a:schemeClr val="bg1"/>
                          </a:solidFill>
                          <a:effectLst/>
                          <a:latin typeface="Aptos"/>
                        </a:rPr>
                        <a:t>UNCG AI Governance &amp; Strategy</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31713266"/>
                  </a:ext>
                </a:extLst>
              </a:tr>
              <a:tr h="663777">
                <a:tc>
                  <a:txBody>
                    <a:bodyPr/>
                    <a:lstStyle/>
                    <a:p>
                      <a:pPr algn="l" rtl="0" fontAlgn="base"/>
                      <a:r>
                        <a:rPr lang="en-US" sz="1900" b="1" i="0" dirty="0">
                          <a:solidFill>
                            <a:schemeClr val="bg1"/>
                          </a:solidFill>
                          <a:effectLst/>
                          <a:latin typeface="Aptos"/>
                        </a:rPr>
                        <a:t>10:50am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lvl="0" algn="l">
                        <a:buNone/>
                      </a:pPr>
                      <a:r>
                        <a:rPr lang="en-US" sz="1900" b="1" i="0" u="none" strike="noStrike" noProof="0" dirty="0">
                          <a:solidFill>
                            <a:schemeClr val="bg1"/>
                          </a:solidFill>
                          <a:effectLst/>
                          <a:latin typeface="Aptos"/>
                        </a:rPr>
                        <a:t>Upcoming Reminders</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57694246"/>
                  </a:ext>
                </a:extLst>
              </a:tr>
              <a:tr h="663777">
                <a:tc>
                  <a:txBody>
                    <a:bodyPr/>
                    <a:lstStyle/>
                    <a:p>
                      <a:pPr algn="l" rtl="0" fontAlgn="base"/>
                      <a:r>
                        <a:rPr lang="en-US" sz="1900" b="1" i="0" dirty="0">
                          <a:solidFill>
                            <a:schemeClr val="bg1"/>
                          </a:solidFill>
                          <a:effectLst/>
                          <a:latin typeface="Aptos"/>
                        </a:rPr>
                        <a:t>11:00am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dirty="0">
                          <a:solidFill>
                            <a:schemeClr val="bg1"/>
                          </a:solidFill>
                          <a:effectLst/>
                          <a:latin typeface="Aptos"/>
                        </a:rPr>
                        <a:t>Adjournment|  </a:t>
                      </a:r>
                      <a:r>
                        <a:rPr lang="en-US" sz="1900" b="1" i="0" u="none" strike="noStrike" noProof="0" dirty="0">
                          <a:solidFill>
                            <a:schemeClr val="bg1"/>
                          </a:solidFill>
                          <a:effectLst/>
                          <a:latin typeface="Aptos"/>
                        </a:rPr>
                        <a:t>Carla Wilson, Staff Senate Chair</a:t>
                      </a:r>
                      <a:endParaRPr lang="en-US" sz="1900" b="1" i="0" dirty="0">
                        <a:solidFill>
                          <a:schemeClr val="bg1"/>
                        </a:solidFill>
                        <a:effectLst/>
                        <a:latin typeface="Aptos"/>
                      </a:endParaRP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93599346"/>
                  </a:ext>
                </a:extLst>
              </a:tr>
            </a:tbl>
          </a:graphicData>
        </a:graphic>
      </p:graphicFrame>
      <p:sp>
        <p:nvSpPr>
          <p:cNvPr id="9" name="Title 8">
            <a:extLst>
              <a:ext uri="{FF2B5EF4-FFF2-40B4-BE49-F238E27FC236}">
                <a16:creationId xmlns:a16="http://schemas.microsoft.com/office/drawing/2014/main" id="{54237858-F2FA-226D-004F-966F2169120E}"/>
              </a:ext>
            </a:extLst>
          </p:cNvPr>
          <p:cNvSpPr txBox="1">
            <a:spLocks noGrp="1"/>
          </p:cNvSpPr>
          <p:nvPr>
            <p:ph type="title"/>
          </p:nvPr>
        </p:nvSpPr>
        <p:spPr>
          <a:xfrm>
            <a:off x="3921614" y="365125"/>
            <a:ext cx="7432186" cy="840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rPr>
              <a:t>Agenda</a:t>
            </a:r>
            <a:endParaRPr lang="en-US" sz="5400">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5B257193-B4BC-A08A-FC9F-9C7646D1416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BE30645-0F9D-6E9C-9216-BFDF00D60A92}"/>
              </a:ext>
            </a:extLst>
          </p:cNvPr>
          <p:cNvSpPr txBox="1"/>
          <p:nvPr/>
        </p:nvSpPr>
        <p:spPr>
          <a:xfrm>
            <a:off x="1001613" y="2203943"/>
            <a:ext cx="11045739" cy="320087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solidFill>
                <a:effectLst/>
                <a:uLnTx/>
                <a:uFillTx/>
                <a:latin typeface="Calibri"/>
                <a:ea typeface="Calibri"/>
                <a:cs typeface="Calibri"/>
              </a:rPr>
              <a:t>Reminder for Exempt Leave-Earning Employees using Leave Reports:</a:t>
            </a: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1800"/>
              </a:spcAft>
              <a:buClrTx/>
              <a:buSzTx/>
              <a:buFont typeface="Arial"/>
              <a:buChar char="•"/>
              <a:tabLst/>
              <a:defRPr/>
            </a:pPr>
            <a:r>
              <a:rPr kumimoji="0" lang="en-US" sz="2000" b="0" i="0" u="none" strike="noStrike" kern="1200" cap="none" spc="0" normalizeH="0" baseline="0" noProof="0">
                <a:ln>
                  <a:noFill/>
                </a:ln>
                <a:solidFill>
                  <a:prstClr val="white"/>
                </a:solidFill>
                <a:effectLst/>
                <a:uLnTx/>
                <a:uFillTx/>
                <a:latin typeface="Calibri"/>
                <a:ea typeface="Calibri"/>
                <a:cs typeface="Calibri"/>
              </a:rPr>
              <a:t>Submit on your last working day of the month—once approved, the timesheet is final, and leave is deducted; any changes must go through HR. </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a:ln>
                  <a:noFill/>
                </a:ln>
                <a:solidFill>
                  <a:srgbClr val="FFC000"/>
                </a:solidFill>
                <a:effectLst/>
                <a:uLnTx/>
                <a:uFillTx/>
                <a:latin typeface="Calibri"/>
                <a:ea typeface="Calibri"/>
                <a:cs typeface="Arial"/>
              </a:rPr>
              <a:t>Campus Go Live:</a:t>
            </a:r>
            <a:endParaRPr kumimoji="0" lang="en-US" sz="2400" b="0" i="0" u="none" strike="noStrike" kern="1200" cap="none" spc="0" normalizeH="0" baseline="0" noProof="0">
              <a:ln>
                <a:noFill/>
              </a:ln>
              <a:solidFill>
                <a:srgbClr val="FFC000"/>
              </a:solidFill>
              <a:effectLst/>
              <a:uLnTx/>
              <a:uFillTx/>
              <a:latin typeface="Calibri"/>
              <a:ea typeface="Calibri"/>
              <a:cs typeface="Arial"/>
            </a:endParaRPr>
          </a:p>
          <a:p>
            <a:pPr marL="742950" marR="0" lvl="1"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000" b="0" i="0" u="sng" strike="noStrike" kern="1200" cap="none" spc="0" normalizeH="0" baseline="0" noProof="0">
                <a:ln>
                  <a:noFill/>
                </a:ln>
                <a:solidFill>
                  <a:prstClr val="white"/>
                </a:solidFill>
                <a:effectLst/>
                <a:uLnTx/>
                <a:uFillTx/>
                <a:latin typeface="Calibri"/>
                <a:ea typeface="Calibri"/>
                <a:cs typeface="Arial"/>
              </a:rPr>
              <a:t>Date TBD:</a:t>
            </a:r>
            <a:r>
              <a:rPr kumimoji="0" lang="en-US" sz="2000" b="0" i="0" u="none" strike="noStrike" kern="1200" cap="none" spc="0" normalizeH="0" baseline="0" noProof="0">
                <a:ln>
                  <a:noFill/>
                </a:ln>
                <a:solidFill>
                  <a:prstClr val="white"/>
                </a:solidFill>
                <a:effectLst/>
                <a:uLnTx/>
                <a:uFillTx/>
                <a:latin typeface="Calibri"/>
                <a:ea typeface="Calibri"/>
                <a:cs typeface="Arial"/>
              </a:rPr>
              <a:t> Hourly Student and Temp employees will begin using Banner Web Time Entry timesheets</a:t>
            </a:r>
            <a:br>
              <a:rPr kumimoji="0" lang="en-US" sz="2400" b="0" i="0" u="none" strike="noStrike" kern="1200" cap="none" spc="0" normalizeH="0" baseline="0" noProof="0">
                <a:ln>
                  <a:noFill/>
                </a:ln>
                <a:solidFill>
                  <a:prstClr val="black"/>
                </a:solidFill>
                <a:effectLst/>
                <a:uLnTx/>
                <a:uFillTx/>
                <a:latin typeface="Calibri"/>
                <a:ea typeface="Calibri"/>
                <a:cs typeface="Arial"/>
              </a:rPr>
            </a:br>
            <a:endParaRPr kumimoji="0" lang="en-US" sz="2400" b="0" i="0" u="none" strike="noStrike" kern="1200" cap="none" spc="0" normalizeH="0" baseline="0" noProof="0">
              <a:ln>
                <a:noFill/>
              </a:ln>
              <a:solidFill>
                <a:prstClr val="white"/>
              </a:solidFill>
              <a:effectLst/>
              <a:uLnTx/>
              <a:uFillTx/>
              <a:latin typeface="Calibri"/>
              <a:ea typeface="Calibri"/>
              <a:cs typeface="Arial"/>
            </a:endParaRPr>
          </a:p>
          <a:p>
            <a:pPr marL="742950" marR="0" lvl="1"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000" b="0" i="0" u="sng" strike="noStrike" kern="1200" cap="none" spc="0" normalizeH="0" baseline="0" noProof="0">
                <a:ln>
                  <a:noFill/>
                </a:ln>
                <a:solidFill>
                  <a:prstClr val="white"/>
                </a:solidFill>
                <a:effectLst/>
                <a:uLnTx/>
                <a:uFillTx/>
                <a:latin typeface="Calibri"/>
                <a:ea typeface="Calibri"/>
                <a:cs typeface="Arial"/>
              </a:rPr>
              <a:t>Date TBD:</a:t>
            </a:r>
            <a:r>
              <a:rPr kumimoji="0" lang="en-US" sz="2000" b="0" i="0" u="none" strike="noStrike" kern="1200" cap="none" spc="0" normalizeH="0" baseline="0" noProof="0">
                <a:ln>
                  <a:noFill/>
                </a:ln>
                <a:solidFill>
                  <a:prstClr val="white"/>
                </a:solidFill>
                <a:effectLst/>
                <a:uLnTx/>
                <a:uFillTx/>
                <a:latin typeface="Calibri"/>
                <a:ea typeface="Calibri"/>
                <a:cs typeface="Arial"/>
              </a:rPr>
              <a:t> Non-Exempt and LEO employees will begin using Banner Web Time Entry timesheets</a:t>
            </a:r>
          </a:p>
        </p:txBody>
      </p:sp>
      <p:sp>
        <p:nvSpPr>
          <p:cNvPr id="12" name="TextBox 11">
            <a:extLst>
              <a:ext uri="{FF2B5EF4-FFF2-40B4-BE49-F238E27FC236}">
                <a16:creationId xmlns:a16="http://schemas.microsoft.com/office/drawing/2014/main" id="{F7904045-3857-4131-5A90-3D9CF525F715}"/>
              </a:ext>
            </a:extLst>
          </p:cNvPr>
          <p:cNvSpPr txBox="1"/>
          <p:nvPr/>
        </p:nvSpPr>
        <p:spPr>
          <a:xfrm>
            <a:off x="2492127" y="368337"/>
            <a:ext cx="9697299"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B71B"/>
                </a:solidFill>
                <a:effectLst/>
                <a:uLnTx/>
                <a:uFillTx/>
                <a:latin typeface="Arial Black"/>
                <a:ea typeface="+mn-ea"/>
                <a:cs typeface="Arial"/>
              </a:rPr>
              <a:t>Banner Web Time Entry</a:t>
            </a:r>
          </a:p>
        </p:txBody>
      </p:sp>
      <p:sp>
        <p:nvSpPr>
          <p:cNvPr id="2" name="TextBox 1">
            <a:extLst>
              <a:ext uri="{FF2B5EF4-FFF2-40B4-BE49-F238E27FC236}">
                <a16:creationId xmlns:a16="http://schemas.microsoft.com/office/drawing/2014/main" id="{81E0CEE0-09A4-603D-83D4-B059BC7F51FA}"/>
              </a:ext>
            </a:extLst>
          </p:cNvPr>
          <p:cNvSpPr txBox="1"/>
          <p:nvPr/>
        </p:nvSpPr>
        <p:spPr>
          <a:xfrm>
            <a:off x="1006123" y="1351845"/>
            <a:ext cx="99833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a:ea typeface="Calibri"/>
                <a:cs typeface="Calibri"/>
              </a:rPr>
              <a:t>Purpose</a:t>
            </a:r>
            <a:r>
              <a:rPr kumimoji="0" lang="en-US" sz="3200" b="0" i="0" u="none" strike="noStrike" kern="1200" cap="none" spc="0" normalizeH="0" baseline="0" noProof="0">
                <a:ln>
                  <a:noFill/>
                </a:ln>
                <a:solidFill>
                  <a:srgbClr val="FFB71B"/>
                </a:solidFill>
                <a:effectLst/>
                <a:uLnTx/>
                <a:uFillTx/>
                <a:latin typeface="Calibri"/>
                <a:ea typeface="Calibri"/>
                <a:cs typeface="Calibri"/>
              </a:rPr>
              <a:t>:</a:t>
            </a:r>
            <a:r>
              <a:rPr kumimoji="0" lang="en-US" sz="3200" b="0" i="0" u="none" strike="noStrike" kern="1200" cap="none" spc="0" normalizeH="0" baseline="0" noProof="0">
                <a:ln>
                  <a:noFill/>
                </a:ln>
                <a:solidFill>
                  <a:prstClr val="white"/>
                </a:solidFill>
                <a:effectLst/>
                <a:uLnTx/>
                <a:uFillTx/>
                <a:latin typeface="Calibri"/>
                <a:ea typeface="Calibri"/>
                <a:cs typeface="Calibri"/>
              </a:rPr>
              <a:t> </a:t>
            </a:r>
            <a:r>
              <a:rPr kumimoji="0" lang="en-US" sz="2400" b="0" i="0" u="none" strike="noStrike" kern="1200" cap="none" spc="0" normalizeH="0" baseline="0" noProof="0">
                <a:ln>
                  <a:noFill/>
                </a:ln>
                <a:solidFill>
                  <a:prstClr val="white"/>
                </a:solidFill>
                <a:effectLst/>
                <a:uLnTx/>
                <a:uFillTx/>
                <a:latin typeface="Calibri"/>
                <a:ea typeface="Calibri"/>
                <a:cs typeface="Calibri"/>
              </a:rPr>
              <a:t>Streamline and improve our current time and leave entry process</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1249947-0A8C-7EFF-AEBE-727B738C43E6}"/>
              </a:ext>
            </a:extLst>
          </p:cNvPr>
          <p:cNvSpPr txBox="1"/>
          <p:nvPr/>
        </p:nvSpPr>
        <p:spPr>
          <a:xfrm>
            <a:off x="1001131" y="5928765"/>
            <a:ext cx="95588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C000"/>
                </a:solidFill>
                <a:effectLst/>
                <a:uLnTx/>
                <a:uFillTx/>
                <a:latin typeface="Calibri"/>
                <a:ea typeface="Calibri"/>
                <a:cs typeface="Calibri"/>
              </a:rPr>
              <a:t>https://its.uncg.edu/tech-initiatives/banner-web-time-entry/</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custDataLst>
      <p:tags r:id="rId1"/>
    </p:custDataLst>
    <p:extLst>
      <p:ext uri="{BB962C8B-B14F-4D97-AF65-F5344CB8AC3E}">
        <p14:creationId xmlns:p14="http://schemas.microsoft.com/office/powerpoint/2010/main" val="120271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7D97BCBC-D41E-1C65-00BC-AE8C0316B9B1}"/>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92F965A-1F24-CC7B-B6AD-2225D85CAEC2}"/>
              </a:ext>
            </a:extLst>
          </p:cNvPr>
          <p:cNvSpPr txBox="1"/>
          <p:nvPr/>
        </p:nvSpPr>
        <p:spPr>
          <a:xfrm>
            <a:off x="2492127" y="368337"/>
            <a:ext cx="9697299"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C000"/>
                </a:solidFill>
                <a:effectLst/>
                <a:uLnTx/>
                <a:uFillTx/>
                <a:latin typeface="Arial Black"/>
                <a:ea typeface="+mn-ea"/>
                <a:cs typeface="Arial"/>
              </a:rPr>
              <a:t>Academic-Link</a:t>
            </a:r>
            <a:endParaRPr kumimoji="0" lang="en-US" sz="1800" b="0" i="0" u="none" strike="noStrike" kern="1200" cap="none" spc="0" normalizeH="0" baseline="0" noProof="0">
              <a:ln>
                <a:noFill/>
              </a:ln>
              <a:solidFill>
                <a:prstClr val="black"/>
              </a:solidFill>
              <a:effectLst/>
              <a:uLnTx/>
              <a:uFillTx/>
              <a:latin typeface="Arial Black"/>
              <a:ea typeface="+mn-ea"/>
              <a:cs typeface="+mn-cs"/>
            </a:endParaRPr>
          </a:p>
        </p:txBody>
      </p:sp>
      <p:sp>
        <p:nvSpPr>
          <p:cNvPr id="2" name="TextBox 1">
            <a:extLst>
              <a:ext uri="{FF2B5EF4-FFF2-40B4-BE49-F238E27FC236}">
                <a16:creationId xmlns:a16="http://schemas.microsoft.com/office/drawing/2014/main" id="{735C44EA-B08F-6205-6FDA-462B1F74B133}"/>
              </a:ext>
            </a:extLst>
          </p:cNvPr>
          <p:cNvSpPr txBox="1"/>
          <p:nvPr/>
        </p:nvSpPr>
        <p:spPr>
          <a:xfrm>
            <a:off x="1006123" y="1351845"/>
            <a:ext cx="1088760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a:ea typeface="Calibri"/>
                <a:cs typeface="Calibri"/>
              </a:rPr>
              <a:t>Purpose</a:t>
            </a:r>
            <a:r>
              <a:rPr kumimoji="0" lang="en-US" sz="3200" b="0" i="0" u="none" strike="noStrike" kern="1200" cap="none" spc="0" normalizeH="0" baseline="0" noProof="0">
                <a:ln>
                  <a:noFill/>
                </a:ln>
                <a:solidFill>
                  <a:srgbClr val="FFB71B"/>
                </a:solidFill>
                <a:effectLst/>
                <a:uLnTx/>
                <a:uFillTx/>
                <a:latin typeface="Calibri"/>
                <a:ea typeface="Calibri"/>
                <a:cs typeface="Calibri"/>
              </a:rPr>
              <a:t>:</a:t>
            </a:r>
            <a:r>
              <a:rPr kumimoji="0" lang="en-US" sz="3200" b="0" i="0" u="none" strike="noStrike" kern="1200" cap="none" spc="0" normalizeH="0" baseline="0" noProof="0">
                <a:ln>
                  <a:noFill/>
                </a:ln>
                <a:solidFill>
                  <a:prstClr val="white"/>
                </a:solidFill>
                <a:effectLst/>
                <a:uLnTx/>
                <a:uFillTx/>
                <a:latin typeface="Calibri"/>
                <a:ea typeface="Calibri"/>
                <a:cs typeface="Calibri"/>
              </a:rPr>
              <a:t> </a:t>
            </a:r>
            <a:r>
              <a:rPr kumimoji="0" lang="en-US" sz="2400" b="0" i="0" u="none" strike="noStrike" kern="1200" cap="none" spc="0" normalizeH="0" baseline="0" noProof="0">
                <a:ln>
                  <a:noFill/>
                </a:ln>
                <a:solidFill>
                  <a:prstClr val="white"/>
                </a:solidFill>
                <a:effectLst/>
                <a:uLnTx/>
                <a:uFillTx/>
                <a:latin typeface="Calibri"/>
                <a:ea typeface="Calibri"/>
                <a:cs typeface="Calibri"/>
              </a:rPr>
              <a:t>S</a:t>
            </a:r>
            <a:r>
              <a:rPr kumimoji="0" lang="en-US" sz="2400" b="0" i="0" u="none" strike="noStrike" kern="1200" cap="none" spc="0" normalizeH="0" baseline="0" noProof="0">
                <a:ln>
                  <a:noFill/>
                </a:ln>
                <a:solidFill>
                  <a:srgbClr val="FFFFFF"/>
                </a:solidFill>
                <a:effectLst/>
                <a:uLnTx/>
                <a:uFillTx/>
                <a:latin typeface="Calibri"/>
                <a:ea typeface="Calibri"/>
                <a:cs typeface="Calibri"/>
              </a:rPr>
              <a:t>trengthen indoor wireless connectivity at UNCG, ensuring fast, reliable Wi-Fi where it’s needed most</a:t>
            </a:r>
            <a:endParaRPr kumimoji="0" lang="en-US" sz="2400" b="0" i="0" u="none" strike="noStrike" kern="1200" cap="none" spc="0" normalizeH="0" baseline="0" noProof="0">
              <a:ln>
                <a:noFill/>
              </a:ln>
              <a:solidFill>
                <a:prstClr val="black"/>
              </a:solidFill>
              <a:effectLst/>
              <a:uLnTx/>
              <a:uFillTx/>
              <a:latin typeface="Calibri"/>
              <a:ea typeface="Calibri"/>
              <a:cs typeface="Calibri"/>
            </a:endParaRPr>
          </a:p>
        </p:txBody>
      </p:sp>
      <p:sp>
        <p:nvSpPr>
          <p:cNvPr id="5" name="TextBox 4">
            <a:extLst>
              <a:ext uri="{FF2B5EF4-FFF2-40B4-BE49-F238E27FC236}">
                <a16:creationId xmlns:a16="http://schemas.microsoft.com/office/drawing/2014/main" id="{4D9DF81F-75DB-4735-02E3-99AAD660C2A1}"/>
              </a:ext>
            </a:extLst>
          </p:cNvPr>
          <p:cNvSpPr txBox="1"/>
          <p:nvPr/>
        </p:nvSpPr>
        <p:spPr>
          <a:xfrm>
            <a:off x="1007910" y="2515453"/>
            <a:ext cx="10696781" cy="352404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a:ln>
                  <a:noFill/>
                </a:ln>
                <a:solidFill>
                  <a:srgbClr val="FFB71B"/>
                </a:solidFill>
                <a:effectLst/>
                <a:uLnTx/>
                <a:uFillTx/>
                <a:latin typeface="Calibri"/>
                <a:ea typeface="Calibri"/>
                <a:cs typeface="Arial"/>
              </a:rPr>
              <a:t>Update</a:t>
            </a:r>
            <a:r>
              <a:rPr kumimoji="0" lang="en-US" sz="2800" b="0" i="0" u="none" strike="noStrike" kern="1200" cap="none" spc="0" normalizeH="0" baseline="0" noProof="0">
                <a:ln>
                  <a:noFill/>
                </a:ln>
                <a:solidFill>
                  <a:srgbClr val="FFB71B"/>
                </a:solidFill>
                <a:effectLst/>
                <a:uLnTx/>
                <a:uFillTx/>
                <a:latin typeface="Calibri"/>
                <a:ea typeface="Calibri"/>
                <a:cs typeface="Arial"/>
              </a:rPr>
              <a:t>:</a:t>
            </a:r>
          </a:p>
          <a:p>
            <a:pPr marL="342900" marR="0" lvl="0" indent="-342900" algn="l" defTabSz="914400" rtl="0" eaLnBrk="1" fontAlgn="auto" latinLnBrk="0" hangingPunct="1">
              <a:lnSpc>
                <a:spcPct val="100000"/>
              </a:lnSpc>
              <a:spcBef>
                <a:spcPts val="0"/>
              </a:spcBef>
              <a:spcAft>
                <a:spcPts val="180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Arial"/>
              </a:rPr>
              <a:t>Will coordinate professional services to:</a:t>
            </a:r>
          </a:p>
          <a:p>
            <a:pPr marL="800100" marR="0" lvl="1" indent="-342900" algn="l" defTabSz="914400" rtl="0" eaLnBrk="1" fontAlgn="auto" latinLnBrk="0" hangingPunct="1">
              <a:lnSpc>
                <a:spcPct val="100000"/>
              </a:lnSpc>
              <a:spcBef>
                <a:spcPts val="0"/>
              </a:spcBef>
              <a:spcAft>
                <a:spcPts val="180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Arial"/>
              </a:rPr>
              <a:t>Add 606 new access points </a:t>
            </a:r>
          </a:p>
          <a:p>
            <a:pPr marL="800100" marR="0" lvl="1" indent="-342900" algn="l" defTabSz="914400" rtl="0" eaLnBrk="1" fontAlgn="auto" latinLnBrk="0" hangingPunct="1">
              <a:lnSpc>
                <a:spcPct val="100000"/>
              </a:lnSpc>
              <a:spcBef>
                <a:spcPts val="0"/>
              </a:spcBef>
              <a:spcAft>
                <a:spcPts val="180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Calibri"/>
              </a:rPr>
              <a:t>Replace 533 older access points with newer models</a:t>
            </a:r>
            <a:endParaRPr kumimoji="0" lang="en-US" sz="2400" b="0" i="0" u="none" strike="noStrike" kern="1200" cap="none" spc="0" normalizeH="0" baseline="0" noProof="0">
              <a:ln>
                <a:noFill/>
              </a:ln>
              <a:solidFill>
                <a:prstClr val="white"/>
              </a:solidFill>
              <a:effectLst/>
              <a:uLnTx/>
              <a:uFillTx/>
              <a:latin typeface="Calibri"/>
              <a:ea typeface="Calibri"/>
              <a:cs typeface="Arial"/>
            </a:endParaRPr>
          </a:p>
          <a:p>
            <a:pPr marL="800100" marR="0" lvl="1" indent="-342900" algn="l" defTabSz="914400" rtl="0" eaLnBrk="1" fontAlgn="auto" latinLnBrk="0" hangingPunct="1">
              <a:lnSpc>
                <a:spcPct val="100000"/>
              </a:lnSpc>
              <a:spcBef>
                <a:spcPts val="0"/>
              </a:spcBef>
              <a:spcAft>
                <a:spcPts val="180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Arial"/>
              </a:rPr>
              <a:t>Move 301 access points to new locations for better coverage</a:t>
            </a:r>
          </a:p>
          <a:p>
            <a:pPr marL="800100" marR="0" lvl="1" indent="-342900" algn="l" defTabSz="914400" rtl="0" eaLnBrk="1" fontAlgn="auto" latinLnBrk="0" hangingPunct="1">
              <a:lnSpc>
                <a:spcPct val="100000"/>
              </a:lnSpc>
              <a:spcBef>
                <a:spcPts val="0"/>
              </a:spcBef>
              <a:spcAft>
                <a:spcPts val="1800"/>
              </a:spcAft>
              <a:buClrTx/>
              <a:buSzTx/>
              <a:buFont typeface="Arial"/>
              <a:buChar char="•"/>
              <a:tabLst/>
              <a:defRPr/>
            </a:pPr>
            <a:endParaRPr kumimoji="0" lang="en-US" sz="2400" b="0" i="0" u="none" strike="noStrike" kern="1200" cap="none" spc="0" normalizeH="0" baseline="0" noProof="0">
              <a:ln>
                <a:noFill/>
              </a:ln>
              <a:solidFill>
                <a:prstClr val="white"/>
              </a:solidFill>
              <a:effectLst/>
              <a:uLnTx/>
              <a:uFillTx/>
              <a:latin typeface="Calibri"/>
              <a:ea typeface="Calibri"/>
              <a:cs typeface="Arial"/>
            </a:endParaRPr>
          </a:p>
        </p:txBody>
      </p:sp>
      <p:sp>
        <p:nvSpPr>
          <p:cNvPr id="4" name="TextBox 3">
            <a:extLst>
              <a:ext uri="{FF2B5EF4-FFF2-40B4-BE49-F238E27FC236}">
                <a16:creationId xmlns:a16="http://schemas.microsoft.com/office/drawing/2014/main" id="{582F8D4E-939D-5F62-A805-E9FFFFC756FD}"/>
              </a:ext>
            </a:extLst>
          </p:cNvPr>
          <p:cNvSpPr txBox="1"/>
          <p:nvPr/>
        </p:nvSpPr>
        <p:spPr>
          <a:xfrm>
            <a:off x="1008944" y="6194777"/>
            <a:ext cx="67648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C000"/>
                </a:solidFill>
                <a:effectLst/>
                <a:uLnTx/>
                <a:uFillTx/>
                <a:latin typeface="Calibri"/>
                <a:ea typeface="Calibri"/>
                <a:cs typeface="Calibri"/>
              </a:rPr>
              <a:t>https://its.uncg.edu/tech-initiatives/academic-link/</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custDataLst>
      <p:tags r:id="rId1"/>
    </p:custDataLst>
    <p:extLst>
      <p:ext uri="{BB962C8B-B14F-4D97-AF65-F5344CB8AC3E}">
        <p14:creationId xmlns:p14="http://schemas.microsoft.com/office/powerpoint/2010/main" val="1085388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A90D2AFD-3B98-381F-5DDD-BBB8AC73FE0C}"/>
            </a:ext>
          </a:extLst>
        </p:cNvPr>
        <p:cNvGrpSpPr/>
        <p:nvPr/>
      </p:nvGrpSpPr>
      <p:grpSpPr>
        <a:xfrm>
          <a:off x="0" y="0"/>
          <a:ext cx="0" cy="0"/>
          <a:chOff x="0" y="0"/>
          <a:chExt cx="0" cy="0"/>
        </a:xfrm>
      </p:grpSpPr>
      <p:pic>
        <p:nvPicPr>
          <p:cNvPr id="2" name="Picture 1" descr="A blue and yellow sign with white text&#10;&#10;AI-generated content may be incorrect.">
            <a:extLst>
              <a:ext uri="{FF2B5EF4-FFF2-40B4-BE49-F238E27FC236}">
                <a16:creationId xmlns:a16="http://schemas.microsoft.com/office/drawing/2014/main" id="{4A4E5CE2-9A4F-8FFD-CCD3-F0C875E498BE}"/>
              </a:ext>
            </a:extLst>
          </p:cNvPr>
          <p:cNvPicPr>
            <a:picLocks noChangeAspect="1"/>
          </p:cNvPicPr>
          <p:nvPr/>
        </p:nvPicPr>
        <p:blipFill>
          <a:blip r:embed="rId4"/>
          <a:stretch>
            <a:fillRect/>
          </a:stretch>
        </p:blipFill>
        <p:spPr>
          <a:xfrm>
            <a:off x="4677001" y="99"/>
            <a:ext cx="2402032" cy="1856510"/>
          </a:xfrm>
          <a:prstGeom prst="rect">
            <a:avLst/>
          </a:prstGeom>
          <a:ln w="28575">
            <a:solidFill>
              <a:srgbClr val="FFB71B"/>
            </a:solidFill>
          </a:ln>
        </p:spPr>
      </p:pic>
      <p:pic>
        <p:nvPicPr>
          <p:cNvPr id="4" name="Picture 3" descr="A chess board with red and blue pieces&#10;&#10;AI-generated content may be incorrect.">
            <a:extLst>
              <a:ext uri="{FF2B5EF4-FFF2-40B4-BE49-F238E27FC236}">
                <a16:creationId xmlns:a16="http://schemas.microsoft.com/office/drawing/2014/main" id="{CA37D42A-62F2-EDEB-3F5F-AF2F870B8A69}"/>
              </a:ext>
            </a:extLst>
          </p:cNvPr>
          <p:cNvPicPr>
            <a:picLocks noChangeAspect="1"/>
          </p:cNvPicPr>
          <p:nvPr/>
        </p:nvPicPr>
        <p:blipFill>
          <a:blip r:embed="rId5"/>
          <a:stretch>
            <a:fillRect/>
          </a:stretch>
        </p:blipFill>
        <p:spPr>
          <a:xfrm>
            <a:off x="827314" y="2892729"/>
            <a:ext cx="2111829" cy="1185636"/>
          </a:xfrm>
          <a:prstGeom prst="rect">
            <a:avLst/>
          </a:prstGeom>
        </p:spPr>
      </p:pic>
      <p:pic>
        <p:nvPicPr>
          <p:cNvPr id="5" name="Picture 4">
            <a:extLst>
              <a:ext uri="{FF2B5EF4-FFF2-40B4-BE49-F238E27FC236}">
                <a16:creationId xmlns:a16="http://schemas.microsoft.com/office/drawing/2014/main" id="{7603067A-4A38-47A7-7C24-87414BCF619A}"/>
              </a:ext>
            </a:extLst>
          </p:cNvPr>
          <p:cNvPicPr>
            <a:picLocks noChangeAspect="1"/>
          </p:cNvPicPr>
          <p:nvPr/>
        </p:nvPicPr>
        <p:blipFill>
          <a:blip r:embed="rId6"/>
          <a:stretch>
            <a:fillRect/>
          </a:stretch>
        </p:blipFill>
        <p:spPr>
          <a:xfrm>
            <a:off x="6241143" y="2885473"/>
            <a:ext cx="2126344" cy="1192894"/>
          </a:xfrm>
          <a:prstGeom prst="rect">
            <a:avLst/>
          </a:prstGeom>
        </p:spPr>
      </p:pic>
      <p:pic>
        <p:nvPicPr>
          <p:cNvPr id="6" name="Picture 5" descr="A castle with a shield and a shield on top of it&#10;&#10;AI-generated content may be incorrect.">
            <a:extLst>
              <a:ext uri="{FF2B5EF4-FFF2-40B4-BE49-F238E27FC236}">
                <a16:creationId xmlns:a16="http://schemas.microsoft.com/office/drawing/2014/main" id="{495A9C68-2CD6-BAA1-F510-3EEC16E678DD}"/>
              </a:ext>
            </a:extLst>
          </p:cNvPr>
          <p:cNvPicPr>
            <a:picLocks noChangeAspect="1"/>
          </p:cNvPicPr>
          <p:nvPr/>
        </p:nvPicPr>
        <p:blipFill>
          <a:blip r:embed="rId7"/>
          <a:stretch>
            <a:fillRect/>
          </a:stretch>
        </p:blipFill>
        <p:spPr>
          <a:xfrm>
            <a:off x="820057" y="4580618"/>
            <a:ext cx="2119087" cy="1209222"/>
          </a:xfrm>
          <a:prstGeom prst="rect">
            <a:avLst/>
          </a:prstGeom>
        </p:spPr>
      </p:pic>
      <p:pic>
        <p:nvPicPr>
          <p:cNvPr id="7" name="Picture 6" descr="A lock on a circuit board&#10;&#10;AI-generated content may be incorrect.">
            <a:extLst>
              <a:ext uri="{FF2B5EF4-FFF2-40B4-BE49-F238E27FC236}">
                <a16:creationId xmlns:a16="http://schemas.microsoft.com/office/drawing/2014/main" id="{1BC57C8C-4599-D877-EF41-FE98FDB91BFF}"/>
              </a:ext>
            </a:extLst>
          </p:cNvPr>
          <p:cNvPicPr>
            <a:picLocks noChangeAspect="1"/>
          </p:cNvPicPr>
          <p:nvPr/>
        </p:nvPicPr>
        <p:blipFill>
          <a:blip r:embed="rId8"/>
          <a:stretch>
            <a:fillRect/>
          </a:stretch>
        </p:blipFill>
        <p:spPr>
          <a:xfrm>
            <a:off x="6241143" y="4583566"/>
            <a:ext cx="2104573" cy="1188811"/>
          </a:xfrm>
          <a:prstGeom prst="rect">
            <a:avLst/>
          </a:prstGeom>
        </p:spPr>
      </p:pic>
      <p:sp>
        <p:nvSpPr>
          <p:cNvPr id="8" name="TextBox 7">
            <a:extLst>
              <a:ext uri="{FF2B5EF4-FFF2-40B4-BE49-F238E27FC236}">
                <a16:creationId xmlns:a16="http://schemas.microsoft.com/office/drawing/2014/main" id="{38B84B59-AB08-57AA-3735-02FF67B5AF33}"/>
              </a:ext>
            </a:extLst>
          </p:cNvPr>
          <p:cNvSpPr txBox="1"/>
          <p:nvPr/>
        </p:nvSpPr>
        <p:spPr>
          <a:xfrm>
            <a:off x="3049315" y="3224509"/>
            <a:ext cx="34398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FFB71B"/>
                </a:solidFill>
                <a:effectLst/>
                <a:uLnTx/>
                <a:uFillTx/>
                <a:latin typeface="Arial Black"/>
                <a:ea typeface="+mn-ea"/>
                <a:cs typeface="+mn-cs"/>
                <a:hlinkClick r:id="rId9">
                  <a:extLst>
                    <a:ext uri="{A12FA001-AC4F-418D-AE19-62706E023703}">
                      <ahyp:hlinkClr xmlns:ahyp="http://schemas.microsoft.com/office/drawing/2018/hyperlinkcolor" val="tx"/>
                    </a:ext>
                  </a:extLst>
                </a:hlinkClick>
              </a:rPr>
              <a:t>Responsible AI </a:t>
            </a:r>
            <a:br>
              <a:rPr kumimoji="0" lang="en-US" sz="1800" b="0" i="0" u="none" strike="noStrike" kern="1200" cap="all" spc="0" normalizeH="0" baseline="0" noProof="0" dirty="0">
                <a:ln>
                  <a:noFill/>
                </a:ln>
                <a:solidFill>
                  <a:prstClr val="black"/>
                </a:solidFill>
                <a:effectLst/>
                <a:uLnTx/>
                <a:uFillTx/>
                <a:latin typeface="Arial Black"/>
                <a:ea typeface="+mn-ea"/>
                <a:cs typeface="+mn-cs"/>
                <a:hlinkClick r:id="rId9">
                  <a:extLst>
                    <a:ext uri="{A12FA001-AC4F-418D-AE19-62706E023703}">
                      <ahyp:hlinkClr xmlns:ahyp="http://schemas.microsoft.com/office/drawing/2018/hyperlinkcolor" val="tx"/>
                    </a:ext>
                  </a:extLst>
                </a:hlinkClick>
              </a:rPr>
            </a:br>
            <a:r>
              <a:rPr kumimoji="0" lang="en-US" sz="1800" b="0" i="0" u="none" strike="noStrike" kern="1200" cap="all" spc="0" normalizeH="0" baseline="0" noProof="0" dirty="0">
                <a:ln>
                  <a:noFill/>
                </a:ln>
                <a:solidFill>
                  <a:srgbClr val="FFB71B"/>
                </a:solidFill>
                <a:effectLst/>
                <a:uLnTx/>
                <a:uFillTx/>
                <a:latin typeface="Arial Black"/>
                <a:ea typeface="+mn-ea"/>
                <a:cs typeface="+mn-cs"/>
                <a:hlinkClick r:id="rId9">
                  <a:extLst>
                    <a:ext uri="{A12FA001-AC4F-418D-AE19-62706E023703}">
                      <ahyp:hlinkClr xmlns:ahyp="http://schemas.microsoft.com/office/drawing/2018/hyperlinkcolor" val="tx"/>
                    </a:ext>
                  </a:extLst>
                </a:hlinkClick>
              </a:rPr>
              <a:t>and Security </a:t>
            </a:r>
            <a:br>
              <a:rPr kumimoji="0" lang="en-US" sz="1800" b="0" i="0" u="none" strike="noStrike" kern="1200" cap="all" spc="0" normalizeH="0" baseline="0" noProof="0" dirty="0">
                <a:ln>
                  <a:noFill/>
                </a:ln>
                <a:solidFill>
                  <a:prstClr val="black"/>
                </a:solidFill>
                <a:effectLst/>
                <a:uLnTx/>
                <a:uFillTx/>
                <a:latin typeface="Arial Black"/>
                <a:ea typeface="+mn-ea"/>
                <a:cs typeface="+mn-cs"/>
                <a:hlinkClick r:id="rId9">
                  <a:extLst>
                    <a:ext uri="{A12FA001-AC4F-418D-AE19-62706E023703}">
                      <ahyp:hlinkClr xmlns:ahyp="http://schemas.microsoft.com/office/drawing/2018/hyperlinkcolor" val="tx"/>
                    </a:ext>
                  </a:extLst>
                </a:hlinkClick>
              </a:rPr>
            </a:br>
            <a:r>
              <a:rPr kumimoji="0" lang="en-US" sz="1800" b="0" i="0" u="none" strike="noStrike" kern="1200" cap="all" spc="0" normalizeH="0" baseline="0" noProof="0" dirty="0">
                <a:ln>
                  <a:noFill/>
                </a:ln>
                <a:solidFill>
                  <a:srgbClr val="FFB71B"/>
                </a:solidFill>
                <a:effectLst/>
                <a:uLnTx/>
                <a:uFillTx/>
                <a:latin typeface="Arial Black"/>
                <a:ea typeface="+mn-ea"/>
                <a:cs typeface="+mn-cs"/>
                <a:hlinkClick r:id="rId9">
                  <a:extLst>
                    <a:ext uri="{A12FA001-AC4F-418D-AE19-62706E023703}">
                      <ahyp:hlinkClr xmlns:ahyp="http://schemas.microsoft.com/office/drawing/2018/hyperlinkcolor" val="tx"/>
                    </a:ext>
                  </a:extLst>
                </a:hlinkClick>
              </a:rPr>
              <a:t>Best Practices</a:t>
            </a:r>
            <a:endParaRPr kumimoji="0" lang="en-US" sz="1800" b="0" i="0" u="none" strike="noStrike" kern="1200" cap="none" spc="0" normalizeH="0" baseline="0" noProof="0" dirty="0">
              <a:ln>
                <a:noFill/>
              </a:ln>
              <a:solidFill>
                <a:srgbClr val="FFB71B"/>
              </a:solidFill>
              <a:effectLst/>
              <a:uLnTx/>
              <a:uFillTx/>
              <a:latin typeface="Arial Black"/>
              <a:ea typeface="+mn-ea"/>
              <a:cs typeface="+mn-cs"/>
              <a:hlinkClick r:id="rId9">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TextBox 2">
            <a:extLst>
              <a:ext uri="{FF2B5EF4-FFF2-40B4-BE49-F238E27FC236}">
                <a16:creationId xmlns:a16="http://schemas.microsoft.com/office/drawing/2014/main" id="{EBB9ECEB-8856-4875-73E0-43ABA4D6A10A}"/>
              </a:ext>
            </a:extLst>
          </p:cNvPr>
          <p:cNvSpPr txBox="1"/>
          <p:nvPr/>
        </p:nvSpPr>
        <p:spPr>
          <a:xfrm>
            <a:off x="3049656" y="2888001"/>
            <a:ext cx="17417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panose="020B0004020202020204"/>
                <a:ea typeface="+mn-lt"/>
                <a:cs typeface="+mn-lt"/>
              </a:rPr>
              <a:t>October 10 @ 1PM</a:t>
            </a:r>
            <a:endParaRPr kumimoji="0" lang="en-US" sz="14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E03D2807-99A7-DD7E-6ACB-12F09B3454FE}"/>
              </a:ext>
            </a:extLst>
          </p:cNvPr>
          <p:cNvSpPr txBox="1"/>
          <p:nvPr/>
        </p:nvSpPr>
        <p:spPr>
          <a:xfrm>
            <a:off x="8577942" y="3222512"/>
            <a:ext cx="31496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FFB71B"/>
                </a:solidFill>
                <a:effectLst/>
                <a:uLnTx/>
                <a:uFillTx/>
                <a:latin typeface="Arial Black"/>
                <a:ea typeface="+mn-ea"/>
                <a:cs typeface="+mn-cs"/>
                <a:hlinkClick r:id="rId10">
                  <a:extLst>
                    <a:ext uri="{A12FA001-AC4F-418D-AE19-62706E023703}">
                      <ahyp:hlinkClr xmlns:ahyp="http://schemas.microsoft.com/office/drawing/2018/hyperlinkcolor" val="tx"/>
                    </a:ext>
                  </a:extLst>
                </a:hlinkClick>
              </a:rPr>
              <a:t>Protect UNCG Data and Yourself</a:t>
            </a:r>
            <a:b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0" name="TextBox 9">
            <a:extLst>
              <a:ext uri="{FF2B5EF4-FFF2-40B4-BE49-F238E27FC236}">
                <a16:creationId xmlns:a16="http://schemas.microsoft.com/office/drawing/2014/main" id="{53A865CF-FCAB-9475-0221-1C6708E7F9D8}"/>
              </a:ext>
            </a:extLst>
          </p:cNvPr>
          <p:cNvSpPr txBox="1"/>
          <p:nvPr/>
        </p:nvSpPr>
        <p:spPr>
          <a:xfrm>
            <a:off x="8577991" y="2888000"/>
            <a:ext cx="17417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a:ea typeface="+mn-lt"/>
                <a:cs typeface="+mn-lt"/>
              </a:rPr>
              <a:t>October 17 @ 1PM</a:t>
            </a:r>
            <a:endParaRPr kumimoji="0" lang="en-US" sz="14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11" name="TextBox 10">
            <a:extLst>
              <a:ext uri="{FF2B5EF4-FFF2-40B4-BE49-F238E27FC236}">
                <a16:creationId xmlns:a16="http://schemas.microsoft.com/office/drawing/2014/main" id="{4DE45B6D-FB06-FA4E-BACB-174A76236940}"/>
              </a:ext>
            </a:extLst>
          </p:cNvPr>
          <p:cNvSpPr txBox="1"/>
          <p:nvPr/>
        </p:nvSpPr>
        <p:spPr>
          <a:xfrm>
            <a:off x="3090519" y="4956189"/>
            <a:ext cx="3149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FFB71B"/>
                </a:solidFill>
                <a:effectLst/>
                <a:uLnTx/>
                <a:uFillTx/>
                <a:latin typeface="Arial Black"/>
                <a:ea typeface="+mn-ea"/>
                <a:cs typeface="+mn-cs"/>
                <a:hlinkClick r:id="rId11">
                  <a:extLst>
                    <a:ext uri="{A12FA001-AC4F-418D-AE19-62706E023703}">
                      <ahyp:hlinkClr xmlns:ahyp="http://schemas.microsoft.com/office/drawing/2018/hyperlinkcolor" val="tx"/>
                    </a:ext>
                  </a:extLst>
                </a:hlinkClick>
              </a:rPr>
              <a:t>Data Loss Prevention </a:t>
            </a:r>
            <a:br>
              <a:rPr kumimoji="0" lang="en-US" sz="1800" b="0" i="0" u="none" strike="noStrike" kern="1200" cap="all" spc="0" normalizeH="0" baseline="0" noProof="0" dirty="0">
                <a:ln>
                  <a:noFill/>
                </a:ln>
                <a:solidFill>
                  <a:srgbClr val="FFB71B"/>
                </a:solidFill>
                <a:effectLst/>
                <a:uLnTx/>
                <a:uFillTx/>
                <a:latin typeface="Arial Black"/>
                <a:ea typeface="+mn-ea"/>
                <a:cs typeface="+mn-cs"/>
                <a:hlinkClick r:id="rId11">
                  <a:extLst>
                    <a:ext uri="{A12FA001-AC4F-418D-AE19-62706E023703}">
                      <ahyp:hlinkClr xmlns:ahyp="http://schemas.microsoft.com/office/drawing/2018/hyperlinkcolor" val="tx"/>
                    </a:ext>
                  </a:extLst>
                </a:hlinkClick>
              </a:rPr>
            </a:br>
            <a:r>
              <a:rPr kumimoji="0" lang="en-US" sz="1800" b="0" i="0" u="none" strike="noStrike" kern="1200" cap="all" spc="0" normalizeH="0" baseline="0" noProof="0" dirty="0">
                <a:ln>
                  <a:noFill/>
                </a:ln>
                <a:solidFill>
                  <a:srgbClr val="FFB71B"/>
                </a:solidFill>
                <a:effectLst/>
                <a:uLnTx/>
                <a:uFillTx/>
                <a:latin typeface="Arial Black"/>
                <a:ea typeface="+mn-ea"/>
                <a:cs typeface="+mn-cs"/>
                <a:hlinkClick r:id="rId11">
                  <a:extLst>
                    <a:ext uri="{A12FA001-AC4F-418D-AE19-62706E023703}">
                      <ahyp:hlinkClr xmlns:ahyp="http://schemas.microsoft.com/office/drawing/2018/hyperlinkcolor" val="tx"/>
                    </a:ext>
                  </a:extLst>
                </a:hlinkClick>
              </a:rPr>
              <a:t>at UNCG</a:t>
            </a:r>
            <a:b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2" name="TextBox 11">
            <a:extLst>
              <a:ext uri="{FF2B5EF4-FFF2-40B4-BE49-F238E27FC236}">
                <a16:creationId xmlns:a16="http://schemas.microsoft.com/office/drawing/2014/main" id="{DC7E9032-7E44-1B2A-C9F0-2CE1EE6D8286}"/>
              </a:ext>
            </a:extLst>
          </p:cNvPr>
          <p:cNvSpPr txBox="1"/>
          <p:nvPr/>
        </p:nvSpPr>
        <p:spPr>
          <a:xfrm>
            <a:off x="3090568" y="4621677"/>
            <a:ext cx="17417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a:ea typeface="+mn-lt"/>
                <a:cs typeface="+mn-lt"/>
              </a:rPr>
              <a:t>October 24 @ 1PM</a:t>
            </a:r>
            <a:endParaRPr kumimoji="0" lang="en-US" sz="14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13" name="TextBox 12">
            <a:extLst>
              <a:ext uri="{FF2B5EF4-FFF2-40B4-BE49-F238E27FC236}">
                <a16:creationId xmlns:a16="http://schemas.microsoft.com/office/drawing/2014/main" id="{4CC07D61-3F7C-6B2B-C754-B3F3005894B1}"/>
              </a:ext>
            </a:extLst>
          </p:cNvPr>
          <p:cNvSpPr txBox="1"/>
          <p:nvPr/>
        </p:nvSpPr>
        <p:spPr>
          <a:xfrm>
            <a:off x="8562599" y="4940846"/>
            <a:ext cx="3149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FFB71B"/>
                </a:solidFill>
                <a:effectLst/>
                <a:uLnTx/>
                <a:uFillTx/>
                <a:latin typeface="Arial Black"/>
                <a:ea typeface="+mn-ea"/>
                <a:cs typeface="+mn-cs"/>
                <a:hlinkClick r:id="rId12">
                  <a:extLst>
                    <a:ext uri="{A12FA001-AC4F-418D-AE19-62706E023703}">
                      <ahyp:hlinkClr xmlns:ahyp="http://schemas.microsoft.com/office/drawing/2018/hyperlinkcolor" val="tx"/>
                    </a:ext>
                  </a:extLst>
                </a:hlinkClick>
              </a:rPr>
              <a:t>Safeguarding AI and Staying Safe with Encryption</a:t>
            </a:r>
            <a:b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TextBox 13">
            <a:extLst>
              <a:ext uri="{FF2B5EF4-FFF2-40B4-BE49-F238E27FC236}">
                <a16:creationId xmlns:a16="http://schemas.microsoft.com/office/drawing/2014/main" id="{92444B2A-FEF2-A000-0A7F-1D13471F6B16}"/>
              </a:ext>
            </a:extLst>
          </p:cNvPr>
          <p:cNvSpPr txBox="1"/>
          <p:nvPr/>
        </p:nvSpPr>
        <p:spPr>
          <a:xfrm>
            <a:off x="8562648" y="4606334"/>
            <a:ext cx="17417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a:ea typeface="+mn-lt"/>
                <a:cs typeface="+mn-lt"/>
              </a:rPr>
              <a:t>October 31 @ 1PM</a:t>
            </a:r>
            <a:endParaRPr kumimoji="0" lang="en-US" sz="14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16" name="TextBox 15">
            <a:extLst>
              <a:ext uri="{FF2B5EF4-FFF2-40B4-BE49-F238E27FC236}">
                <a16:creationId xmlns:a16="http://schemas.microsoft.com/office/drawing/2014/main" id="{C38E6857-DDC3-6353-F375-D170DE7C3223}"/>
              </a:ext>
            </a:extLst>
          </p:cNvPr>
          <p:cNvSpPr txBox="1"/>
          <p:nvPr/>
        </p:nvSpPr>
        <p:spPr>
          <a:xfrm>
            <a:off x="0" y="6156735"/>
            <a:ext cx="12191998"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Black"/>
                <a:ea typeface="+mn-ea"/>
                <a:cs typeface="+mn-cs"/>
              </a:rPr>
              <a:t>WORKSHOPS.UNCG.EDU</a:t>
            </a: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17" name="TextBox 16">
            <a:extLst>
              <a:ext uri="{FF2B5EF4-FFF2-40B4-BE49-F238E27FC236}">
                <a16:creationId xmlns:a16="http://schemas.microsoft.com/office/drawing/2014/main" id="{CCE21F1C-E174-40E5-9EB7-2FFDBBF03AE2}"/>
              </a:ext>
            </a:extLst>
          </p:cNvPr>
          <p:cNvSpPr txBox="1"/>
          <p:nvPr/>
        </p:nvSpPr>
        <p:spPr>
          <a:xfrm>
            <a:off x="1145216" y="2060541"/>
            <a:ext cx="990025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0B0004020202020204"/>
                <a:ea typeface="+mn-lt"/>
                <a:cs typeface="+mn-lt"/>
              </a:rPr>
              <a:t>Join UNCG’s Information Security team this month for workshops and Q&amp;A </a:t>
            </a:r>
            <a:br>
              <a:rPr kumimoji="0" lang="en-US" sz="1500" b="0" i="0" u="none" strike="noStrike" kern="1200" cap="none" spc="0" normalizeH="0" baseline="0" noProof="0" dirty="0">
                <a:ln>
                  <a:noFill/>
                </a:ln>
                <a:solidFill>
                  <a:prstClr val="white"/>
                </a:solidFill>
                <a:effectLst/>
                <a:uLnTx/>
                <a:uFillTx/>
                <a:latin typeface="Aptos" panose="020B0004020202020204"/>
                <a:ea typeface="+mn-lt"/>
                <a:cs typeface="+mn-lt"/>
              </a:rPr>
            </a:br>
            <a:r>
              <a:rPr kumimoji="0" lang="en-US" sz="1500" b="0" i="0" u="none" strike="noStrike" kern="1200" cap="none" spc="0" normalizeH="0" baseline="0" noProof="0" dirty="0">
                <a:ln>
                  <a:noFill/>
                </a:ln>
                <a:solidFill>
                  <a:prstClr val="white"/>
                </a:solidFill>
                <a:effectLst/>
                <a:uLnTx/>
                <a:uFillTx/>
                <a:latin typeface="Aptos" panose="020B0004020202020204"/>
                <a:ea typeface="+mn-lt"/>
                <a:cs typeface="+mn-lt"/>
              </a:rPr>
              <a:t>at 1:00 p.m. on Fridays starting on October 10th.</a:t>
            </a: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Tree>
    <p:custDataLst>
      <p:tags r:id="rId1"/>
    </p:custDataLst>
    <p:extLst>
      <p:ext uri="{BB962C8B-B14F-4D97-AF65-F5344CB8AC3E}">
        <p14:creationId xmlns:p14="http://schemas.microsoft.com/office/powerpoint/2010/main" val="1125829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E3923827-B8F8-DE33-67A2-2C708992EC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C1FC78-8DD8-D46A-D557-86E83897F6EA}"/>
              </a:ext>
            </a:extLst>
          </p:cNvPr>
          <p:cNvSpPr txBox="1"/>
          <p:nvPr/>
        </p:nvSpPr>
        <p:spPr>
          <a:xfrm>
            <a:off x="2694744" y="1486523"/>
            <a:ext cx="7412181" cy="42029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panose="020B0004020202020204"/>
                <a:ea typeface="+mn-lt"/>
                <a:cs typeface="+mn-lt"/>
              </a:rPr>
              <a:t>Oct. 7 – </a:t>
            </a:r>
            <a:r>
              <a:rPr kumimoji="0" lang="en-US" sz="2000" b="0" i="0" u="sng" strike="noStrike" kern="1200" cap="none" spc="0" normalizeH="0" baseline="0" noProof="0" dirty="0">
                <a:ln>
                  <a:noFill/>
                </a:ln>
                <a:solidFill>
                  <a:srgbClr val="FFFFFF"/>
                </a:solidFill>
                <a:effectLst/>
                <a:uLnTx/>
                <a:uFillTx/>
                <a:latin typeface="Aptos" panose="020B0004020202020204"/>
                <a:ea typeface="+mn-lt"/>
                <a:cs typeface="+mn-lt"/>
                <a:hlinkClick r:id="rId4">
                  <a:extLst>
                    <a:ext uri="{A12FA001-AC4F-418D-AE19-62706E023703}">
                      <ahyp:hlinkClr xmlns:ahyp="http://schemas.microsoft.com/office/drawing/2018/hyperlinkcolor" val="tx"/>
                    </a:ext>
                  </a:extLst>
                </a:hlinkClick>
              </a:rPr>
              <a:t>Advanced Qualtrics Survey Workshop</a:t>
            </a:r>
            <a:endParaRPr kumimoji="0" lang="en-US" sz="2000" b="0" i="0" u="none" strike="noStrike" kern="1200" cap="none" spc="0" normalizeH="0" baseline="0" noProof="0" dirty="0">
              <a:ln>
                <a:noFill/>
              </a:ln>
              <a:solidFill>
                <a:srgbClr val="FFFFFF"/>
              </a:solidFill>
              <a:effectLst/>
              <a:uLnTx/>
              <a:uFillTx/>
              <a:latin typeface="Aptos" panose="020B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panose="020B0004020202020204"/>
                <a:ea typeface="+mn-lt"/>
                <a:cs typeface="+mn-lt"/>
              </a:rPr>
              <a:t>Oct. 7 – </a:t>
            </a:r>
            <a:r>
              <a:rPr kumimoji="0" lang="en-US" sz="2000" b="0" i="0" u="sng" strike="noStrike" kern="1200" cap="none" spc="0" normalizeH="0" baseline="0" noProof="0" dirty="0">
                <a:ln>
                  <a:noFill/>
                </a:ln>
                <a:solidFill>
                  <a:srgbClr val="FFFFFF"/>
                </a:solidFill>
                <a:effectLst/>
                <a:uLnTx/>
                <a:uFillTx/>
                <a:latin typeface="Aptos" panose="020B0004020202020204"/>
                <a:ea typeface="+mn-lt"/>
                <a:cs typeface="+mn-lt"/>
                <a:hlinkClick r:id="rId5">
                  <a:extLst>
                    <a:ext uri="{A12FA001-AC4F-418D-AE19-62706E023703}">
                      <ahyp:hlinkClr xmlns:ahyp="http://schemas.microsoft.com/office/drawing/2018/hyperlinkcolor" val="tx"/>
                    </a:ext>
                  </a:extLst>
                </a:hlinkClick>
              </a:rPr>
              <a:t>Instructional Video Production in Microsoft Clipchamp</a:t>
            </a:r>
            <a:endParaRPr kumimoji="0" lang="en-US" sz="2000" b="0" i="0" u="none" strike="noStrike" kern="1200" cap="none" spc="0" normalizeH="0" baseline="0" noProof="0" dirty="0">
              <a:ln>
                <a:noFill/>
              </a:ln>
              <a:solidFill>
                <a:srgbClr val="FFFFFF"/>
              </a:solidFill>
              <a:effectLst/>
              <a:uLnTx/>
              <a:uFillTx/>
              <a:latin typeface="Aptos" panose="020B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panose="020B0004020202020204"/>
                <a:ea typeface="+mn-lt"/>
                <a:cs typeface="+mn-lt"/>
              </a:rPr>
              <a:t>Oct. 8 – </a:t>
            </a:r>
            <a:r>
              <a:rPr kumimoji="0" lang="en-US" sz="2000" b="0" i="0" u="sng" strike="noStrike" kern="1200" cap="none" spc="0" normalizeH="0" baseline="0" noProof="0" dirty="0">
                <a:ln>
                  <a:noFill/>
                </a:ln>
                <a:solidFill>
                  <a:srgbClr val="FFFFFF"/>
                </a:solidFill>
                <a:effectLst/>
                <a:uLnTx/>
                <a:uFillTx/>
                <a:latin typeface="Aptos" panose="020B0004020202020204"/>
                <a:ea typeface="+mn-lt"/>
                <a:cs typeface="+mn-lt"/>
                <a:hlinkClick r:id="rId6">
                  <a:extLst>
                    <a:ext uri="{A12FA001-AC4F-418D-AE19-62706E023703}">
                      <ahyp:hlinkClr xmlns:ahyp="http://schemas.microsoft.com/office/drawing/2018/hyperlinkcolor" val="tx"/>
                    </a:ext>
                  </a:extLst>
                </a:hlinkClick>
              </a:rPr>
              <a:t>Prompt Writing – A Conversation with Technology</a:t>
            </a:r>
            <a:endParaRPr kumimoji="0" lang="en-US" sz="2000" b="0" i="0" u="none" strike="noStrike" kern="1200" cap="none" spc="0" normalizeH="0" baseline="0" noProof="0" dirty="0">
              <a:ln>
                <a:noFill/>
              </a:ln>
              <a:solidFill>
                <a:srgbClr val="FFFFFF"/>
              </a:solidFill>
              <a:effectLst/>
              <a:uLnTx/>
              <a:uFillTx/>
              <a:latin typeface="Aptos" panose="020B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panose="020B0004020202020204"/>
                <a:ea typeface="+mn-lt"/>
                <a:cs typeface="+mn-lt"/>
              </a:rPr>
              <a:t>Oct. 10 – </a:t>
            </a:r>
            <a:r>
              <a:rPr kumimoji="0" lang="en-US" sz="2000" b="0" i="0" u="sng" strike="noStrike" kern="1200" cap="none" spc="0" normalizeH="0" baseline="0" noProof="0" dirty="0">
                <a:ln>
                  <a:noFill/>
                </a:ln>
                <a:solidFill>
                  <a:srgbClr val="FFFFFF"/>
                </a:solidFill>
                <a:effectLst/>
                <a:uLnTx/>
                <a:uFillTx/>
                <a:latin typeface="Aptos" panose="020B0004020202020204"/>
                <a:ea typeface="+mn-lt"/>
                <a:cs typeface="+mn-lt"/>
                <a:hlinkClick r:id="rId7">
                  <a:extLst>
                    <a:ext uri="{A12FA001-AC4F-418D-AE19-62706E023703}">
                      <ahyp:hlinkClr xmlns:ahyp="http://schemas.microsoft.com/office/drawing/2018/hyperlinkcolor" val="tx"/>
                    </a:ext>
                  </a:extLst>
                </a:hlinkClick>
              </a:rPr>
              <a:t>Responsible AI and Security Best Practices</a:t>
            </a:r>
            <a:endParaRPr kumimoji="0" lang="en-US" sz="2000" b="0" i="0" u="none" strike="noStrike" kern="1200" cap="none" spc="0" normalizeH="0" baseline="0" noProof="0" dirty="0">
              <a:ln>
                <a:noFill/>
              </a:ln>
              <a:solidFill>
                <a:srgbClr val="FFFFFF"/>
              </a:solidFill>
              <a:effectLst/>
              <a:uLnTx/>
              <a:uFillTx/>
              <a:latin typeface="Aptos" panose="020B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panose="020B0004020202020204"/>
                <a:ea typeface="+mn-lt"/>
                <a:cs typeface="+mn-lt"/>
              </a:rPr>
              <a:t>Oct. 17 – </a:t>
            </a:r>
            <a:r>
              <a:rPr kumimoji="0" lang="en-US" sz="2000" b="0" i="0" u="sng" strike="noStrike" kern="1200" cap="none" spc="0" normalizeH="0" baseline="0" noProof="0" dirty="0">
                <a:ln>
                  <a:noFill/>
                </a:ln>
                <a:solidFill>
                  <a:srgbClr val="FFFFFF"/>
                </a:solidFill>
                <a:effectLst/>
                <a:uLnTx/>
                <a:uFillTx/>
                <a:latin typeface="Aptos" panose="020B0004020202020204"/>
                <a:ea typeface="+mn-lt"/>
                <a:cs typeface="+mn-lt"/>
                <a:hlinkClick r:id="rId8">
                  <a:extLst>
                    <a:ext uri="{A12FA001-AC4F-418D-AE19-62706E023703}">
                      <ahyp:hlinkClr xmlns:ahyp="http://schemas.microsoft.com/office/drawing/2018/hyperlinkcolor" val="tx"/>
                    </a:ext>
                  </a:extLst>
                </a:hlinkClick>
              </a:rPr>
              <a:t>Protect UNCG Data and Yourself</a:t>
            </a:r>
            <a:endParaRPr kumimoji="0" lang="en-US" sz="2000" b="0" i="0" u="none" strike="noStrike" kern="1200" cap="none" spc="0" normalizeH="0" baseline="0" noProof="0" dirty="0">
              <a:ln>
                <a:noFill/>
              </a:ln>
              <a:solidFill>
                <a:srgbClr val="FFFFFF"/>
              </a:solidFill>
              <a:effectLst/>
              <a:uLnTx/>
              <a:uFillTx/>
              <a:latin typeface="Aptos" panose="020B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panose="020B0004020202020204"/>
                <a:ea typeface="+mn-lt"/>
                <a:cs typeface="+mn-lt"/>
              </a:rPr>
              <a:t>Oct. 21 – </a:t>
            </a:r>
            <a:r>
              <a:rPr kumimoji="0" lang="en-US" sz="2000" b="0" i="0" u="sng" strike="noStrike" kern="1200" cap="none" spc="0" normalizeH="0" baseline="0" noProof="0" dirty="0">
                <a:ln>
                  <a:noFill/>
                </a:ln>
                <a:solidFill>
                  <a:srgbClr val="FFFFFF"/>
                </a:solidFill>
                <a:effectLst/>
                <a:uLnTx/>
                <a:uFillTx/>
                <a:latin typeface="Aptos" panose="020B0004020202020204"/>
                <a:ea typeface="+mn-lt"/>
                <a:cs typeface="+mn-lt"/>
                <a:hlinkClick r:id="rId9">
                  <a:extLst>
                    <a:ext uri="{A12FA001-AC4F-418D-AE19-62706E023703}">
                      <ahyp:hlinkClr xmlns:ahyp="http://schemas.microsoft.com/office/drawing/2018/hyperlinkcolor" val="tx"/>
                    </a:ext>
                  </a:extLst>
                </a:hlinkClick>
              </a:rPr>
              <a:t>Copilot Productivity Powerup</a:t>
            </a:r>
            <a:endParaRPr kumimoji="0" lang="en-US" sz="2000" b="0" i="0" u="none" strike="noStrike" kern="1200" cap="none" spc="0" normalizeH="0" baseline="0" noProof="0" dirty="0">
              <a:ln>
                <a:noFill/>
              </a:ln>
              <a:solidFill>
                <a:srgbClr val="FFFFFF"/>
              </a:solidFill>
              <a:effectLst/>
              <a:uLnTx/>
              <a:uFillTx/>
              <a:latin typeface="Aptos" panose="020B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panose="020B0004020202020204"/>
                <a:ea typeface="+mn-lt"/>
                <a:cs typeface="+mn-lt"/>
              </a:rPr>
              <a:t>Oct. 22 – </a:t>
            </a:r>
            <a:r>
              <a:rPr kumimoji="0" lang="en-US" sz="2000" b="0" i="0" u="sng" strike="noStrike" kern="1200" cap="none" spc="0" normalizeH="0" baseline="0" noProof="0" dirty="0">
                <a:ln>
                  <a:noFill/>
                </a:ln>
                <a:solidFill>
                  <a:srgbClr val="FFFFFF"/>
                </a:solidFill>
                <a:effectLst/>
                <a:uLnTx/>
                <a:uFillTx/>
                <a:latin typeface="Aptos" panose="020B0004020202020204"/>
                <a:ea typeface="+mn-lt"/>
                <a:cs typeface="+mn-lt"/>
                <a:hlinkClick r:id="rId10">
                  <a:extLst>
                    <a:ext uri="{A12FA001-AC4F-418D-AE19-62706E023703}">
                      <ahyp:hlinkClr xmlns:ahyp="http://schemas.microsoft.com/office/drawing/2018/hyperlinkcolor" val="tx"/>
                    </a:ext>
                  </a:extLst>
                </a:hlinkClick>
              </a:rPr>
              <a:t>CTRL+ALT+Access: Creating Accessible Canvas Content</a:t>
            </a:r>
            <a:endParaRPr kumimoji="0" lang="en-US" sz="2000" b="0" i="0" u="none" strike="noStrike" kern="1200" cap="none" spc="0" normalizeH="0" baseline="0" noProof="0" dirty="0">
              <a:ln>
                <a:noFill/>
              </a:ln>
              <a:solidFill>
                <a:srgbClr val="FFFFFF"/>
              </a:solidFill>
              <a:effectLst/>
              <a:uLnTx/>
              <a:uFillTx/>
              <a:latin typeface="Aptos" panose="020B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panose="020B0004020202020204"/>
                <a:ea typeface="+mn-lt"/>
                <a:cs typeface="+mn-lt"/>
              </a:rPr>
              <a:t>Oct. 24 – </a:t>
            </a:r>
            <a:r>
              <a:rPr kumimoji="0" lang="en-US" sz="2000" b="0" i="0" u="sng" strike="noStrike" kern="1200" cap="none" spc="0" normalizeH="0" baseline="0" noProof="0" dirty="0">
                <a:ln>
                  <a:noFill/>
                </a:ln>
                <a:solidFill>
                  <a:srgbClr val="FFFFFF"/>
                </a:solidFill>
                <a:effectLst/>
                <a:uLnTx/>
                <a:uFillTx/>
                <a:latin typeface="Aptos" panose="020B0004020202020204"/>
                <a:ea typeface="+mn-lt"/>
                <a:cs typeface="+mn-lt"/>
                <a:hlinkClick r:id="rId11">
                  <a:extLst>
                    <a:ext uri="{A12FA001-AC4F-418D-AE19-62706E023703}">
                      <ahyp:hlinkClr xmlns:ahyp="http://schemas.microsoft.com/office/drawing/2018/hyperlinkcolor" val="tx"/>
                    </a:ext>
                  </a:extLst>
                </a:hlinkClick>
              </a:rPr>
              <a:t>Data Loss Prevention at UNCG</a:t>
            </a:r>
            <a:endParaRPr kumimoji="0" lang="en-US" sz="2000" b="0" i="0" u="none" strike="noStrike" kern="1200" cap="none" spc="0" normalizeH="0" baseline="0" noProof="0" dirty="0">
              <a:ln>
                <a:noFill/>
              </a:ln>
              <a:solidFill>
                <a:srgbClr val="FFFFFF"/>
              </a:solidFill>
              <a:effectLst/>
              <a:uLnTx/>
              <a:uFillTx/>
              <a:latin typeface="Aptos" panose="020B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panose="020B0004020202020204"/>
                <a:ea typeface="+mn-lt"/>
                <a:cs typeface="+mn-lt"/>
              </a:rPr>
              <a:t>Oct. 31 – </a:t>
            </a:r>
            <a:r>
              <a:rPr kumimoji="0" lang="en-US" sz="2000" b="0" i="0" u="sng" strike="noStrike" kern="1200" cap="none" spc="0" normalizeH="0" baseline="0" noProof="0" dirty="0">
                <a:ln>
                  <a:noFill/>
                </a:ln>
                <a:solidFill>
                  <a:srgbClr val="FFFFFF"/>
                </a:solidFill>
                <a:effectLst/>
                <a:uLnTx/>
                <a:uFillTx/>
                <a:latin typeface="Aptos" panose="020B0004020202020204"/>
                <a:ea typeface="+mn-lt"/>
                <a:cs typeface="+mn-lt"/>
                <a:hlinkClick r:id="rId12">
                  <a:extLst>
                    <a:ext uri="{A12FA001-AC4F-418D-AE19-62706E023703}">
                      <ahyp:hlinkClr xmlns:ahyp="http://schemas.microsoft.com/office/drawing/2018/hyperlinkcolor" val="tx"/>
                    </a:ext>
                  </a:extLst>
                </a:hlinkClick>
              </a:rPr>
              <a:t>Safeguarding AI and Staying Safe with Encryption</a:t>
            </a:r>
            <a:endParaRPr kumimoji="0" lang="en-US" sz="2000" b="0" i="0" u="none" strike="noStrike" kern="1200" cap="none" spc="0" normalizeH="0" baseline="0" noProof="0" dirty="0">
              <a:ln>
                <a:noFill/>
              </a:ln>
              <a:solidFill>
                <a:srgbClr val="FFFFFF"/>
              </a:solidFill>
              <a:effectLst/>
              <a:uLnTx/>
              <a:uFillTx/>
              <a:latin typeface="Aptos" panose="020B0004020202020204"/>
              <a:ea typeface="+mn-ea"/>
              <a:cs typeface="+mn-cs"/>
            </a:endParaRPr>
          </a:p>
        </p:txBody>
      </p:sp>
      <p:sp>
        <p:nvSpPr>
          <p:cNvPr id="4" name="TextBox 3">
            <a:extLst>
              <a:ext uri="{FF2B5EF4-FFF2-40B4-BE49-F238E27FC236}">
                <a16:creationId xmlns:a16="http://schemas.microsoft.com/office/drawing/2014/main" id="{95DB609A-CD76-8D47-655B-AAB5182F199A}"/>
              </a:ext>
            </a:extLst>
          </p:cNvPr>
          <p:cNvSpPr txBox="1"/>
          <p:nvPr/>
        </p:nvSpPr>
        <p:spPr>
          <a:xfrm>
            <a:off x="7258" y="442686"/>
            <a:ext cx="12184741"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C000"/>
                </a:solidFill>
                <a:effectLst/>
                <a:uLnTx/>
                <a:uFillTx/>
                <a:latin typeface="Arial Black"/>
                <a:ea typeface="+mn-ea"/>
                <a:cs typeface="+mn-cs"/>
              </a:rPr>
              <a:t>OCTOBER WORKSHOP SCHEDULE</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 name="TextBox 4">
            <a:extLst>
              <a:ext uri="{FF2B5EF4-FFF2-40B4-BE49-F238E27FC236}">
                <a16:creationId xmlns:a16="http://schemas.microsoft.com/office/drawing/2014/main" id="{ABCC3F91-E588-3A4B-41F6-0DB532B6EFF4}"/>
              </a:ext>
            </a:extLst>
          </p:cNvPr>
          <p:cNvSpPr txBox="1"/>
          <p:nvPr/>
        </p:nvSpPr>
        <p:spPr>
          <a:xfrm>
            <a:off x="0" y="5972628"/>
            <a:ext cx="12191998"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C000"/>
                </a:solidFill>
                <a:effectLst/>
                <a:uLnTx/>
                <a:uFillTx/>
                <a:latin typeface="Arial Black"/>
                <a:ea typeface="+mn-ea"/>
                <a:cs typeface="+mn-cs"/>
              </a:rPr>
              <a:t>WORKSHOPS.UNCG.EDU</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custDataLst>
      <p:tags r:id="rId1"/>
    </p:custDataLst>
    <p:extLst>
      <p:ext uri="{BB962C8B-B14F-4D97-AF65-F5344CB8AC3E}">
        <p14:creationId xmlns:p14="http://schemas.microsoft.com/office/powerpoint/2010/main" val="1000280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4" name="Google Shape;148;p28">
            <a:extLst>
              <a:ext uri="{FF2B5EF4-FFF2-40B4-BE49-F238E27FC236}">
                <a16:creationId xmlns:a16="http://schemas.microsoft.com/office/drawing/2014/main" id="{511A7EE8-BF75-46F9-9958-BEEFFC0A4988}"/>
              </a:ext>
            </a:extLst>
          </p:cNvPr>
          <p:cNvSpPr txBox="1">
            <a:spLocks/>
          </p:cNvSpPr>
          <p:nvPr/>
        </p:nvSpPr>
        <p:spPr>
          <a:xfrm>
            <a:off x="7121334" y="5385078"/>
            <a:ext cx="4666248" cy="128827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a:ln>
                  <a:noFill/>
                </a:ln>
                <a:solidFill>
                  <a:srgbClr val="FFFFFF"/>
                </a:solidFill>
                <a:effectLst/>
                <a:uLnTx/>
                <a:uFillTx/>
                <a:latin typeface="Pluto Sans Heavy"/>
                <a:ea typeface="Georgia"/>
                <a:cs typeface="Georgia"/>
                <a:sym typeface="Georgia"/>
              </a:rPr>
              <a:t>Patricia Lynch</a:t>
            </a:r>
            <a:br>
              <a:rPr kumimoji="0" lang="en-US" sz="2100" b="1" i="0" u="none" strike="noStrike" kern="0" cap="none" spc="0" normalizeH="0" baseline="0" noProof="0">
                <a:ln>
                  <a:noFill/>
                </a:ln>
                <a:solidFill>
                  <a:srgbClr val="000000"/>
                </a:solidFill>
                <a:effectLst/>
                <a:uLnTx/>
                <a:uFillTx/>
                <a:latin typeface="Pluto Sans Heavy" panose="02000000000000000000" pitchFamily="50" charset="0"/>
                <a:ea typeface="Georgia"/>
                <a:cs typeface="Georgia"/>
                <a:sym typeface="Calibri"/>
              </a:rPr>
            </a:br>
            <a:r>
              <a:rPr kumimoji="0" lang="en-US" sz="2100" b="1" i="0" u="none" strike="noStrike" kern="0" cap="none" spc="0" normalizeH="0" baseline="0" noProof="0">
                <a:ln>
                  <a:noFill/>
                </a:ln>
                <a:solidFill>
                  <a:srgbClr val="FDB71A"/>
                </a:solidFill>
                <a:effectLst/>
                <a:uLnTx/>
                <a:uFillTx/>
                <a:latin typeface="Pluto Sans Heavy"/>
                <a:ea typeface="Georgia"/>
                <a:cs typeface="Georgia"/>
                <a:sym typeface="Georgia"/>
              </a:rPr>
              <a:t>Director of ER and EEO/AA</a:t>
            </a:r>
            <a:endParaRPr kumimoji="0" lang="en-US" sz="2100" b="0" i="0" u="none" strike="noStrike" kern="0" cap="none" spc="0" normalizeH="0" baseline="0" noProof="0">
              <a:ln>
                <a:noFill/>
              </a:ln>
              <a:solidFill>
                <a:srgbClr val="FDB71A"/>
              </a:solidFill>
              <a:effectLst/>
              <a:uLnTx/>
              <a:uFillTx/>
              <a:latin typeface="Pluto Sans Heavy"/>
              <a:ea typeface="Georgia"/>
              <a:cs typeface="Georgia"/>
              <a:sym typeface="Georgia"/>
            </a:endParaRPr>
          </a:p>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a:ln>
                  <a:noFill/>
                </a:ln>
                <a:solidFill>
                  <a:srgbClr val="FDB71A"/>
                </a:solidFill>
                <a:effectLst/>
                <a:uLnTx/>
                <a:uFillTx/>
                <a:latin typeface="Pluto Sans Heavy"/>
                <a:ea typeface="Georgia"/>
                <a:cs typeface="Georgia"/>
                <a:sym typeface="Georgia"/>
              </a:rPr>
              <a:t>Human Resources Officer</a:t>
            </a:r>
            <a:endParaRPr kumimoji="0" lang="en-US" sz="2100" b="0" i="0" u="none" strike="noStrike" kern="0" cap="none" spc="0" normalizeH="0" baseline="0" noProof="0">
              <a:ln>
                <a:noFill/>
              </a:ln>
              <a:solidFill>
                <a:srgbClr val="FFFFFF"/>
              </a:solidFill>
              <a:effectLst/>
              <a:uLnTx/>
              <a:uFillTx/>
              <a:latin typeface="Pluto Sans Heavy"/>
              <a:ea typeface="Georgia"/>
              <a:cs typeface="Georgia"/>
              <a:sym typeface="Calibri"/>
            </a:endParaRPr>
          </a:p>
        </p:txBody>
      </p:sp>
      <p:sp>
        <p:nvSpPr>
          <p:cNvPr id="7" name="Text Placeholder 1">
            <a:extLst>
              <a:ext uri="{FF2B5EF4-FFF2-40B4-BE49-F238E27FC236}">
                <a16:creationId xmlns:a16="http://schemas.microsoft.com/office/drawing/2014/main" id="{114BC856-A756-9156-DD65-37068DE79616}"/>
              </a:ext>
            </a:extLst>
          </p:cNvPr>
          <p:cNvSpPr>
            <a:spLocks noGrp="1"/>
          </p:cNvSpPr>
          <p:nvPr>
            <p:ph type="body" idx="1"/>
          </p:nvPr>
        </p:nvSpPr>
        <p:spPr>
          <a:xfrm>
            <a:off x="951233" y="1701052"/>
            <a:ext cx="5955183" cy="3058625"/>
          </a:xfrm>
        </p:spPr>
        <p:txBody>
          <a:bodyPr spcFirstLastPara="1" wrap="square" lIns="68575" tIns="34275" rIns="68575" bIns="34275" anchor="ctr" anchorCtr="0">
            <a:normAutofit/>
          </a:bodyPr>
          <a:lstStyle/>
          <a:p>
            <a:pPr marL="608965" indent="-422910">
              <a:buClr>
                <a:schemeClr val="bg1"/>
              </a:buClr>
            </a:pPr>
            <a:r>
              <a:rPr lang="en-US" sz="2400">
                <a:solidFill>
                  <a:schemeClr val="bg1"/>
                </a:solidFill>
                <a:latin typeface="Sofia Pro Regular"/>
                <a:ea typeface="Georgia"/>
                <a:cs typeface="Georgia"/>
                <a:hlinkClick r:id="rId3">
                  <a:extLst>
                    <a:ext uri="{A12FA001-AC4F-418D-AE19-62706E023703}">
                      <ahyp:hlinkClr xmlns:ahyp="http://schemas.microsoft.com/office/drawing/2018/hyperlinkcolor" val="tx"/>
                    </a:ext>
                  </a:extLst>
                </a:hlinkClick>
              </a:rPr>
              <a:t>UNCG Human Resources website</a:t>
            </a:r>
          </a:p>
          <a:p>
            <a:pPr marL="608965" indent="-422910"/>
            <a:endParaRPr lang="en-US" sz="3200" b="1">
              <a:solidFill>
                <a:schemeClr val="lt1"/>
              </a:solidFill>
              <a:latin typeface="Pluto Sans Heavy" panose="02000000000000000000" pitchFamily="50" charset="0"/>
              <a:ea typeface="Georgia"/>
              <a:cs typeface="Georgia"/>
            </a:endParaRPr>
          </a:p>
        </p:txBody>
      </p:sp>
      <p:sp>
        <p:nvSpPr>
          <p:cNvPr id="5" name="Title 4">
            <a:extLst>
              <a:ext uri="{FF2B5EF4-FFF2-40B4-BE49-F238E27FC236}">
                <a16:creationId xmlns:a16="http://schemas.microsoft.com/office/drawing/2014/main" id="{B8E0B725-85DD-0897-5645-B082C0874A4F}"/>
              </a:ext>
            </a:extLst>
          </p:cNvPr>
          <p:cNvSpPr txBox="1">
            <a:spLocks noGrp="1"/>
          </p:cNvSpPr>
          <p:nvPr>
            <p:ph type="title" idx="4294967295"/>
          </p:nvPr>
        </p:nvSpPr>
        <p:spPr>
          <a:xfrm>
            <a:off x="4075289" y="368771"/>
            <a:ext cx="787964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Human Resources Update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descr="Patricia Lynch">
            <a:extLst>
              <a:ext uri="{FF2B5EF4-FFF2-40B4-BE49-F238E27FC236}">
                <a16:creationId xmlns:a16="http://schemas.microsoft.com/office/drawing/2014/main" id="{B69D3D23-30DE-DA1A-BDD8-3230D8DF65FD}"/>
              </a:ext>
            </a:extLst>
          </p:cNvPr>
          <p:cNvPicPr>
            <a:picLocks noChangeAspect="1"/>
          </p:cNvPicPr>
          <p:nvPr/>
        </p:nvPicPr>
        <p:blipFill>
          <a:blip r:embed="rId4"/>
          <a:stretch>
            <a:fillRect/>
          </a:stretch>
        </p:blipFill>
        <p:spPr>
          <a:xfrm>
            <a:off x="7124218" y="1971304"/>
            <a:ext cx="4136019" cy="2732125"/>
          </a:xfrm>
          <a:prstGeom prst="rect">
            <a:avLst/>
          </a:prstGeom>
        </p:spPr>
      </p:pic>
    </p:spTree>
    <p:extLst>
      <p:ext uri="{BB962C8B-B14F-4D97-AF65-F5344CB8AC3E}">
        <p14:creationId xmlns:p14="http://schemas.microsoft.com/office/powerpoint/2010/main" val="1141123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79D36B37-C955-6116-D735-CC42018FE766}"/>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BCE3BBCA-9044-858E-C4C0-B418456BCFDC}"/>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en" sz="2400" b="1">
                <a:solidFill>
                  <a:schemeClr val="lt1"/>
                </a:solidFill>
                <a:latin typeface="Pluto Sans Heavy"/>
                <a:ea typeface="Georgia"/>
                <a:cs typeface="Georgia"/>
                <a:sym typeface="Georgia"/>
              </a:rPr>
              <a:t>Juan Pleitez</a:t>
            </a:r>
            <a:br>
              <a:rPr lang="en" sz="2400" b="1">
                <a:latin typeface="Pluto Sans Heavy" panose="02000000000000000000" pitchFamily="50" charset="0"/>
                <a:ea typeface="Georgia"/>
                <a:cs typeface="Georgia"/>
              </a:rPr>
            </a:br>
            <a:r>
              <a:rPr lang="en-US" sz="2400" b="1">
                <a:solidFill>
                  <a:srgbClr val="FDB71A"/>
                </a:solidFill>
                <a:latin typeface="Pluto Sans Heavy"/>
                <a:ea typeface="Georgia"/>
                <a:cs typeface="Georgia"/>
                <a:sym typeface="Georgia"/>
              </a:rPr>
              <a:t>Director of External Affairs </a:t>
            </a:r>
            <a:br>
              <a:rPr lang="en-US" sz="2400" b="1">
                <a:solidFill>
                  <a:srgbClr val="FDB71A"/>
                </a:solidFill>
                <a:latin typeface="Pluto Sans Heavy"/>
                <a:ea typeface="Georgia"/>
                <a:cs typeface="Georgia"/>
                <a:sym typeface="Georgia"/>
              </a:rPr>
            </a:br>
            <a:r>
              <a:rPr lang="en-US" sz="2400" b="1">
                <a:solidFill>
                  <a:srgbClr val="FDB71A"/>
                </a:solidFill>
                <a:latin typeface="Pluto Sans Heavy"/>
                <a:ea typeface="Georgia"/>
                <a:cs typeface="Georgia"/>
                <a:sym typeface="Georgia"/>
              </a:rPr>
              <a:t>Strategy and Policy</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39FDEE7F-DECC-5018-2EA2-A15C74983440}"/>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sp>
        <p:nvSpPr>
          <p:cNvPr id="4" name="TextBox 3">
            <a:extLst>
              <a:ext uri="{FF2B5EF4-FFF2-40B4-BE49-F238E27FC236}">
                <a16:creationId xmlns:a16="http://schemas.microsoft.com/office/drawing/2014/main" id="{11DE8C12-BEF4-32EA-8297-67D7913D87EC}"/>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Legislative Update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026" name="Picture 2" descr="Juan Pleitez, Directory of External Affairs">
            <a:extLst>
              <a:ext uri="{FF2B5EF4-FFF2-40B4-BE49-F238E27FC236}">
                <a16:creationId xmlns:a16="http://schemas.microsoft.com/office/drawing/2014/main" id="{0E1AF59A-7B33-096D-523D-17A6F5253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584" y="1533819"/>
            <a:ext cx="3790361" cy="379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03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a:normAutofit/>
          </a:bodyPr>
          <a:lstStyle/>
          <a:p>
            <a:pPr marL="186055" indent="0">
              <a:lnSpc>
                <a:spcPct val="100000"/>
              </a:lnSpc>
              <a:buClr>
                <a:schemeClr val="bg1"/>
              </a:buClr>
              <a:buNone/>
            </a:pPr>
            <a:endParaRPr lang="en-US" sz="2400">
              <a:solidFill>
                <a:schemeClr val="bg1"/>
              </a:solidFill>
              <a:latin typeface="Sofia Pro Regular"/>
              <a:ea typeface="Georgia"/>
              <a:cs typeface="Georgia"/>
            </a:endParaRPr>
          </a:p>
        </p:txBody>
      </p:sp>
      <p:sp>
        <p:nvSpPr>
          <p:cNvPr id="4" name="TextBox 3">
            <a:extLst>
              <a:ext uri="{FF2B5EF4-FFF2-40B4-BE49-F238E27FC236}">
                <a16:creationId xmlns:a16="http://schemas.microsoft.com/office/drawing/2014/main" id="{AB1BF24F-DAD5-022E-17F9-9EFCB31FD8F8}"/>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FFB71B"/>
                </a:solidFill>
                <a:latin typeface="Calibri"/>
                <a:cs typeface="Calibri"/>
              </a:rPr>
              <a:t>Equality Policy</a:t>
            </a:r>
          </a:p>
        </p:txBody>
      </p:sp>
      <p:sp>
        <p:nvSpPr>
          <p:cNvPr id="11" name="Google Shape;148;p28">
            <a:extLst>
              <a:ext uri="{FF2B5EF4-FFF2-40B4-BE49-F238E27FC236}">
                <a16:creationId xmlns:a16="http://schemas.microsoft.com/office/drawing/2014/main" id="{C8730730-A1F8-AD3E-46C2-38CD3BBF66EC}"/>
              </a:ext>
            </a:extLst>
          </p:cNvPr>
          <p:cNvSpPr txBox="1">
            <a:spLocks noGrp="1"/>
          </p:cNvSpPr>
          <p:nvPr>
            <p:ph type="title"/>
          </p:nvPr>
        </p:nvSpPr>
        <p:spPr>
          <a:xfrm>
            <a:off x="8160791" y="5098138"/>
            <a:ext cx="3776657"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Jerry Blakemore</a:t>
            </a:r>
            <a:br>
              <a:rPr lang="en" sz="2400" b="1">
                <a:solidFill>
                  <a:schemeClr val="lt1"/>
                </a:solidFill>
                <a:latin typeface="Pluto Sans Heavy"/>
                <a:ea typeface="Georgia"/>
                <a:cs typeface="Georgia"/>
                <a:sym typeface="Georgia"/>
              </a:rPr>
            </a:br>
            <a:r>
              <a:rPr lang="en" sz="2100" b="1">
                <a:solidFill>
                  <a:srgbClr val="FDB71A"/>
                </a:solidFill>
                <a:latin typeface="Pluto Sans Heavy"/>
                <a:ea typeface="Georgia"/>
                <a:cs typeface="Georgia"/>
                <a:sym typeface="Georgia"/>
              </a:rPr>
              <a:t>Vice Chancellor,</a:t>
            </a:r>
            <a:br>
              <a:rPr lang="en" sz="2100" b="1">
                <a:latin typeface="Pluto Sans Heavy"/>
                <a:ea typeface="Georgia"/>
                <a:cs typeface="Georgia"/>
              </a:rPr>
            </a:br>
            <a:r>
              <a:rPr lang="en" sz="2100" b="1">
                <a:solidFill>
                  <a:srgbClr val="FDB71A"/>
                </a:solidFill>
                <a:latin typeface="Pluto Sans Heavy"/>
                <a:ea typeface="Georgia"/>
                <a:cs typeface="Georgia"/>
              </a:rPr>
              <a:t>Institutional Integrity &amp; General Counsel</a:t>
            </a:r>
            <a:endParaRPr lang="en-US" sz="2100">
              <a:solidFill>
                <a:schemeClr val="lt1"/>
              </a:solidFill>
              <a:latin typeface="Pluto Sans Heavy"/>
              <a:ea typeface="Georgia"/>
              <a:cs typeface="Georgia"/>
            </a:endParaRPr>
          </a:p>
        </p:txBody>
      </p:sp>
      <p:pic>
        <p:nvPicPr>
          <p:cNvPr id="13" name="Picture 12" descr="A person in a suit sitting in a chair&#10;&#10;Description automatically generated">
            <a:extLst>
              <a:ext uri="{FF2B5EF4-FFF2-40B4-BE49-F238E27FC236}">
                <a16:creationId xmlns:a16="http://schemas.microsoft.com/office/drawing/2014/main" id="{1A6F7817-DC0E-8C7F-8CA3-B1C017749216}"/>
              </a:ext>
            </a:extLst>
          </p:cNvPr>
          <p:cNvPicPr>
            <a:picLocks noChangeAspect="1"/>
          </p:cNvPicPr>
          <p:nvPr/>
        </p:nvPicPr>
        <p:blipFill>
          <a:blip r:embed="rId3"/>
          <a:stretch>
            <a:fillRect/>
          </a:stretch>
        </p:blipFill>
        <p:spPr>
          <a:xfrm>
            <a:off x="8201253" y="1814262"/>
            <a:ext cx="2238627" cy="3134079"/>
          </a:xfrm>
          <a:prstGeom prst="rect">
            <a:avLst/>
          </a:prstGeom>
        </p:spPr>
      </p:pic>
    </p:spTree>
    <p:extLst>
      <p:ext uri="{BB962C8B-B14F-4D97-AF65-F5344CB8AC3E}">
        <p14:creationId xmlns:p14="http://schemas.microsoft.com/office/powerpoint/2010/main" val="1415533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2" name="Google Shape;148;p28">
            <a:extLst>
              <a:ext uri="{FF2B5EF4-FFF2-40B4-BE49-F238E27FC236}">
                <a16:creationId xmlns:a16="http://schemas.microsoft.com/office/drawing/2014/main" id="{A44C4146-901F-4245-CE04-10B205778236}"/>
              </a:ext>
            </a:extLst>
          </p:cNvPr>
          <p:cNvSpPr txBox="1">
            <a:spLocks/>
          </p:cNvSpPr>
          <p:nvPr/>
        </p:nvSpPr>
        <p:spPr>
          <a:xfrm>
            <a:off x="7496754" y="5485993"/>
            <a:ext cx="4079933" cy="669801"/>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1219170">
              <a:lnSpc>
                <a:spcPct val="110000"/>
              </a:lnSpc>
              <a:buClr>
                <a:srgbClr val="FDB71A"/>
              </a:buClr>
              <a:buSzPts val="3300"/>
            </a:pPr>
            <a:r>
              <a:rPr lang="en-US" sz="2400" b="1" kern="0">
                <a:solidFill>
                  <a:srgbClr val="FFFFFF"/>
                </a:solidFill>
                <a:latin typeface="Pluto Sans Heavy"/>
                <a:ea typeface="Georgia"/>
                <a:cs typeface="Georgia"/>
                <a:sym typeface="Georgia"/>
              </a:rPr>
              <a:t>Chuck Bolton</a:t>
            </a:r>
            <a:br>
              <a:rPr lang="en-US" sz="2400" b="1" kern="0">
                <a:latin typeface="Pluto Sans Heavy" panose="02000000000000000000" pitchFamily="50" charset="0"/>
                <a:ea typeface="Georgia"/>
                <a:cs typeface="Georgia"/>
              </a:rPr>
            </a:br>
            <a:r>
              <a:rPr lang="en-US" sz="2400" b="1" kern="0">
                <a:solidFill>
                  <a:srgbClr val="FDB71A"/>
                </a:solidFill>
                <a:latin typeface="Pluto Sans Heavy"/>
                <a:ea typeface="Georgia"/>
                <a:cs typeface="Georgia"/>
                <a:sym typeface="Georgia"/>
              </a:rPr>
              <a:t>Faculty Senate Chair</a:t>
            </a:r>
            <a:endParaRPr lang="en-US" sz="2400" kern="0">
              <a:solidFill>
                <a:srgbClr val="FFFFFF"/>
              </a:solidFill>
              <a:latin typeface="Pluto Sans Heavy"/>
              <a:ea typeface="Georgia"/>
              <a:cs typeface="Georgia"/>
            </a:endParaRPr>
          </a:p>
        </p:txBody>
      </p:sp>
      <p:sp>
        <p:nvSpPr>
          <p:cNvPr id="7" name="Text Placeholder 1">
            <a:extLst>
              <a:ext uri="{FF2B5EF4-FFF2-40B4-BE49-F238E27FC236}">
                <a16:creationId xmlns:a16="http://schemas.microsoft.com/office/drawing/2014/main" id="{33FDD266-FA1A-9EF7-B9A4-2E2179C0133E}"/>
              </a:ext>
            </a:extLst>
          </p:cNvPr>
          <p:cNvSpPr>
            <a:spLocks noGrp="1"/>
          </p:cNvSpPr>
          <p:nvPr>
            <p:ph type="body" idx="1"/>
          </p:nvPr>
        </p:nvSpPr>
        <p:spPr>
          <a:xfrm>
            <a:off x="1064939" y="1899688"/>
            <a:ext cx="4777468" cy="3058625"/>
          </a:xfrm>
        </p:spPr>
        <p:txBody>
          <a:bodyPr spcFirstLastPara="1" wrap="square" lIns="68575" tIns="34275" rIns="68575" bIns="34275" anchor="ctr" anchorCtr="0">
            <a:normAutofit/>
          </a:bodyPr>
          <a:lstStyle/>
          <a:p>
            <a:pPr marL="528955" indent="-342900">
              <a:buClr>
                <a:schemeClr val="bg1"/>
              </a:buClr>
            </a:pPr>
            <a:r>
              <a:rPr lang="en-US" sz="2400">
                <a:solidFill>
                  <a:schemeClr val="lt1"/>
                </a:solidFill>
                <a:latin typeface="Sofia Pro Regular"/>
                <a:ea typeface="Georgia"/>
                <a:cs typeface="Georgia"/>
                <a:sym typeface="Georgia"/>
                <a:hlinkClick r:id="rId3">
                  <a:extLst>
                    <a:ext uri="{A12FA001-AC4F-418D-AE19-62706E023703}">
                      <ahyp:hlinkClr xmlns:ahyp="http://schemas.microsoft.com/office/drawing/2018/hyperlinkcolor" val="tx"/>
                    </a:ext>
                  </a:extLst>
                </a:hlinkClick>
              </a:rPr>
              <a:t>Faculty Senate website</a:t>
            </a:r>
            <a:endParaRPr lang="en-US" sz="2400">
              <a:solidFill>
                <a:schemeClr val="lt1"/>
              </a:solidFill>
              <a:latin typeface="Sofia Pro Regular"/>
              <a:ea typeface="Georgia"/>
              <a:cs typeface="Georgia"/>
              <a:hlinkClick r:id="rId3">
                <a:extLst>
                  <a:ext uri="{A12FA001-AC4F-418D-AE19-62706E023703}">
                    <ahyp:hlinkClr xmlns:ahyp="http://schemas.microsoft.com/office/drawing/2018/hyperlinkcolor" val="tx"/>
                  </a:ext>
                </a:extLst>
              </a:hlinkClick>
            </a:endParaRPr>
          </a:p>
        </p:txBody>
      </p:sp>
      <p:sp>
        <p:nvSpPr>
          <p:cNvPr id="5" name="Title 4">
            <a:extLst>
              <a:ext uri="{FF2B5EF4-FFF2-40B4-BE49-F238E27FC236}">
                <a16:creationId xmlns:a16="http://schemas.microsoft.com/office/drawing/2014/main" id="{CDDA5C54-714A-52A4-3A17-DE75F28EACB2}"/>
              </a:ext>
            </a:extLst>
          </p:cNvPr>
          <p:cNvSpPr txBox="1">
            <a:spLocks noGrp="1"/>
          </p:cNvSpPr>
          <p:nvPr>
            <p:ph type="title" idx="4294967295"/>
          </p:nvPr>
        </p:nvSpPr>
        <p:spPr>
          <a:xfrm>
            <a:off x="4075289" y="368771"/>
            <a:ext cx="787964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Faculty Senate</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2050" name="Picture 2" descr="Charles C Bolton">
            <a:extLst>
              <a:ext uri="{FF2B5EF4-FFF2-40B4-BE49-F238E27FC236}">
                <a16:creationId xmlns:a16="http://schemas.microsoft.com/office/drawing/2014/main" id="{133A8E9A-5CD1-EC5F-D467-736BC15E8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9541" y="1683842"/>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368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D90F2DA2-95A2-4F66-F7FD-C1072A2E30F5}"/>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C0B701BC-F7D7-1D40-FD1B-F28AAD655A8C}"/>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Guest Speaker</a:t>
            </a:r>
            <a:endParaRPr lang="en" sz="6400" b="1">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2925387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ACC8E-21EC-E483-C65E-ACCFE480944D}"/>
              </a:ext>
            </a:extLst>
          </p:cNvPr>
          <p:cNvPicPr>
            <a:picLocks noGrp="1" noRot="1" noChangeAspect="1" noMove="1" noResize="1" noEditPoints="1" noAdjustHandles="1" noChangeArrowheads="1" noChangeShapeType="1" noCrop="1"/>
          </p:cNvPicPr>
          <p:nvPr/>
        </p:nvPicPr>
        <p:blipFill>
          <a:blip r:embed="rId3"/>
          <a:stretch>
            <a:fillRect/>
          </a:stretch>
        </p:blipFill>
        <p:spPr>
          <a:xfrm>
            <a:off x="0" y="1077776"/>
            <a:ext cx="12192000" cy="4702447"/>
          </a:xfrm>
          <a:prstGeom prst="rect">
            <a:avLst/>
          </a:prstGeom>
        </p:spPr>
      </p:pic>
      <p:sp>
        <p:nvSpPr>
          <p:cNvPr id="9" name="TextBox 8">
            <a:extLst>
              <a:ext uri="{FF2B5EF4-FFF2-40B4-BE49-F238E27FC236}">
                <a16:creationId xmlns:a16="http://schemas.microsoft.com/office/drawing/2014/main" id="{EE9D7817-B579-0ABA-7A06-E58CEC094333}"/>
              </a:ext>
            </a:extLst>
          </p:cNvPr>
          <p:cNvSpPr txBox="1">
            <a:spLocks noGrp="1" noRot="1" noMove="1" noResize="1" noEditPoints="1" noAdjustHandles="1" noChangeArrowheads="1" noChangeShapeType="1"/>
          </p:cNvSpPr>
          <p:nvPr/>
        </p:nvSpPr>
        <p:spPr>
          <a:xfrm>
            <a:off x="574308" y="1549162"/>
            <a:ext cx="338265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INTELLIGENCE</a:t>
            </a:r>
          </a:p>
        </p:txBody>
      </p:sp>
      <p:sp>
        <p:nvSpPr>
          <p:cNvPr id="10" name="TextBox 9">
            <a:extLst>
              <a:ext uri="{FF2B5EF4-FFF2-40B4-BE49-F238E27FC236}">
                <a16:creationId xmlns:a16="http://schemas.microsoft.com/office/drawing/2014/main" id="{1B0D2823-C757-80BB-E6C3-EB8B6D37A0DD}"/>
              </a:ext>
            </a:extLst>
          </p:cNvPr>
          <p:cNvSpPr txBox="1">
            <a:spLocks noGrp="1" noRot="1" noMove="1" noResize="1" noEditPoints="1" noAdjustHandles="1" noChangeArrowheads="1" noChangeShapeType="1"/>
          </p:cNvSpPr>
          <p:nvPr/>
        </p:nvSpPr>
        <p:spPr>
          <a:xfrm>
            <a:off x="574309" y="2808214"/>
            <a:ext cx="48689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Responsible Governance &amp; Strategy</a:t>
            </a:r>
          </a:p>
        </p:txBody>
      </p:sp>
      <p:sp>
        <p:nvSpPr>
          <p:cNvPr id="5" name="Google Shape;27;p2">
            <a:extLst>
              <a:ext uri="{FF2B5EF4-FFF2-40B4-BE49-F238E27FC236}">
                <a16:creationId xmlns:a16="http://schemas.microsoft.com/office/drawing/2014/main" id="{502CC39C-5A72-BC9E-1961-D6E57B732D89}"/>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5B81FB4C-9077-E6FC-3215-5C5C0049DF22}"/>
              </a:ext>
            </a:extLst>
          </p:cNvPr>
          <p:cNvSpPr txBox="1">
            <a:spLocks noGrp="1" noRot="1" noMove="1" noResize="1" noEditPoints="1" noAdjustHandles="1" noChangeArrowheads="1" noChangeShapeType="1"/>
          </p:cNvSpPr>
          <p:nvPr/>
        </p:nvSpPr>
        <p:spPr>
          <a:xfrm>
            <a:off x="465251" y="257041"/>
            <a:ext cx="393646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UNC</a:t>
            </a:r>
            <a:r>
              <a:rPr kumimoji="0" lang="en-US" sz="9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G</a:t>
            </a:r>
          </a:p>
        </p:txBody>
      </p:sp>
      <p:sp>
        <p:nvSpPr>
          <p:cNvPr id="6" name="Google Shape;27;p2">
            <a:extLst>
              <a:ext uri="{FF2B5EF4-FFF2-40B4-BE49-F238E27FC236}">
                <a16:creationId xmlns:a16="http://schemas.microsoft.com/office/drawing/2014/main" id="{31CBC747-41EB-F433-15AE-CA3DBBBCD7D9}"/>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54379115-170C-0CB1-B547-9B069F4031A3}"/>
              </a:ext>
            </a:extLst>
          </p:cNvPr>
          <p:cNvSpPr txBox="1">
            <a:spLocks noGrp="1" noRot="1" noMove="1" noResize="1" noEditPoints="1" noAdjustHandles="1" noChangeArrowheads="1" noChangeShapeType="1"/>
          </p:cNvSpPr>
          <p:nvPr/>
        </p:nvSpPr>
        <p:spPr>
          <a:xfrm>
            <a:off x="586848" y="4079131"/>
            <a:ext cx="410284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22448"/>
                </a:solidFill>
                <a:effectLst/>
                <a:uLnTx/>
                <a:uFillTx/>
                <a:latin typeface="Sofia Pro Regular" panose="00000500000000000000" pitchFamily="50" charset="0"/>
                <a:ea typeface="+mn-ea"/>
                <a:cs typeface="+mn-cs"/>
              </a:rPr>
              <a:t>Casey J. Forrest,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22448"/>
                </a:solidFill>
                <a:effectLst/>
                <a:uLnTx/>
                <a:uFillTx/>
                <a:latin typeface="Sofia Pro Regular" panose="00000500000000000000" pitchFamily="50" charset="0"/>
                <a:ea typeface="+mn-ea"/>
                <a:cs typeface="+mn-cs"/>
              </a:rPr>
              <a:t>Associate Vice Chancellor for Enterprise Technology Infrastructure &amp; Chief Technology Officer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22448"/>
              </a:solidFill>
              <a:effectLst/>
              <a:uLnTx/>
              <a:uFillTx/>
              <a:latin typeface="Sofia Pro Regular" panose="00000500000000000000" pitchFamily="50" charset="0"/>
              <a:ea typeface="+mn-ea"/>
              <a:cs typeface="+mn-cs"/>
            </a:endParaRPr>
          </a:p>
        </p:txBody>
      </p:sp>
      <p:sp>
        <p:nvSpPr>
          <p:cNvPr id="7" name="TextBox 6">
            <a:extLst>
              <a:ext uri="{FF2B5EF4-FFF2-40B4-BE49-F238E27FC236}">
                <a16:creationId xmlns:a16="http://schemas.microsoft.com/office/drawing/2014/main" id="{E753FD7F-9A39-B648-E427-87B07E52F1C5}"/>
              </a:ext>
            </a:extLst>
          </p:cNvPr>
          <p:cNvSpPr txBox="1">
            <a:spLocks noGrp="1" noRot="1" noMove="1" noResize="1" noEditPoints="1" noAdjustHandles="1" noChangeArrowheads="1" noChangeShapeType="1"/>
          </p:cNvSpPr>
          <p:nvPr/>
        </p:nvSpPr>
        <p:spPr>
          <a:xfrm>
            <a:off x="586848" y="3627880"/>
            <a:ext cx="531701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22448"/>
                </a:solidFill>
                <a:effectLst/>
                <a:uLnTx/>
                <a:uFillTx/>
                <a:latin typeface="Sofia Pro Regular" panose="00000500000000000000" pitchFamily="50" charset="0"/>
                <a:ea typeface="+mn-ea"/>
                <a:cs typeface="+mn-cs"/>
              </a:rPr>
              <a:t>Staff Senate | October 9, 2025 | 10:00</a:t>
            </a:r>
            <a:r>
              <a:rPr kumimoji="0" lang="en-US" sz="800" b="1" i="0" u="none" strike="noStrike" kern="1200" cap="none" spc="0" normalizeH="0" baseline="0" noProof="0">
                <a:ln>
                  <a:noFill/>
                </a:ln>
                <a:solidFill>
                  <a:srgbClr val="122448"/>
                </a:solidFill>
                <a:effectLst/>
                <a:uLnTx/>
                <a:uFillTx/>
                <a:latin typeface="Sofia Pro Regular" panose="00000500000000000000" pitchFamily="50" charset="0"/>
                <a:ea typeface="+mn-ea"/>
                <a:cs typeface="+mn-cs"/>
              </a:rPr>
              <a:t>AM</a:t>
            </a:r>
            <a:endParaRPr kumimoji="0" lang="en-US" sz="1050" b="0" i="0" u="none" strike="noStrike" kern="1200" cap="none" spc="0" normalizeH="0" baseline="0" noProof="0">
              <a:ln>
                <a:noFill/>
              </a:ln>
              <a:solidFill>
                <a:srgbClr val="122448"/>
              </a:solidFill>
              <a:effectLst/>
              <a:uLnTx/>
              <a:uFillTx/>
              <a:latin typeface="Sofia Pro Regular" panose="00000500000000000000" pitchFamily="50" charset="0"/>
              <a:ea typeface="+mn-ea"/>
              <a:cs typeface="+mn-cs"/>
            </a:endParaRPr>
          </a:p>
        </p:txBody>
      </p:sp>
    </p:spTree>
    <p:extLst>
      <p:ext uri="{BB962C8B-B14F-4D97-AF65-F5344CB8AC3E}">
        <p14:creationId xmlns:p14="http://schemas.microsoft.com/office/powerpoint/2010/main" val="323519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024385" y="5098138"/>
            <a:ext cx="3655400" cy="1389820"/>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Scott Wilkens</a:t>
            </a:r>
            <a:r>
              <a:rPr lang="en" sz="2400" b="1">
                <a:latin typeface="Pluto Sans Heavy"/>
                <a:ea typeface="Georgia"/>
                <a:cs typeface="Georgia"/>
                <a:sym typeface="Georgia"/>
              </a:rPr>
              <a:t> </a:t>
            </a:r>
            <a:br>
              <a:rPr lang="en" sz="2400" b="1">
                <a:latin typeface="Pluto Sans Heavy"/>
                <a:ea typeface="Georgia"/>
                <a:cs typeface="Georgia"/>
              </a:rPr>
            </a:br>
            <a:r>
              <a:rPr lang="en" sz="2400" b="1">
                <a:solidFill>
                  <a:srgbClr val="FDB71A"/>
                </a:solidFill>
                <a:latin typeface="Pluto Sans Heavy"/>
                <a:ea typeface="Georgia"/>
                <a:cs typeface="Georgia"/>
              </a:rPr>
              <a:t>Secretary</a:t>
            </a:r>
          </a:p>
        </p:txBody>
      </p:sp>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spcFirstLastPara="1" wrap="square" lIns="68575" tIns="34275" rIns="68575" bIns="34275" anchor="ctr" anchorCtr="0">
            <a:normAutofit/>
          </a:bodyPr>
          <a:lstStyle/>
          <a:p>
            <a:pPr marL="186055" indent="0">
              <a:lnSpc>
                <a:spcPct val="100000"/>
              </a:lnSpc>
              <a:buClr>
                <a:schemeClr val="bg1"/>
              </a:buClr>
              <a:buNone/>
            </a:pPr>
            <a:r>
              <a:rPr lang="en-US" sz="2800">
                <a:solidFill>
                  <a:schemeClr val="lt1"/>
                </a:solidFill>
                <a:latin typeface="Pluto Sans Heavy"/>
                <a:ea typeface="Georgia"/>
                <a:cs typeface="Georgia"/>
                <a:sym typeface="Georgia"/>
              </a:rPr>
              <a:t>Senators attending online please let us know through the Q&amp;A.</a:t>
            </a:r>
            <a:endParaRPr lang="en-US" sz="3200" b="1">
              <a:solidFill>
                <a:schemeClr val="lt1"/>
              </a:solidFill>
              <a:latin typeface="Pluto Sans Heavy"/>
              <a:ea typeface="Georgia"/>
              <a:cs typeface="Georgia"/>
            </a:endParaRPr>
          </a:p>
          <a:p>
            <a:pPr marL="186055" indent="0">
              <a:lnSpc>
                <a:spcPct val="100000"/>
              </a:lnSpc>
              <a:buClr>
                <a:schemeClr val="bg1"/>
              </a:buClr>
              <a:buNone/>
            </a:pPr>
            <a:endParaRPr lang="en-US" sz="2133">
              <a:solidFill>
                <a:schemeClr val="bg1"/>
              </a:solidFill>
              <a:latin typeface="Sofia Pro Regular"/>
              <a:ea typeface="Georgia"/>
              <a:cs typeface="Georgia"/>
            </a:endParaRPr>
          </a:p>
        </p:txBody>
      </p:sp>
      <p:pic>
        <p:nvPicPr>
          <p:cNvPr id="3" name="Picture 2">
            <a:extLst>
              <a:ext uri="{FF2B5EF4-FFF2-40B4-BE49-F238E27FC236}">
                <a16:creationId xmlns:a16="http://schemas.microsoft.com/office/drawing/2014/main" id="{729C333C-03F9-5380-CD05-D33BB58D26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7379" y="1897782"/>
            <a:ext cx="2390775" cy="3187700"/>
          </a:xfrm>
          <a:prstGeom prst="rect">
            <a:avLst/>
          </a:prstGeom>
        </p:spPr>
      </p:pic>
      <p:sp>
        <p:nvSpPr>
          <p:cNvPr id="6" name="TextBox 5">
            <a:extLst>
              <a:ext uri="{FF2B5EF4-FFF2-40B4-BE49-F238E27FC236}">
                <a16:creationId xmlns:a16="http://schemas.microsoft.com/office/drawing/2014/main" id="{373DCFEB-1D98-1F39-6396-50524EDA43FD}"/>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Roll Call</a:t>
            </a:r>
            <a:endParaRPr lang="en-US" sz="5400">
              <a:cs typeface="Arial"/>
            </a:endParaRPr>
          </a:p>
        </p:txBody>
      </p:sp>
    </p:spTree>
    <p:extLst>
      <p:ext uri="{BB962C8B-B14F-4D97-AF65-F5344CB8AC3E}">
        <p14:creationId xmlns:p14="http://schemas.microsoft.com/office/powerpoint/2010/main" val="83030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C151F0B9-6E41-27FE-790A-E3458C23A1AE}"/>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1B76AD73-92BE-02A2-23A0-69F84204D168}"/>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D02D8135-8498-7BA8-3A83-6CBE4EDCD489}"/>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4B963C15-385C-589F-5C7F-348D6C8539D9}"/>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554F0878-F6CD-944D-3CB1-820D17B82B51}"/>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C0D4FBEF-4EE4-DCD6-B24F-9E9B7C7F2B35}"/>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C89601EE-521F-B784-BE63-22CFAFEFC4CC}"/>
              </a:ext>
            </a:extLst>
          </p:cNvPr>
          <p:cNvSpPr>
            <a:spLocks noGrp="1" noRot="1" noMove="1" noResize="1" noEditPoints="1" noAdjustHandles="1" noChangeArrowheads="1" noChangeShapeType="1"/>
          </p:cNvSpPr>
          <p:nvPr/>
        </p:nvSpPr>
        <p:spPr>
          <a:xfrm>
            <a:off x="9662748"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81466A00-A621-CE62-6331-7BD9DE04DB70}"/>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995A4758-C06F-2B22-143F-D51C3BD9EC27}"/>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D246DBF9-03E0-79BE-4095-6CCE379BB958}"/>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7B520B49-FCC5-7EBA-BF75-3EF8C2B5787F}"/>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DDB0AD08-8879-5026-A4DD-CB948F02BBBC}"/>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F94DC4FA-52DF-4C29-5C61-F7F01C563332}"/>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6BFFB694-207D-F60F-E523-4017B58B5ACC}"/>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05959D65-E941-BBF7-DB14-6750D97D89B1}"/>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5E4C65F8-0A64-19B6-99BE-35FFA7501AFB}"/>
              </a:ext>
            </a:extLst>
          </p:cNvPr>
          <p:cNvSpPr>
            <a:spLocks noGrp="1" noRot="1" noMove="1" noResize="1" noEditPoints="1" noAdjustHandles="1" noChangeArrowheads="1" noChangeShapeType="1"/>
          </p:cNvSpPr>
          <p:nvPr/>
        </p:nvSpPr>
        <p:spPr>
          <a:xfrm>
            <a:off x="8158981"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EEF02FB8-8F01-8387-990A-E28FFD79420B}"/>
              </a:ext>
            </a:extLst>
          </p:cNvPr>
          <p:cNvSpPr>
            <a:spLocks noGrp="1" noRot="1" noMove="1" noResize="1" noEditPoints="1" noAdjustHandles="1" noChangeArrowheads="1" noChangeShapeType="1"/>
          </p:cNvSpPr>
          <p:nvPr/>
        </p:nvSpPr>
        <p:spPr>
          <a:xfrm>
            <a:off x="6648961"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B4EBEB0E-8832-6C8F-4B8A-D029F255EA70}"/>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414E4265-240E-846C-46DA-C69653115B65}"/>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350B5A3B-FA90-8AAE-F136-21D98E734D42}"/>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A4995F10-ECEA-993D-07A8-744D2EE5BDA8}"/>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EB91BB0C-E40C-B525-D167-342C43135C8A}"/>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EAEB9968-B93A-D1D2-B0AA-AF266DCB479D}"/>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C745A8B7-87FA-5B26-AC12-9842A6C6AF04}"/>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D7F01EF4-A586-C188-0BD7-402A701D289E}"/>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4802C200-887A-3308-5A3F-6B5B68C1EDE2}"/>
              </a:ext>
            </a:extLst>
          </p:cNvPr>
          <p:cNvSpPr>
            <a:spLocks noGrp="1" noRot="1" noMove="1" noResize="1" noEditPoints="1" noAdjustHandles="1" noChangeArrowheads="1" noChangeShapeType="1"/>
          </p:cNvSpPr>
          <p:nvPr/>
        </p:nvSpPr>
        <p:spPr>
          <a:xfrm>
            <a:off x="5126532"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483C8361-3885-B5C8-F8D9-6283A41231A9}"/>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B965394B-99BA-05CD-7A9C-020111A167D9}"/>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0AC6CF27-8B3B-63AF-278C-6C2D78D170F9}"/>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A0A46695-4825-622B-5259-314D73CA24BC}"/>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FA588044-AB2D-D547-9C00-2E9E790671A9}"/>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FF424E6B-BE30-B0AB-D204-C3963A6382C9}"/>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F7C1A261-F6C3-1B4C-8D09-758B53C382A7}"/>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21B2F1FB-401F-E181-C1A7-AD98048DA72E}"/>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49CE65C1-7945-34EB-667B-7611F50A7B9B}"/>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ECADB6E0-47FD-BFD4-6D9D-669A757FCBCB}"/>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661B3E48-AAA6-A10D-6C90-AAB3492E3F14}"/>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EC9A2058-F8BD-4FA3-F529-BB3E6D141EC4}"/>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FF83F3B4-A486-859A-832B-A69552F7B0AD}"/>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B191C8D5-221F-E0E5-8C9F-C61D983A2881}"/>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7B825060-9066-8A5B-ECF1-A1726252B807}"/>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5D2CF3CF-9E45-5856-7DB8-9A21926F0A65}"/>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C5CAF0A5-EA73-CD83-3D37-EC83FC019A2C}"/>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EC3B3BE1-6090-506A-14A8-7F75A20BA690}"/>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86E0BA90-28E3-4EB4-56B2-17145B2735F6}"/>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95D0B2DE-7C0A-2576-6914-554B8736DB50}"/>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3EC81599-BCFE-7D12-852D-FCCEEDD0B984}"/>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38EE979E-EC49-E5CF-EAB4-2F3859CA7E26}"/>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99B0A2FB-36D3-4986-0B50-331F3F63E20E}"/>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5CB1BEC-2021-F02A-BE61-B00A358ED4E0}"/>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UNCG </a:t>
            </a: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AI</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 GOVERNANCE &amp; STRATEGY</a:t>
            </a:r>
          </a:p>
        </p:txBody>
      </p:sp>
      <p:sp>
        <p:nvSpPr>
          <p:cNvPr id="5" name="TextBox 4">
            <a:extLst>
              <a:ext uri="{FF2B5EF4-FFF2-40B4-BE49-F238E27FC236}">
                <a16:creationId xmlns:a16="http://schemas.microsoft.com/office/drawing/2014/main" id="{CD6239A4-5AE8-5502-DCA0-81F568254CBB}"/>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Agenda</a:t>
            </a:r>
          </a:p>
        </p:txBody>
      </p:sp>
      <p:sp>
        <p:nvSpPr>
          <p:cNvPr id="51" name="TextBox 50">
            <a:extLst>
              <a:ext uri="{FF2B5EF4-FFF2-40B4-BE49-F238E27FC236}">
                <a16:creationId xmlns:a16="http://schemas.microsoft.com/office/drawing/2014/main" id="{6F2EC5FB-E9B2-2D83-5F8A-ADB521D2138F}"/>
              </a:ext>
            </a:extLst>
          </p:cNvPr>
          <p:cNvSpPr txBox="1">
            <a:spLocks noGrp="1" noRot="1" noMove="1" noResize="1" noEditPoints="1" noAdjustHandles="1" noChangeArrowheads="1" noChangeShapeType="1"/>
          </p:cNvSpPr>
          <p:nvPr/>
        </p:nvSpPr>
        <p:spPr>
          <a:xfrm>
            <a:off x="1544426" y="2166700"/>
            <a:ext cx="6591860" cy="2814617"/>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
                <a:srgbClr val="FFB71B"/>
              </a:buClr>
              <a:buSzTx/>
              <a:buFontTx/>
              <a:buBlip>
                <a:blip r:embed="rId2"/>
              </a:buBlip>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Governance &amp; Strategy</a:t>
            </a:r>
          </a:p>
          <a:p>
            <a:pPr marL="342900" marR="0" lvl="0" indent="-342900" algn="l" defTabSz="914400" rtl="0" eaLnBrk="1" fontAlgn="auto" latinLnBrk="0" hangingPunct="1">
              <a:lnSpc>
                <a:spcPct val="150000"/>
              </a:lnSpc>
              <a:spcBef>
                <a:spcPts val="0"/>
              </a:spcBef>
              <a:spcAft>
                <a:spcPts val="0"/>
              </a:spcAft>
              <a:buClr>
                <a:srgbClr val="FFB71B"/>
              </a:buClr>
              <a:buSzTx/>
              <a:buFontTx/>
              <a:buBlip>
                <a:blip r:embed="rId2"/>
              </a:buBlip>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2025 Roadmap</a:t>
            </a:r>
          </a:p>
          <a:p>
            <a:pPr marL="342900" marR="0" lvl="0" indent="-342900" algn="l" defTabSz="914400" rtl="0" eaLnBrk="1" fontAlgn="auto" latinLnBrk="0" hangingPunct="1">
              <a:lnSpc>
                <a:spcPct val="150000"/>
              </a:lnSpc>
              <a:spcBef>
                <a:spcPts val="0"/>
              </a:spcBef>
              <a:spcAft>
                <a:spcPts val="0"/>
              </a:spcAft>
              <a:buClr>
                <a:srgbClr val="FFB71B"/>
              </a:buClr>
              <a:buSzTx/>
              <a:buFontTx/>
              <a:buBlip>
                <a:blip r:embed="rId2"/>
              </a:buBlip>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Approved AI Tools</a:t>
            </a:r>
          </a:p>
          <a:p>
            <a:pPr marL="342900" marR="0" lvl="0" indent="-342900" algn="l" defTabSz="914400" rtl="0" eaLnBrk="1" fontAlgn="auto" latinLnBrk="0" hangingPunct="1">
              <a:lnSpc>
                <a:spcPct val="150000"/>
              </a:lnSpc>
              <a:spcBef>
                <a:spcPts val="0"/>
              </a:spcBef>
              <a:spcAft>
                <a:spcPts val="0"/>
              </a:spcAft>
              <a:buClr>
                <a:srgbClr val="FFB71B"/>
              </a:buClr>
              <a:buSzTx/>
              <a:buFontTx/>
              <a:buBlip>
                <a:blip r:embed="rId2"/>
              </a:buBlip>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Resources &amp; Training</a:t>
            </a:r>
          </a:p>
          <a:p>
            <a:pPr marL="342900" marR="0" lvl="0" indent="-342900" algn="l" defTabSz="914400" rtl="0" eaLnBrk="1" fontAlgn="auto" latinLnBrk="0" hangingPunct="1">
              <a:lnSpc>
                <a:spcPct val="150000"/>
              </a:lnSpc>
              <a:spcBef>
                <a:spcPts val="0"/>
              </a:spcBef>
              <a:spcAft>
                <a:spcPts val="0"/>
              </a:spcAft>
              <a:buClr>
                <a:srgbClr val="FFB71B"/>
              </a:buClr>
              <a:buSzTx/>
              <a:buFontTx/>
              <a:buBlip>
                <a:blip r:embed="rId2"/>
              </a:buBlip>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Q &amp; A</a:t>
            </a:r>
          </a:p>
          <a:p>
            <a:pPr marL="342900" marR="0" lvl="0" indent="-342900" algn="l" defTabSz="914400" rtl="0" eaLnBrk="1" fontAlgn="auto" latinLnBrk="0" hangingPunct="1">
              <a:lnSpc>
                <a:spcPct val="150000"/>
              </a:lnSpc>
              <a:spcBef>
                <a:spcPts val="0"/>
              </a:spcBef>
              <a:spcAft>
                <a:spcPts val="0"/>
              </a:spcAft>
              <a:buClr>
                <a:srgbClr val="FFB71B"/>
              </a:buClr>
              <a:buSzTx/>
              <a:buFontTx/>
              <a:buBlip>
                <a:blip r:embed="rId2"/>
              </a:buBlip>
              <a:tabLst/>
              <a:defRPr/>
            </a:pPr>
            <a:endPar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endParaRPr>
          </a:p>
        </p:txBody>
      </p:sp>
    </p:spTree>
    <p:extLst>
      <p:ext uri="{BB962C8B-B14F-4D97-AF65-F5344CB8AC3E}">
        <p14:creationId xmlns:p14="http://schemas.microsoft.com/office/powerpoint/2010/main" val="175738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C151F0B9-6E41-27FE-790A-E3458C23A1AE}"/>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1B76AD73-92BE-02A2-23A0-69F84204D168}"/>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D02D8135-8498-7BA8-3A83-6CBE4EDCD489}"/>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4B963C15-385C-589F-5C7F-348D6C8539D9}"/>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554F0878-F6CD-944D-3CB1-820D17B82B51}"/>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C0D4FBEF-4EE4-DCD6-B24F-9E9B7C7F2B35}"/>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C89601EE-521F-B784-BE63-22CFAFEFC4CC}"/>
              </a:ext>
            </a:extLst>
          </p:cNvPr>
          <p:cNvSpPr>
            <a:spLocks noGrp="1" noRot="1" noMove="1" noResize="1" noEditPoints="1" noAdjustHandles="1" noChangeArrowheads="1" noChangeShapeType="1"/>
          </p:cNvSpPr>
          <p:nvPr/>
        </p:nvSpPr>
        <p:spPr>
          <a:xfrm>
            <a:off x="9662748"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81466A00-A621-CE62-6331-7BD9DE04DB70}"/>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995A4758-C06F-2B22-143F-D51C3BD9EC27}"/>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D246DBF9-03E0-79BE-4095-6CCE379BB958}"/>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7B520B49-FCC5-7EBA-BF75-3EF8C2B5787F}"/>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DDB0AD08-8879-5026-A4DD-CB948F02BBBC}"/>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F94DC4FA-52DF-4C29-5C61-F7F01C563332}"/>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6BFFB694-207D-F60F-E523-4017B58B5ACC}"/>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05959D65-E941-BBF7-DB14-6750D97D89B1}"/>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5E4C65F8-0A64-19B6-99BE-35FFA7501AFB}"/>
              </a:ext>
            </a:extLst>
          </p:cNvPr>
          <p:cNvSpPr>
            <a:spLocks noGrp="1" noRot="1" noMove="1" noResize="1" noEditPoints="1" noAdjustHandles="1" noChangeArrowheads="1" noChangeShapeType="1"/>
          </p:cNvSpPr>
          <p:nvPr/>
        </p:nvSpPr>
        <p:spPr>
          <a:xfrm>
            <a:off x="8158981"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EEF02FB8-8F01-8387-990A-E28FFD79420B}"/>
              </a:ext>
            </a:extLst>
          </p:cNvPr>
          <p:cNvSpPr>
            <a:spLocks noGrp="1" noRot="1" noMove="1" noResize="1" noEditPoints="1" noAdjustHandles="1" noChangeArrowheads="1" noChangeShapeType="1"/>
          </p:cNvSpPr>
          <p:nvPr/>
        </p:nvSpPr>
        <p:spPr>
          <a:xfrm>
            <a:off x="6648961"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B4EBEB0E-8832-6C8F-4B8A-D029F255EA70}"/>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414E4265-240E-846C-46DA-C69653115B65}"/>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350B5A3B-FA90-8AAE-F136-21D98E734D42}"/>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A4995F10-ECEA-993D-07A8-744D2EE5BDA8}"/>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EB91BB0C-E40C-B525-D167-342C43135C8A}"/>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EAEB9968-B93A-D1D2-B0AA-AF266DCB479D}"/>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C745A8B7-87FA-5B26-AC12-9842A6C6AF04}"/>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D7F01EF4-A586-C188-0BD7-402A701D289E}"/>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4802C200-887A-3308-5A3F-6B5B68C1EDE2}"/>
              </a:ext>
            </a:extLst>
          </p:cNvPr>
          <p:cNvSpPr>
            <a:spLocks noGrp="1" noRot="1" noMove="1" noResize="1" noEditPoints="1" noAdjustHandles="1" noChangeArrowheads="1" noChangeShapeType="1"/>
          </p:cNvSpPr>
          <p:nvPr/>
        </p:nvSpPr>
        <p:spPr>
          <a:xfrm>
            <a:off x="5126532"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483C8361-3885-B5C8-F8D9-6283A41231A9}"/>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B965394B-99BA-05CD-7A9C-020111A167D9}"/>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0AC6CF27-8B3B-63AF-278C-6C2D78D170F9}"/>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A0A46695-4825-622B-5259-314D73CA24BC}"/>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FA588044-AB2D-D547-9C00-2E9E790671A9}"/>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FF424E6B-BE30-B0AB-D204-C3963A6382C9}"/>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F7C1A261-F6C3-1B4C-8D09-758B53C382A7}"/>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21B2F1FB-401F-E181-C1A7-AD98048DA72E}"/>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49CE65C1-7945-34EB-667B-7611F50A7B9B}"/>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ECADB6E0-47FD-BFD4-6D9D-669A757FCBCB}"/>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661B3E48-AAA6-A10D-6C90-AAB3492E3F14}"/>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EC9A2058-F8BD-4FA3-F529-BB3E6D141EC4}"/>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FF83F3B4-A486-859A-832B-A69552F7B0AD}"/>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B191C8D5-221F-E0E5-8C9F-C61D983A2881}"/>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7B825060-9066-8A5B-ECF1-A1726252B807}"/>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5D2CF3CF-9E45-5856-7DB8-9A21926F0A65}"/>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C5CAF0A5-EA73-CD83-3D37-EC83FC019A2C}"/>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EC3B3BE1-6090-506A-14A8-7F75A20BA690}"/>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86E0BA90-28E3-4EB4-56B2-17145B2735F6}"/>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95D0B2DE-7C0A-2576-6914-554B8736DB50}"/>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3EC81599-BCFE-7D12-852D-FCCEEDD0B984}"/>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38EE979E-EC49-E5CF-EAB4-2F3859CA7E26}"/>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99B0A2FB-36D3-4986-0B50-331F3F63E20E}"/>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96FAB3E-CD99-1FAA-AAF3-F2EC2A5E14BB}"/>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Oversight Committee - Membership</a:t>
            </a:r>
          </a:p>
        </p:txBody>
      </p:sp>
      <p:graphicFrame>
        <p:nvGraphicFramePr>
          <p:cNvPr id="51" name="Table 50">
            <a:extLst>
              <a:ext uri="{FF2B5EF4-FFF2-40B4-BE49-F238E27FC236}">
                <a16:creationId xmlns:a16="http://schemas.microsoft.com/office/drawing/2014/main" id="{1FC016C0-6A37-60D9-4B37-EA999B0B3D02}"/>
              </a:ext>
            </a:extLst>
          </p:cNvPr>
          <p:cNvGraphicFramePr>
            <a:graphicFrameLocks noGrp="1" noDrilldown="1" noMove="1" noResize="1"/>
          </p:cNvGraphicFramePr>
          <p:nvPr/>
        </p:nvGraphicFramePr>
        <p:xfrm>
          <a:off x="1522546" y="2407906"/>
          <a:ext cx="4359383" cy="2669731"/>
        </p:xfrm>
        <a:graphic>
          <a:graphicData uri="http://schemas.openxmlformats.org/drawingml/2006/table">
            <a:tbl>
              <a:tblPr firstRow="1" firstCol="1" bandRow="1"/>
              <a:tblGrid>
                <a:gridCol w="1508300">
                  <a:extLst>
                    <a:ext uri="{9D8B030D-6E8A-4147-A177-3AD203B41FA5}">
                      <a16:colId xmlns:a16="http://schemas.microsoft.com/office/drawing/2014/main" val="3722133894"/>
                    </a:ext>
                  </a:extLst>
                </a:gridCol>
                <a:gridCol w="2851083">
                  <a:extLst>
                    <a:ext uri="{9D8B030D-6E8A-4147-A177-3AD203B41FA5}">
                      <a16:colId xmlns:a16="http://schemas.microsoft.com/office/drawing/2014/main" val="4097215079"/>
                    </a:ext>
                  </a:extLst>
                </a:gridCol>
              </a:tblGrid>
              <a:tr h="0">
                <a:tc gridSpan="2">
                  <a:txBody>
                    <a:bodyPr/>
                    <a:lstStyle/>
                    <a:p>
                      <a:pPr marL="0" marR="0" algn="ctr">
                        <a:lnSpc>
                          <a:spcPct val="107000"/>
                        </a:lnSpc>
                        <a:spcBef>
                          <a:spcPts val="0"/>
                        </a:spcBef>
                        <a:spcAft>
                          <a:spcPts val="0"/>
                        </a:spcAft>
                      </a:pPr>
                      <a:r>
                        <a:rPr lang="en-US" sz="800" kern="100">
                          <a:effectLst/>
                          <a:latin typeface="Sofia Pro Regular" panose="00000500000000000000" pitchFamily="50" charset="0"/>
                          <a:ea typeface="Calibri" panose="020F0502020204030204" pitchFamily="34"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100">
                          <a:solidFill>
                            <a:srgbClr val="FFFFFF"/>
                          </a:solidFill>
                          <a:effectLst/>
                          <a:latin typeface="Sofia Pro Regular" panose="00000500000000000000" pitchFamily="50" charset="0"/>
                          <a:ea typeface="Calibri" panose="020F0502020204030204" pitchFamily="34" charset="0"/>
                          <a:cs typeface="Times New Roman" panose="02020603050405020304" pitchFamily="18" charset="0"/>
                        </a:rPr>
                        <a:t>FY2026</a:t>
                      </a:r>
                    </a:p>
                    <a:p>
                      <a:pPr marL="0" marR="0">
                        <a:lnSpc>
                          <a:spcPct val="107000"/>
                        </a:lnSpc>
                        <a:spcBef>
                          <a:spcPts val="0"/>
                        </a:spcBef>
                        <a:spcAft>
                          <a:spcPts val="0"/>
                        </a:spcAft>
                      </a:pPr>
                      <a:r>
                        <a:rPr lang="en-US" sz="800" kern="100">
                          <a:effectLst/>
                          <a:latin typeface="Sofia Pro Regular" panose="00000500000000000000" pitchFamily="50" charset="0"/>
                          <a:ea typeface="Calibri" panose="020F0502020204030204" pitchFamily="34"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rgbClr val="002C4F"/>
                    </a:solidFill>
                  </a:tcPr>
                </a:tc>
                <a:tc hMerge="1">
                  <a:txBody>
                    <a:bodyPr/>
                    <a:lstStyle/>
                    <a:p>
                      <a:endParaRPr lang="en-US"/>
                    </a:p>
                  </a:txBody>
                  <a:tcPr/>
                </a:tc>
                <a:extLst>
                  <a:ext uri="{0D108BD9-81ED-4DB2-BD59-A6C34878D82A}">
                    <a16:rowId xmlns:a16="http://schemas.microsoft.com/office/drawing/2014/main" val="3619767437"/>
                  </a:ext>
                </a:extLst>
              </a:tr>
              <a:tr h="279400">
                <a:tc>
                  <a:txBody>
                    <a:bodyPr/>
                    <a:lstStyle/>
                    <a:p>
                      <a:pPr marL="0" marR="0">
                        <a:lnSpc>
                          <a:spcPct val="107000"/>
                        </a:lnSpc>
                        <a:spcBef>
                          <a:spcPts val="0"/>
                        </a:spcBef>
                        <a:spcAft>
                          <a:spcPts val="0"/>
                        </a:spcAft>
                      </a:pPr>
                      <a:r>
                        <a:rPr lang="en-US" sz="1000" b="1"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Committee Member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rgbClr val="FFB71B"/>
                    </a:solidFill>
                  </a:tcPr>
                </a:tc>
                <a:tc>
                  <a:txBody>
                    <a:bodyPr/>
                    <a:lstStyle/>
                    <a:p>
                      <a:pPr marL="0" marR="0">
                        <a:lnSpc>
                          <a:spcPct val="107000"/>
                        </a:lnSpc>
                        <a:spcBef>
                          <a:spcPts val="0"/>
                        </a:spcBef>
                        <a:spcAft>
                          <a:spcPts val="0"/>
                        </a:spcAft>
                      </a:pPr>
                      <a:r>
                        <a:rPr lang="en-US" sz="1000" b="1"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University Affiliation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rgbClr val="FFB71B"/>
                    </a:solidFill>
                  </a:tcPr>
                </a:tc>
                <a:extLst>
                  <a:ext uri="{0D108BD9-81ED-4DB2-BD59-A6C34878D82A}">
                    <a16:rowId xmlns:a16="http://schemas.microsoft.com/office/drawing/2014/main" val="2429290413"/>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Casey Forrest, Chair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Information Technology Services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2910676643"/>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Sean Farrell</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Human Resources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2861776781"/>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Dominic Lombardi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Advancement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1170406215"/>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Janet Imrick</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University Communications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3592325848"/>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Wade Maki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Chancellor’s Office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2461175714"/>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Enyonam Williams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Institutional Integrity and General Counsel</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2500013635"/>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Denise Archetto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Intercollegiate Athletics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2681459719"/>
                  </a:ext>
                </a:extLst>
              </a:tr>
            </a:tbl>
          </a:graphicData>
        </a:graphic>
      </p:graphicFrame>
      <p:graphicFrame>
        <p:nvGraphicFramePr>
          <p:cNvPr id="52" name="Table 51">
            <a:extLst>
              <a:ext uri="{FF2B5EF4-FFF2-40B4-BE49-F238E27FC236}">
                <a16:creationId xmlns:a16="http://schemas.microsoft.com/office/drawing/2014/main" id="{0A06AD0B-2485-6B75-179B-116D2878B227}"/>
              </a:ext>
            </a:extLst>
          </p:cNvPr>
          <p:cNvGraphicFramePr>
            <a:graphicFrameLocks noGrp="1" noDrilldown="1" noMove="1" noResize="1"/>
          </p:cNvGraphicFramePr>
          <p:nvPr/>
        </p:nvGraphicFramePr>
        <p:xfrm>
          <a:off x="6229165" y="2403261"/>
          <a:ext cx="4359383" cy="2390331"/>
        </p:xfrm>
        <a:graphic>
          <a:graphicData uri="http://schemas.openxmlformats.org/drawingml/2006/table">
            <a:tbl>
              <a:tblPr firstRow="1" firstCol="1" bandRow="1"/>
              <a:tblGrid>
                <a:gridCol w="1508300">
                  <a:extLst>
                    <a:ext uri="{9D8B030D-6E8A-4147-A177-3AD203B41FA5}">
                      <a16:colId xmlns:a16="http://schemas.microsoft.com/office/drawing/2014/main" val="3722133894"/>
                    </a:ext>
                  </a:extLst>
                </a:gridCol>
                <a:gridCol w="2851083">
                  <a:extLst>
                    <a:ext uri="{9D8B030D-6E8A-4147-A177-3AD203B41FA5}">
                      <a16:colId xmlns:a16="http://schemas.microsoft.com/office/drawing/2014/main" val="4097215079"/>
                    </a:ext>
                  </a:extLst>
                </a:gridCol>
              </a:tblGrid>
              <a:tr h="0">
                <a:tc gridSpan="2">
                  <a:txBody>
                    <a:bodyPr/>
                    <a:lstStyle/>
                    <a:p>
                      <a:pPr marL="0" marR="0" algn="ctr">
                        <a:lnSpc>
                          <a:spcPct val="107000"/>
                        </a:lnSpc>
                        <a:spcBef>
                          <a:spcPts val="0"/>
                        </a:spcBef>
                        <a:spcAft>
                          <a:spcPts val="0"/>
                        </a:spcAft>
                      </a:pPr>
                      <a:r>
                        <a:rPr lang="en-US" sz="800" kern="100">
                          <a:effectLst/>
                          <a:latin typeface="Sofia Pro Regular" panose="00000500000000000000" pitchFamily="50" charset="0"/>
                          <a:ea typeface="Calibri" panose="020F0502020204030204" pitchFamily="34"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FY2024-25 and FY2025-26</a:t>
                      </a:r>
                    </a:p>
                    <a:p>
                      <a:pPr marL="0" marR="0" algn="ctr">
                        <a:lnSpc>
                          <a:spcPct val="107000"/>
                        </a:lnSpc>
                        <a:spcBef>
                          <a:spcPts val="0"/>
                        </a:spcBef>
                        <a:spcAft>
                          <a:spcPts val="0"/>
                        </a:spcAft>
                      </a:pPr>
                      <a:r>
                        <a:rPr lang="en-US" sz="800" kern="100">
                          <a:effectLst/>
                          <a:latin typeface="Sofia Pro Regular" panose="00000500000000000000" pitchFamily="50" charset="0"/>
                          <a:ea typeface="Calibri" panose="020F0502020204030204" pitchFamily="34"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rgbClr val="002C4F"/>
                    </a:solidFill>
                  </a:tcPr>
                </a:tc>
                <a:tc hMerge="1">
                  <a:txBody>
                    <a:bodyPr/>
                    <a:lstStyle/>
                    <a:p>
                      <a:endParaRPr lang="en-US"/>
                    </a:p>
                  </a:txBody>
                  <a:tcPr/>
                </a:tc>
                <a:extLst>
                  <a:ext uri="{0D108BD9-81ED-4DB2-BD59-A6C34878D82A}">
                    <a16:rowId xmlns:a16="http://schemas.microsoft.com/office/drawing/2014/main" val="3619767437"/>
                  </a:ext>
                </a:extLst>
              </a:tr>
              <a:tr h="279400">
                <a:tc>
                  <a:txBody>
                    <a:bodyPr/>
                    <a:lstStyle/>
                    <a:p>
                      <a:pPr marL="0" marR="0">
                        <a:lnSpc>
                          <a:spcPct val="107000"/>
                        </a:lnSpc>
                        <a:spcBef>
                          <a:spcPts val="0"/>
                        </a:spcBef>
                        <a:spcAft>
                          <a:spcPts val="0"/>
                        </a:spcAft>
                      </a:pPr>
                      <a:r>
                        <a:rPr lang="en-US" sz="1000" b="1"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Committee Member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rgbClr val="FFB71B"/>
                    </a:solidFill>
                  </a:tcPr>
                </a:tc>
                <a:tc>
                  <a:txBody>
                    <a:bodyPr/>
                    <a:lstStyle/>
                    <a:p>
                      <a:pPr marL="0" marR="0">
                        <a:lnSpc>
                          <a:spcPct val="107000"/>
                        </a:lnSpc>
                        <a:spcBef>
                          <a:spcPts val="0"/>
                        </a:spcBef>
                        <a:spcAft>
                          <a:spcPts val="0"/>
                        </a:spcAft>
                      </a:pPr>
                      <a:r>
                        <a:rPr lang="en-US" sz="1000" b="1"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University Affiliation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rgbClr val="FFB71B"/>
                    </a:solidFill>
                  </a:tcPr>
                </a:tc>
                <a:extLst>
                  <a:ext uri="{0D108BD9-81ED-4DB2-BD59-A6C34878D82A}">
                    <a16:rowId xmlns:a16="http://schemas.microsoft.com/office/drawing/2014/main" val="2429290413"/>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Travis Hauer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Enrollment Management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2461175714"/>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Zach Smith</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Finance &amp; Administration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2500013635"/>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Melissa Skillings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Office of Research and Engagement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1694054734"/>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Brett Carter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Student Affairs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787785535"/>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Laura Pipe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Academic Affairs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2241249076"/>
                  </a:ext>
                </a:extLst>
              </a:tr>
              <a:tr h="279400">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David Kirkland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kern="100">
                          <a:solidFill>
                            <a:srgbClr val="002C4F"/>
                          </a:solidFill>
                          <a:effectLst/>
                          <a:latin typeface="Sofia Pro Regular" panose="00000500000000000000" pitchFamily="50" charset="0"/>
                          <a:ea typeface="Calibri" panose="020F0502020204030204" pitchFamily="34" charset="0"/>
                          <a:cs typeface="Times New Roman" panose="02020603050405020304" pitchFamily="18" charset="0"/>
                        </a:rPr>
                        <a:t>Information Technology Services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F3864"/>
                      </a:solidFill>
                      <a:prstDash val="solid"/>
                      <a:round/>
                      <a:headEnd type="none" w="med" len="med"/>
                      <a:tailEnd type="none" w="med" len="med"/>
                    </a:lnL>
                    <a:lnR w="12700" cap="flat" cmpd="sng" algn="ctr">
                      <a:solidFill>
                        <a:srgbClr val="1F3864"/>
                      </a:solidFill>
                      <a:prstDash val="solid"/>
                      <a:round/>
                      <a:headEnd type="none" w="med" len="med"/>
                      <a:tailEnd type="none" w="med" len="med"/>
                    </a:lnR>
                    <a:lnT w="12700" cap="flat" cmpd="sng" algn="ctr">
                      <a:solidFill>
                        <a:srgbClr val="1F3864"/>
                      </a:solidFill>
                      <a:prstDash val="solid"/>
                      <a:round/>
                      <a:headEnd type="none" w="med" len="med"/>
                      <a:tailEnd type="none" w="med" len="med"/>
                    </a:lnT>
                    <a:lnB w="12700" cap="flat" cmpd="sng" algn="ctr">
                      <a:solidFill>
                        <a:srgbClr val="1F3864"/>
                      </a:solidFill>
                      <a:prstDash val="solid"/>
                      <a:round/>
                      <a:headEnd type="none" w="med" len="med"/>
                      <a:tailEnd type="none" w="med" len="med"/>
                    </a:lnB>
                    <a:solidFill>
                      <a:schemeClr val="bg1"/>
                    </a:solidFill>
                  </a:tcPr>
                </a:tc>
                <a:extLst>
                  <a:ext uri="{0D108BD9-81ED-4DB2-BD59-A6C34878D82A}">
                    <a16:rowId xmlns:a16="http://schemas.microsoft.com/office/drawing/2014/main" val="1664080213"/>
                  </a:ext>
                </a:extLst>
              </a:tr>
            </a:tbl>
          </a:graphicData>
        </a:graphic>
      </p:graphicFrame>
      <p:sp>
        <p:nvSpPr>
          <p:cNvPr id="53" name="TextBox 52">
            <a:extLst>
              <a:ext uri="{FF2B5EF4-FFF2-40B4-BE49-F238E27FC236}">
                <a16:creationId xmlns:a16="http://schemas.microsoft.com/office/drawing/2014/main" id="{CC930DB1-2F06-32A9-ED87-A112562849E9}"/>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UNCG </a:t>
            </a: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AI</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 GOVERNANCE &amp; STRATEGY</a:t>
            </a:r>
          </a:p>
        </p:txBody>
      </p:sp>
    </p:spTree>
    <p:extLst>
      <p:ext uri="{BB962C8B-B14F-4D97-AF65-F5344CB8AC3E}">
        <p14:creationId xmlns:p14="http://schemas.microsoft.com/office/powerpoint/2010/main" val="291145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C151F0B9-6E41-27FE-790A-E3458C23A1AE}"/>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1B76AD73-92BE-02A2-23A0-69F84204D168}"/>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D02D8135-8498-7BA8-3A83-6CBE4EDCD489}"/>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4B963C15-385C-589F-5C7F-348D6C8539D9}"/>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554F0878-F6CD-944D-3CB1-820D17B82B51}"/>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C0D4FBEF-4EE4-DCD6-B24F-9E9B7C7F2B35}"/>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C89601EE-521F-B784-BE63-22CFAFEFC4CC}"/>
              </a:ext>
            </a:extLst>
          </p:cNvPr>
          <p:cNvSpPr>
            <a:spLocks noGrp="1" noRot="1" noMove="1" noResize="1" noEditPoints="1" noAdjustHandles="1" noChangeArrowheads="1" noChangeShapeType="1"/>
          </p:cNvSpPr>
          <p:nvPr/>
        </p:nvSpPr>
        <p:spPr>
          <a:xfrm>
            <a:off x="9662748"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81466A00-A621-CE62-6331-7BD9DE04DB70}"/>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995A4758-C06F-2B22-143F-D51C3BD9EC27}"/>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D246DBF9-03E0-79BE-4095-6CCE379BB958}"/>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7B520B49-FCC5-7EBA-BF75-3EF8C2B5787F}"/>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DDB0AD08-8879-5026-A4DD-CB948F02BBBC}"/>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F94DC4FA-52DF-4C29-5C61-F7F01C563332}"/>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6BFFB694-207D-F60F-E523-4017B58B5ACC}"/>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05959D65-E941-BBF7-DB14-6750D97D89B1}"/>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5E4C65F8-0A64-19B6-99BE-35FFA7501AFB}"/>
              </a:ext>
            </a:extLst>
          </p:cNvPr>
          <p:cNvSpPr>
            <a:spLocks noGrp="1" noRot="1" noMove="1" noResize="1" noEditPoints="1" noAdjustHandles="1" noChangeArrowheads="1" noChangeShapeType="1"/>
          </p:cNvSpPr>
          <p:nvPr/>
        </p:nvSpPr>
        <p:spPr>
          <a:xfrm>
            <a:off x="8158981"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EEF02FB8-8F01-8387-990A-E28FFD79420B}"/>
              </a:ext>
            </a:extLst>
          </p:cNvPr>
          <p:cNvSpPr>
            <a:spLocks noGrp="1" noRot="1" noMove="1" noResize="1" noEditPoints="1" noAdjustHandles="1" noChangeArrowheads="1" noChangeShapeType="1"/>
          </p:cNvSpPr>
          <p:nvPr/>
        </p:nvSpPr>
        <p:spPr>
          <a:xfrm>
            <a:off x="6648961"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B4EBEB0E-8832-6C8F-4B8A-D029F255EA70}"/>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414E4265-240E-846C-46DA-C69653115B65}"/>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350B5A3B-FA90-8AAE-F136-21D98E734D42}"/>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A4995F10-ECEA-993D-07A8-744D2EE5BDA8}"/>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EB91BB0C-E40C-B525-D167-342C43135C8A}"/>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EAEB9968-B93A-D1D2-B0AA-AF266DCB479D}"/>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C745A8B7-87FA-5B26-AC12-9842A6C6AF04}"/>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D7F01EF4-A586-C188-0BD7-402A701D289E}"/>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4802C200-887A-3308-5A3F-6B5B68C1EDE2}"/>
              </a:ext>
            </a:extLst>
          </p:cNvPr>
          <p:cNvSpPr>
            <a:spLocks noGrp="1" noRot="1" noMove="1" noResize="1" noEditPoints="1" noAdjustHandles="1" noChangeArrowheads="1" noChangeShapeType="1"/>
          </p:cNvSpPr>
          <p:nvPr/>
        </p:nvSpPr>
        <p:spPr>
          <a:xfrm>
            <a:off x="5126532"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483C8361-3885-B5C8-F8D9-6283A41231A9}"/>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B965394B-99BA-05CD-7A9C-020111A167D9}"/>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0AC6CF27-8B3B-63AF-278C-6C2D78D170F9}"/>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A0A46695-4825-622B-5259-314D73CA24BC}"/>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FA588044-AB2D-D547-9C00-2E9E790671A9}"/>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FF424E6B-BE30-B0AB-D204-C3963A6382C9}"/>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F7C1A261-F6C3-1B4C-8D09-758B53C382A7}"/>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21B2F1FB-401F-E181-C1A7-AD98048DA72E}"/>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49CE65C1-7945-34EB-667B-7611F50A7B9B}"/>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ECADB6E0-47FD-BFD4-6D9D-669A757FCBCB}"/>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661B3E48-AAA6-A10D-6C90-AAB3492E3F14}"/>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EC9A2058-F8BD-4FA3-F529-BB3E6D141EC4}"/>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FF83F3B4-A486-859A-832B-A69552F7B0AD}"/>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B191C8D5-221F-E0E5-8C9F-C61D983A2881}"/>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7B825060-9066-8A5B-ECF1-A1726252B807}"/>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5D2CF3CF-9E45-5856-7DB8-9A21926F0A65}"/>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C5CAF0A5-EA73-CD83-3D37-EC83FC019A2C}"/>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EC3B3BE1-6090-506A-14A8-7F75A20BA690}"/>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86E0BA90-28E3-4EB4-56B2-17145B2735F6}"/>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95D0B2DE-7C0A-2576-6914-554B8736DB50}"/>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3EC81599-BCFE-7D12-852D-FCCEEDD0B984}"/>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38EE979E-EC49-E5CF-EAB4-2F3859CA7E26}"/>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99B0A2FB-36D3-4986-0B50-331F3F63E20E}"/>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2">
            <a:extLst>
              <a:ext uri="{FF2B5EF4-FFF2-40B4-BE49-F238E27FC236}">
                <a16:creationId xmlns:a16="http://schemas.microsoft.com/office/drawing/2014/main" id="{E9EB4524-702D-28BD-DCD2-BBC61FA7A60B}"/>
              </a:ext>
            </a:extLst>
          </p:cNvPr>
          <p:cNvSpPr>
            <a:spLocks noGrp="1" noRot="1" noMove="1" noResize="1" noEditPoints="1" noAdjustHandles="1" noChangeArrowheads="1" noChangeShapeType="1"/>
          </p:cNvSpPr>
          <p:nvPr/>
        </p:nvSpPr>
        <p:spPr bwMode="auto">
          <a:xfrm>
            <a:off x="1520301" y="2113792"/>
            <a:ext cx="8836564" cy="1723549"/>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C4F"/>
                </a:solidFill>
                <a:effectLst/>
                <a:uLnTx/>
                <a:uFillTx/>
                <a:latin typeface="Sofia Pro Regular" panose="00000500000000000000" pitchFamily="50" charset="0"/>
                <a:ea typeface="+mn-ea"/>
                <a:cs typeface="Courier New" panose="02070309020205020404" pitchFamily="49" charset="0"/>
              </a:rPr>
              <a:t>Purpose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C4F"/>
                </a:solidFill>
                <a:effectLst/>
                <a:uLnTx/>
                <a:uFillTx/>
                <a:latin typeface="Sofia Pro Regular" panose="00000500000000000000" pitchFamily="50" charset="0"/>
                <a:ea typeface="+mn-ea"/>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Courier New" panose="02070309020205020404" pitchFamily="49" charset="0"/>
              </a:rPr>
              <a:t>The Artificial Intelligence (AI) Oversight Committee was commissioned by UNCG’s Chancellor and UNCG’s Vice Chancellor for Information Technology Services in February 2025. The AI Oversight Committee is charged with providing strategic guidance and oversight for how </a:t>
            </a:r>
            <a:r>
              <a:rPr kumimoji="0" lang="en-US" altLang="en-US" sz="1600" b="0" i="0" u="none" strike="noStrike" kern="1200" cap="none" spc="0" normalizeH="0" baseline="0" noProof="0">
                <a:ln>
                  <a:noFill/>
                </a:ln>
                <a:solidFill>
                  <a:srgbClr val="C00000"/>
                </a:solidFill>
                <a:effectLst/>
                <a:uLnTx/>
                <a:uFillTx/>
                <a:latin typeface="Sofia Pro Regular" panose="00000500000000000000" pitchFamily="50" charset="0"/>
                <a:ea typeface="+mn-ea"/>
                <a:cs typeface="Courier New" panose="02070309020205020404" pitchFamily="49" charset="0"/>
              </a:rPr>
              <a:t>UNCG will responsibly embrace, engage, and empower AI use across the university in its approach to learning, academic integrity, professional development, and operational efficiency.</a:t>
            </a:r>
          </a:p>
        </p:txBody>
      </p:sp>
      <p:sp>
        <p:nvSpPr>
          <p:cNvPr id="51" name="TextBox 50">
            <a:extLst>
              <a:ext uri="{FF2B5EF4-FFF2-40B4-BE49-F238E27FC236}">
                <a16:creationId xmlns:a16="http://schemas.microsoft.com/office/drawing/2014/main" id="{77A98FD3-B3D2-6607-8BD5-35FE22AC41C0}"/>
              </a:ext>
            </a:extLst>
          </p:cNvPr>
          <p:cNvSpPr txBox="1">
            <a:spLocks noGrp="1" noRot="1" noMove="1" noResize="1" noEditPoints="1" noAdjustHandles="1" noChangeArrowheads="1" noChangeShapeType="1"/>
          </p:cNvSpPr>
          <p:nvPr/>
        </p:nvSpPr>
        <p:spPr>
          <a:xfrm>
            <a:off x="2076217" y="4155973"/>
            <a:ext cx="7724731" cy="830997"/>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
                <a:srgbClr val="002C4F"/>
              </a:buClr>
              <a:buSzTx/>
              <a:buFont typeface="+mj-lt"/>
              <a:buAutoNum type="arabicPeriod"/>
              <a:tabLst/>
              <a:defRPr/>
            </a:pPr>
            <a:r>
              <a:rPr kumimoji="0" lang="en-US" alt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Courier New" panose="02070309020205020404" pitchFamily="49" charset="0"/>
              </a:rPr>
              <a:t>Discover and evaluate opportunities for innovation and efficiency improvements. </a:t>
            </a:r>
          </a:p>
          <a:p>
            <a:pPr marL="342900" marR="0" lvl="0" indent="-342900" algn="l" defTabSz="914400" rtl="0" eaLnBrk="0" fontAlgn="base" latinLnBrk="0" hangingPunct="0">
              <a:lnSpc>
                <a:spcPct val="100000"/>
              </a:lnSpc>
              <a:spcBef>
                <a:spcPct val="0"/>
              </a:spcBef>
              <a:spcAft>
                <a:spcPct val="0"/>
              </a:spcAft>
              <a:buClr>
                <a:srgbClr val="002C4F"/>
              </a:buClr>
              <a:buSzTx/>
              <a:buFont typeface="+mj-lt"/>
              <a:buAutoNum type="arabicPeriod"/>
              <a:tabLst/>
              <a:defRPr/>
            </a:pPr>
            <a:r>
              <a:rPr kumimoji="0" lang="en-US" alt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Courier New" panose="02070309020205020404" pitchFamily="49" charset="0"/>
              </a:rPr>
              <a:t>Field and provide recommendations for potential security risks and data privacy issues. </a:t>
            </a:r>
          </a:p>
          <a:p>
            <a:pPr marL="342900" marR="0" lvl="0" indent="-342900" algn="l" defTabSz="914400" rtl="0" eaLnBrk="0" fontAlgn="base" latinLnBrk="0" hangingPunct="0">
              <a:lnSpc>
                <a:spcPct val="100000"/>
              </a:lnSpc>
              <a:spcBef>
                <a:spcPct val="0"/>
              </a:spcBef>
              <a:spcAft>
                <a:spcPct val="0"/>
              </a:spcAft>
              <a:buClr>
                <a:srgbClr val="002C4F"/>
              </a:buClr>
              <a:buSzTx/>
              <a:buFont typeface="+mj-lt"/>
              <a:buAutoNum type="arabicPeriod"/>
              <a:tabLst/>
              <a:defRPr/>
            </a:pPr>
            <a:r>
              <a:rPr kumimoji="0" lang="en-US" alt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Courier New" panose="02070309020205020404" pitchFamily="49" charset="0"/>
              </a:rPr>
              <a:t>Advocate and Promote committee initiatives in respective campus divisions. </a:t>
            </a:r>
          </a:p>
        </p:txBody>
      </p:sp>
      <p:sp>
        <p:nvSpPr>
          <p:cNvPr id="59" name="TextBox 58">
            <a:extLst>
              <a:ext uri="{FF2B5EF4-FFF2-40B4-BE49-F238E27FC236}">
                <a16:creationId xmlns:a16="http://schemas.microsoft.com/office/drawing/2014/main" id="{F6AFAB0C-535A-90AE-B160-1A47E4C2107F}"/>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Oversight Committee - Charter</a:t>
            </a:r>
          </a:p>
        </p:txBody>
      </p:sp>
      <p:sp>
        <p:nvSpPr>
          <p:cNvPr id="60" name="TextBox 59">
            <a:extLst>
              <a:ext uri="{FF2B5EF4-FFF2-40B4-BE49-F238E27FC236}">
                <a16:creationId xmlns:a16="http://schemas.microsoft.com/office/drawing/2014/main" id="{20ED0308-82A7-72A7-15FB-370028395569}"/>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UNCG </a:t>
            </a: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AI</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 GOVERNANCE &amp; STRATEGY</a:t>
            </a:r>
          </a:p>
        </p:txBody>
      </p:sp>
    </p:spTree>
    <p:extLst>
      <p:ext uri="{BB962C8B-B14F-4D97-AF65-F5344CB8AC3E}">
        <p14:creationId xmlns:p14="http://schemas.microsoft.com/office/powerpoint/2010/main" val="426989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C151F0B9-6E41-27FE-790A-E3458C23A1AE}"/>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1B76AD73-92BE-02A2-23A0-69F84204D168}"/>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D02D8135-8498-7BA8-3A83-6CBE4EDCD489}"/>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4B963C15-385C-589F-5C7F-348D6C8539D9}"/>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554F0878-F6CD-944D-3CB1-820D17B82B51}"/>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C0D4FBEF-4EE4-DCD6-B24F-9E9B7C7F2B35}"/>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C89601EE-521F-B784-BE63-22CFAFEFC4CC}"/>
              </a:ext>
            </a:extLst>
          </p:cNvPr>
          <p:cNvSpPr>
            <a:spLocks noGrp="1" noRot="1" noMove="1" noResize="1" noEditPoints="1" noAdjustHandles="1" noChangeArrowheads="1" noChangeShapeType="1"/>
          </p:cNvSpPr>
          <p:nvPr/>
        </p:nvSpPr>
        <p:spPr>
          <a:xfrm>
            <a:off x="9662748"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81466A00-A621-CE62-6331-7BD9DE04DB70}"/>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995A4758-C06F-2B22-143F-D51C3BD9EC27}"/>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D246DBF9-03E0-79BE-4095-6CCE379BB958}"/>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7B520B49-FCC5-7EBA-BF75-3EF8C2B5787F}"/>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DDB0AD08-8879-5026-A4DD-CB948F02BBBC}"/>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F94DC4FA-52DF-4C29-5C61-F7F01C563332}"/>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6BFFB694-207D-F60F-E523-4017B58B5ACC}"/>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05959D65-E941-BBF7-DB14-6750D97D89B1}"/>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5E4C65F8-0A64-19B6-99BE-35FFA7501AFB}"/>
              </a:ext>
            </a:extLst>
          </p:cNvPr>
          <p:cNvSpPr>
            <a:spLocks noGrp="1" noRot="1" noMove="1" noResize="1" noEditPoints="1" noAdjustHandles="1" noChangeArrowheads="1" noChangeShapeType="1"/>
          </p:cNvSpPr>
          <p:nvPr/>
        </p:nvSpPr>
        <p:spPr>
          <a:xfrm>
            <a:off x="8158981"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EEF02FB8-8F01-8387-990A-E28FFD79420B}"/>
              </a:ext>
            </a:extLst>
          </p:cNvPr>
          <p:cNvSpPr>
            <a:spLocks noGrp="1" noRot="1" noMove="1" noResize="1" noEditPoints="1" noAdjustHandles="1" noChangeArrowheads="1" noChangeShapeType="1"/>
          </p:cNvSpPr>
          <p:nvPr/>
        </p:nvSpPr>
        <p:spPr>
          <a:xfrm>
            <a:off x="6648961"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B4EBEB0E-8832-6C8F-4B8A-D029F255EA70}"/>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414E4265-240E-846C-46DA-C69653115B65}"/>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350B5A3B-FA90-8AAE-F136-21D98E734D42}"/>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A4995F10-ECEA-993D-07A8-744D2EE5BDA8}"/>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EB91BB0C-E40C-B525-D167-342C43135C8A}"/>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EAEB9968-B93A-D1D2-B0AA-AF266DCB479D}"/>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C745A8B7-87FA-5B26-AC12-9842A6C6AF04}"/>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D7F01EF4-A586-C188-0BD7-402A701D289E}"/>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4802C200-887A-3308-5A3F-6B5B68C1EDE2}"/>
              </a:ext>
            </a:extLst>
          </p:cNvPr>
          <p:cNvSpPr>
            <a:spLocks noGrp="1" noRot="1" noMove="1" noResize="1" noEditPoints="1" noAdjustHandles="1" noChangeArrowheads="1" noChangeShapeType="1"/>
          </p:cNvSpPr>
          <p:nvPr/>
        </p:nvSpPr>
        <p:spPr>
          <a:xfrm>
            <a:off x="5126532"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483C8361-3885-B5C8-F8D9-6283A41231A9}"/>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B965394B-99BA-05CD-7A9C-020111A167D9}"/>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0AC6CF27-8B3B-63AF-278C-6C2D78D170F9}"/>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A0A46695-4825-622B-5259-314D73CA24BC}"/>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FA588044-AB2D-D547-9C00-2E9E790671A9}"/>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FF424E6B-BE30-B0AB-D204-C3963A6382C9}"/>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F7C1A261-F6C3-1B4C-8D09-758B53C382A7}"/>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21B2F1FB-401F-E181-C1A7-AD98048DA72E}"/>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49CE65C1-7945-34EB-667B-7611F50A7B9B}"/>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ECADB6E0-47FD-BFD4-6D9D-669A757FCBCB}"/>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661B3E48-AAA6-A10D-6C90-AAB3492E3F14}"/>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EC9A2058-F8BD-4FA3-F529-BB3E6D141EC4}"/>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FF83F3B4-A486-859A-832B-A69552F7B0AD}"/>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B191C8D5-221F-E0E5-8C9F-C61D983A2881}"/>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7B825060-9066-8A5B-ECF1-A1726252B807}"/>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5D2CF3CF-9E45-5856-7DB8-9A21926F0A65}"/>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C5CAF0A5-EA73-CD83-3D37-EC83FC019A2C}"/>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EC3B3BE1-6090-506A-14A8-7F75A20BA690}"/>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86E0BA90-28E3-4EB4-56B2-17145B2735F6}"/>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95D0B2DE-7C0A-2576-6914-554B8736DB50}"/>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3EC81599-BCFE-7D12-852D-FCCEEDD0B984}"/>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38EE979E-EC49-E5CF-EAB4-2F3859CA7E26}"/>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99B0A2FB-36D3-4986-0B50-331F3F63E20E}"/>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2">
            <a:extLst>
              <a:ext uri="{FF2B5EF4-FFF2-40B4-BE49-F238E27FC236}">
                <a16:creationId xmlns:a16="http://schemas.microsoft.com/office/drawing/2014/main" id="{DD9368F0-9787-B0DE-ED19-D0C1F9E3C80B}"/>
              </a:ext>
            </a:extLst>
          </p:cNvPr>
          <p:cNvSpPr>
            <a:spLocks noGrp="1" noRot="1" noMove="1" noResize="1" noEditPoints="1" noAdjustHandles="1" noChangeArrowheads="1" noChangeShapeType="1"/>
          </p:cNvSpPr>
          <p:nvPr/>
        </p:nvSpPr>
        <p:spPr bwMode="auto">
          <a:xfrm>
            <a:off x="1858199" y="1946270"/>
            <a:ext cx="6975853" cy="2916439"/>
          </a:xfrm>
          <a:prstGeom prst="rect">
            <a:avLst/>
          </a:prstGeom>
          <a:noFill/>
          <a:ln>
            <a:noFill/>
          </a:ln>
          <a:effectLst/>
        </p:spPr>
        <p:txBody>
          <a:bodyPr vert="horz" wrap="square" lIns="0" tIns="0" rIns="0" bIns="0" numCol="1" anchor="ctr" anchorCtr="0" compatLnSpc="1">
            <a:prstTxWarp prst="textNoShape">
              <a:avLst/>
            </a:prstTxWarp>
            <a:spAutoFit/>
          </a:bodyPr>
          <a:lstStyle/>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en-US" altLang="en-US" sz="1600" b="0" i="0" u="none" strike="noStrike" kern="1200" cap="none" spc="0" normalizeH="0" baseline="0" noProof="0">
                <a:ln>
                  <a:noFill/>
                </a:ln>
                <a:solidFill>
                  <a:srgbClr val="C00000"/>
                </a:solidFill>
                <a:effectLst/>
                <a:uLnTx/>
                <a:uFillTx/>
                <a:latin typeface="Sofia Pro Regular" panose="00000500000000000000" pitchFamily="50" charset="0"/>
                <a:ea typeface="+mn-ea"/>
                <a:cs typeface="Courier New" panose="02070309020205020404" pitchFamily="49" charset="0"/>
              </a:rPr>
              <a:t>Provide guidance on managing AI’s impact on university interests.</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en-US" alt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Courier New" panose="02070309020205020404" pitchFamily="49" charset="0"/>
              </a:rPr>
              <a:t>Recommend best practices, training, and support for AI use.</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en-US" alt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Courier New" panose="02070309020205020404" pitchFamily="49" charset="0"/>
              </a:rPr>
              <a:t>Identify necessary policy updates, including ethical and legal considerations.</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en-US" alt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Courier New" panose="02070309020205020404" pitchFamily="49" charset="0"/>
              </a:rPr>
              <a:t>Assist faculty in incorporating AI into teaching and research.</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en-US" altLang="en-US" sz="1600" b="0" i="0" u="none" strike="noStrike" kern="1200" cap="none" spc="0" normalizeH="0" baseline="0" noProof="0">
                <a:ln>
                  <a:noFill/>
                </a:ln>
                <a:solidFill>
                  <a:srgbClr val="C00000"/>
                </a:solidFill>
                <a:effectLst/>
                <a:uLnTx/>
                <a:uFillTx/>
                <a:latin typeface="Sofia Pro Regular" panose="00000500000000000000" pitchFamily="50" charset="0"/>
                <a:ea typeface="+mn-ea"/>
                <a:cs typeface="Courier New" panose="02070309020205020404" pitchFamily="49" charset="0"/>
              </a:rPr>
              <a:t>Promote academic integrity in the use of generative AI.</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en-US" alt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Courier New" panose="02070309020205020404" pitchFamily="49" charset="0"/>
              </a:rPr>
              <a:t>Ensure ethical and transparent business use of AI tools.</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en-US" alt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Courier New" panose="02070309020205020404" pitchFamily="49" charset="0"/>
              </a:rPr>
              <a:t>Improve administrative efficiency with AI resources.</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en-US" altLang="en-US" sz="1600" b="0" i="0" u="none" strike="noStrike" kern="1200" cap="none" spc="0" normalizeH="0" baseline="0" noProof="0">
                <a:ln>
                  <a:noFill/>
                </a:ln>
                <a:solidFill>
                  <a:srgbClr val="C00000"/>
                </a:solidFill>
                <a:effectLst/>
                <a:uLnTx/>
                <a:uFillTx/>
                <a:latin typeface="Sofia Pro Regular" panose="00000500000000000000" pitchFamily="50" charset="0"/>
                <a:ea typeface="+mn-ea"/>
                <a:cs typeface="Courier New" panose="02070309020205020404" pitchFamily="49" charset="0"/>
              </a:rPr>
              <a:t>Gather community input to inform AI investments and support.</a:t>
            </a:r>
          </a:p>
        </p:txBody>
      </p:sp>
      <p:sp>
        <p:nvSpPr>
          <p:cNvPr id="5" name="TextBox 4">
            <a:extLst>
              <a:ext uri="{FF2B5EF4-FFF2-40B4-BE49-F238E27FC236}">
                <a16:creationId xmlns:a16="http://schemas.microsoft.com/office/drawing/2014/main" id="{DA1C58C9-188F-D9A7-EDFC-251166287323}"/>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Oversight Committee - Goals</a:t>
            </a:r>
          </a:p>
        </p:txBody>
      </p:sp>
      <p:sp>
        <p:nvSpPr>
          <p:cNvPr id="51" name="TextBox 50">
            <a:extLst>
              <a:ext uri="{FF2B5EF4-FFF2-40B4-BE49-F238E27FC236}">
                <a16:creationId xmlns:a16="http://schemas.microsoft.com/office/drawing/2014/main" id="{E31ED6FD-54E3-37FF-A06D-6056CA9B28F6}"/>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UNCG </a:t>
            </a: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AI</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 GOVERNANCE &amp; STRATEGY</a:t>
            </a:r>
          </a:p>
        </p:txBody>
      </p:sp>
    </p:spTree>
    <p:extLst>
      <p:ext uri="{BB962C8B-B14F-4D97-AF65-F5344CB8AC3E}">
        <p14:creationId xmlns:p14="http://schemas.microsoft.com/office/powerpoint/2010/main" val="80031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5E708-7BEE-B380-DC91-040D1334C20E}"/>
            </a:ext>
          </a:extLst>
        </p:cNvPr>
        <p:cNvGrpSpPr/>
        <p:nvPr/>
      </p:nvGrpSpPr>
      <p:grpSpPr>
        <a:xfrm>
          <a:off x="0" y="0"/>
          <a:ext cx="0" cy="0"/>
          <a:chOff x="0" y="0"/>
          <a:chExt cx="0" cy="0"/>
        </a:xfrm>
      </p:grpSpPr>
      <p:sp>
        <p:nvSpPr>
          <p:cNvPr id="6" name="Hexagon 5">
            <a:extLst>
              <a:ext uri="{FF2B5EF4-FFF2-40B4-BE49-F238E27FC236}">
                <a16:creationId xmlns:a16="http://schemas.microsoft.com/office/drawing/2014/main" id="{7ABB3E71-6248-EFCE-8DE7-75BB0EA3AC05}"/>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5F0F8D50-F625-F1B6-C9DD-A9A37E24D203}"/>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CA28B894-4CE5-C0BB-7C40-3689F340057A}"/>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9C4D90C5-D041-1736-2D8F-60CF88AEC863}"/>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32612BC0-95F9-F5A9-1552-16237A0EACB2}"/>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EA52FD71-2A23-BEFF-BB35-6792CEB362D1}"/>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1863AC57-A4F3-B742-E5C8-A184FCFC32E0}"/>
              </a:ext>
            </a:extLst>
          </p:cNvPr>
          <p:cNvSpPr>
            <a:spLocks noGrp="1" noRot="1" noMove="1" noResize="1" noEditPoints="1" noAdjustHandles="1" noChangeArrowheads="1" noChangeShapeType="1"/>
          </p:cNvSpPr>
          <p:nvPr/>
        </p:nvSpPr>
        <p:spPr>
          <a:xfrm>
            <a:off x="9662748"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D47D2299-6E2D-29D8-560D-1E863D48FC2F}"/>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3EED8BB5-109F-98B9-0B80-82A48C9250EA}"/>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193A6B24-7314-35B8-5285-56979E71DD6E}"/>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3C58E4B0-0D5B-68F8-71D0-7204230E1D7A}"/>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D27CD1DA-47D5-08F8-18C4-2215A6146849}"/>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6B7F4425-9EAE-7045-37B4-24706F5CACB5}"/>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EF592A5E-686A-A631-A14E-C588D0E002F8}"/>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330FE89A-B712-C3F3-266C-BF49588B26FA}"/>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F096A26A-A4A7-9CFE-72BC-C249F386936C}"/>
              </a:ext>
            </a:extLst>
          </p:cNvPr>
          <p:cNvSpPr>
            <a:spLocks noGrp="1" noRot="1" noMove="1" noResize="1" noEditPoints="1" noAdjustHandles="1" noChangeArrowheads="1" noChangeShapeType="1"/>
          </p:cNvSpPr>
          <p:nvPr/>
        </p:nvSpPr>
        <p:spPr>
          <a:xfrm>
            <a:off x="8158981"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298C5D51-669D-60ED-7686-51BE8F9C6FA6}"/>
              </a:ext>
            </a:extLst>
          </p:cNvPr>
          <p:cNvSpPr>
            <a:spLocks noGrp="1" noRot="1" noMove="1" noResize="1" noEditPoints="1" noAdjustHandles="1" noChangeArrowheads="1" noChangeShapeType="1"/>
          </p:cNvSpPr>
          <p:nvPr/>
        </p:nvSpPr>
        <p:spPr>
          <a:xfrm>
            <a:off x="6648961"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B0605081-CE23-15A8-2F56-D674E6B3D836}"/>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0559A747-AA7A-6EE3-19D9-0D490A19EFB7}"/>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1E5FE312-4E64-5643-DA86-B7600C982599}"/>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A5461A63-D020-9A97-228B-C2816DB2ECFA}"/>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D3EB59D3-313F-48F9-A5E6-E0EB741F4DBD}"/>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A169910D-A0AD-57D0-E2FB-7C1D43AF775D}"/>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F3752422-2C77-ABC3-1532-EB01FAB13EDE}"/>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546B69EE-D61B-BDC3-7422-A8849AFF021A}"/>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DCE4BB26-6C7A-75E3-A8EA-9E50A55625C5}"/>
              </a:ext>
            </a:extLst>
          </p:cNvPr>
          <p:cNvSpPr>
            <a:spLocks noGrp="1" noRot="1" noMove="1" noResize="1" noEditPoints="1" noAdjustHandles="1" noChangeArrowheads="1" noChangeShapeType="1"/>
          </p:cNvSpPr>
          <p:nvPr/>
        </p:nvSpPr>
        <p:spPr>
          <a:xfrm>
            <a:off x="5126532"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B7F2705D-CF4B-03EA-CD2C-7CE695CD70D2}"/>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3A3E90D9-13EB-6ED2-FDE6-E209EECED91E}"/>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79704A16-DABB-B443-EC48-3099769CF2A0}"/>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310418BF-C235-48DB-A12D-8B2F36B70666}"/>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5A2C7316-AAEC-C36F-1BE9-8CE87710DF3A}"/>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405A59BA-B04F-5F65-3803-E7994FCA4F8C}"/>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E92B34EB-5EED-CAB3-4744-80389B8872FD}"/>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0900E65E-3512-5003-024B-5F0A4C565277}"/>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4E5690C0-580A-21BF-BD87-9107C4DFA831}"/>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203C17FB-15F0-27F6-5797-7A5FB7A54A3B}"/>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1455E5F3-C7F6-112B-8257-8DE0C924494E}"/>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186F321B-22C4-5798-C092-4529FA9FDAD3}"/>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D02B9194-F37B-DE74-B687-235EBDEB1EE7}"/>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4C9B90CD-6BE3-125A-FB7D-E8EF65FA6359}"/>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A60ED1D7-03DA-04D1-F8B8-88CF720AC515}"/>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E8D15FCC-AA87-4514-A8E6-5132698CAEFD}"/>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DB6A5C10-3FC0-399F-9BFF-340442649DEA}"/>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FE1E9CD5-5647-BC7D-4E7B-411AFB9B4501}"/>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9A8CEC8E-B243-DB6C-9258-40616EF72F7E}"/>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212ED81B-906A-172F-D7CB-D827B3DB49EA}"/>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0DB306E2-6078-2136-8D70-6E87F1C09B44}"/>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510A4DA7-7431-75BE-78A4-A7ABCEAB9CB3}"/>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B23529B9-582B-548C-F87F-8E8F17EDFD5B}"/>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88E61D4-25A4-1C3D-DB7E-498296E68ACD}"/>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2025 Roadmap</a:t>
            </a:r>
          </a:p>
        </p:txBody>
      </p:sp>
      <p:sp>
        <p:nvSpPr>
          <p:cNvPr id="51" name="TextBox 50">
            <a:extLst>
              <a:ext uri="{FF2B5EF4-FFF2-40B4-BE49-F238E27FC236}">
                <a16:creationId xmlns:a16="http://schemas.microsoft.com/office/drawing/2014/main" id="{C8F12769-72A5-E4DF-F1EA-8068CCB15329}"/>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UNCG</a:t>
            </a: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 AI </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OVERSIGHT COMMITTEE</a:t>
            </a:r>
          </a:p>
        </p:txBody>
      </p:sp>
      <p:sp>
        <p:nvSpPr>
          <p:cNvPr id="52" name="TextBox 51">
            <a:extLst>
              <a:ext uri="{FF2B5EF4-FFF2-40B4-BE49-F238E27FC236}">
                <a16:creationId xmlns:a16="http://schemas.microsoft.com/office/drawing/2014/main" id="{76A434B6-F270-7948-2C0E-73DEF9D80024}"/>
              </a:ext>
            </a:extLst>
          </p:cNvPr>
          <p:cNvSpPr txBox="1">
            <a:spLocks noGrp="1" noRot="1" noMove="1" noResize="1" noEditPoints="1" noAdjustHandles="1" noChangeArrowheads="1" noChangeShapeType="1"/>
          </p:cNvSpPr>
          <p:nvPr/>
        </p:nvSpPr>
        <p:spPr>
          <a:xfrm>
            <a:off x="1544425" y="1995250"/>
            <a:ext cx="8118321" cy="281461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Responsible AI Principles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Digital Trust Guidelines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Academic Integrity Policy Addendum</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Use Statement (AUP and Data Integrity)</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Central AI Hub Website</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Campus-wide AI Use Case Inventory </a:t>
            </a:r>
          </a:p>
        </p:txBody>
      </p:sp>
    </p:spTree>
    <p:extLst>
      <p:ext uri="{BB962C8B-B14F-4D97-AF65-F5344CB8AC3E}">
        <p14:creationId xmlns:p14="http://schemas.microsoft.com/office/powerpoint/2010/main" val="189166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C151F0B9-6E41-27FE-790A-E3458C23A1AE}"/>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1B76AD73-92BE-02A2-23A0-69F84204D168}"/>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D02D8135-8498-7BA8-3A83-6CBE4EDCD489}"/>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4B963C15-385C-589F-5C7F-348D6C8539D9}"/>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554F0878-F6CD-944D-3CB1-820D17B82B51}"/>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C0D4FBEF-4EE4-DCD6-B24F-9E9B7C7F2B35}"/>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C89601EE-521F-B784-BE63-22CFAFEFC4CC}"/>
              </a:ext>
            </a:extLst>
          </p:cNvPr>
          <p:cNvSpPr>
            <a:spLocks noGrp="1" noRot="1" noMove="1" noResize="1" noEditPoints="1" noAdjustHandles="1" noChangeArrowheads="1" noChangeShapeType="1"/>
          </p:cNvSpPr>
          <p:nvPr/>
        </p:nvSpPr>
        <p:spPr>
          <a:xfrm>
            <a:off x="9662748"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81466A00-A621-CE62-6331-7BD9DE04DB70}"/>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995A4758-C06F-2B22-143F-D51C3BD9EC27}"/>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D246DBF9-03E0-79BE-4095-6CCE379BB958}"/>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7B520B49-FCC5-7EBA-BF75-3EF8C2B5787F}"/>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DDB0AD08-8879-5026-A4DD-CB948F02BBBC}"/>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F94DC4FA-52DF-4C29-5C61-F7F01C563332}"/>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6BFFB694-207D-F60F-E523-4017B58B5ACC}"/>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5E4C65F8-0A64-19B6-99BE-35FFA7501AFB}"/>
              </a:ext>
            </a:extLst>
          </p:cNvPr>
          <p:cNvSpPr>
            <a:spLocks noGrp="1" noRot="1" noMove="1" noResize="1" noEditPoints="1" noAdjustHandles="1" noChangeArrowheads="1" noChangeShapeType="1"/>
          </p:cNvSpPr>
          <p:nvPr/>
        </p:nvSpPr>
        <p:spPr>
          <a:xfrm>
            <a:off x="8158981"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EEF02FB8-8F01-8387-990A-E28FFD79420B}"/>
              </a:ext>
            </a:extLst>
          </p:cNvPr>
          <p:cNvSpPr>
            <a:spLocks noGrp="1" noRot="1" noMove="1" noResize="1" noEditPoints="1" noAdjustHandles="1" noChangeArrowheads="1" noChangeShapeType="1"/>
          </p:cNvSpPr>
          <p:nvPr/>
        </p:nvSpPr>
        <p:spPr>
          <a:xfrm>
            <a:off x="6648961"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B4EBEB0E-8832-6C8F-4B8A-D029F255EA70}"/>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414E4265-240E-846C-46DA-C69653115B65}"/>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350B5A3B-FA90-8AAE-F136-21D98E734D42}"/>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A4995F10-ECEA-993D-07A8-744D2EE5BDA8}"/>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EB91BB0C-E40C-B525-D167-342C43135C8A}"/>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EAEB9968-B93A-D1D2-B0AA-AF266DCB479D}"/>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C745A8B7-87FA-5B26-AC12-9842A6C6AF04}"/>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D7F01EF4-A586-C188-0BD7-402A701D289E}"/>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4802C200-887A-3308-5A3F-6B5B68C1EDE2}"/>
              </a:ext>
            </a:extLst>
          </p:cNvPr>
          <p:cNvSpPr>
            <a:spLocks noGrp="1" noRot="1" noMove="1" noResize="1" noEditPoints="1" noAdjustHandles="1" noChangeArrowheads="1" noChangeShapeType="1"/>
          </p:cNvSpPr>
          <p:nvPr/>
        </p:nvSpPr>
        <p:spPr>
          <a:xfrm>
            <a:off x="5126532"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483C8361-3885-B5C8-F8D9-6283A41231A9}"/>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B965394B-99BA-05CD-7A9C-020111A167D9}"/>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0AC6CF27-8B3B-63AF-278C-6C2D78D170F9}"/>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A0A46695-4825-622B-5259-314D73CA24BC}"/>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FA588044-AB2D-D547-9C00-2E9E790671A9}"/>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FF424E6B-BE30-B0AB-D204-C3963A6382C9}"/>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F7C1A261-F6C3-1B4C-8D09-758B53C382A7}"/>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21B2F1FB-401F-E181-C1A7-AD98048DA72E}"/>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49CE65C1-7945-34EB-667B-7611F50A7B9B}"/>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ECADB6E0-47FD-BFD4-6D9D-669A757FCBCB}"/>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661B3E48-AAA6-A10D-6C90-AAB3492E3F14}"/>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EC9A2058-F8BD-4FA3-F529-BB3E6D141EC4}"/>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FF83F3B4-A486-859A-832B-A69552F7B0AD}"/>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B191C8D5-221F-E0E5-8C9F-C61D983A2881}"/>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7B825060-9066-8A5B-ECF1-A1726252B807}"/>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5D2CF3CF-9E45-5856-7DB8-9A21926F0A65}"/>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C5CAF0A5-EA73-CD83-3D37-EC83FC019A2C}"/>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EC3B3BE1-6090-506A-14A8-7F75A20BA690}"/>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86E0BA90-28E3-4EB4-56B2-17145B2735F6}"/>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95D0B2DE-7C0A-2576-6914-554B8736DB50}"/>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3EC81599-BCFE-7D12-852D-FCCEEDD0B984}"/>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38EE979E-EC49-E5CF-EAB4-2F3859CA7E26}"/>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99B0A2FB-36D3-4986-0B50-331F3F63E20E}"/>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C83C522-86ED-866B-96CC-6419496E4BB4}"/>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UNCG</a:t>
            </a: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 AI </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OVERSIGHT COMMITTEE</a:t>
            </a:r>
          </a:p>
        </p:txBody>
      </p:sp>
      <p:sp>
        <p:nvSpPr>
          <p:cNvPr id="53" name="TextBox 52">
            <a:extLst>
              <a:ext uri="{FF2B5EF4-FFF2-40B4-BE49-F238E27FC236}">
                <a16:creationId xmlns:a16="http://schemas.microsoft.com/office/drawing/2014/main" id="{690219A0-7BB7-B2DE-89E2-96BC54FCCD7E}"/>
              </a:ext>
            </a:extLst>
          </p:cNvPr>
          <p:cNvSpPr txBox="1">
            <a:spLocks noGrp="1" noRot="1" noMove="1" noResize="1" noEditPoints="1" noAdjustHandles="1" noChangeArrowheads="1" noChangeShapeType="1"/>
          </p:cNvSpPr>
          <p:nvPr/>
        </p:nvSpPr>
        <p:spPr>
          <a:xfrm>
            <a:off x="1544425" y="1995250"/>
            <a:ext cx="8118321" cy="281461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1" i="0" u="none" strike="noStrike" kern="1200" cap="none" spc="0" normalizeH="0" baseline="0" noProof="0">
                <a:ln>
                  <a:noFill/>
                </a:ln>
                <a:solidFill>
                  <a:srgbClr val="002C4F"/>
                </a:solidFill>
                <a:effectLst/>
                <a:highlight>
                  <a:srgbClr val="FFB71B"/>
                </a:highlight>
                <a:uLnTx/>
                <a:uFillTx/>
                <a:latin typeface="Sofia Pro Regular" panose="00000500000000000000" pitchFamily="50" charset="0"/>
                <a:ea typeface="+mn-ea"/>
                <a:cs typeface="+mn-cs"/>
              </a:rPr>
              <a:t>Responsible AI Principles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Digital Trust Guidelines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Academic Integrity Policy Addendum</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Use Statement (AUP and Data Integrity)</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Central AI Hub Website</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Campus-wide AI Use Case Inventory </a:t>
            </a:r>
          </a:p>
        </p:txBody>
      </p:sp>
      <p:sp>
        <p:nvSpPr>
          <p:cNvPr id="20" name="Hexagon 19">
            <a:extLst>
              <a:ext uri="{FF2B5EF4-FFF2-40B4-BE49-F238E27FC236}">
                <a16:creationId xmlns:a16="http://schemas.microsoft.com/office/drawing/2014/main" id="{05959D65-E941-BBF7-DB14-6750D97D89B1}"/>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exagon 56">
            <a:extLst>
              <a:ext uri="{FF2B5EF4-FFF2-40B4-BE49-F238E27FC236}">
                <a16:creationId xmlns:a16="http://schemas.microsoft.com/office/drawing/2014/main" id="{CD556E78-EBFD-7B81-0F94-C6419031D598}"/>
              </a:ext>
            </a:extLst>
          </p:cNvPr>
          <p:cNvSpPr>
            <a:spLocks noGrp="1" noRot="1" noMove="1" noResize="1" noEditPoints="1" noAdjustHandles="1" noChangeArrowheads="1" noChangeShapeType="1"/>
          </p:cNvSpPr>
          <p:nvPr/>
        </p:nvSpPr>
        <p:spPr>
          <a:xfrm>
            <a:off x="7066865" y="1792821"/>
            <a:ext cx="4305821" cy="1981910"/>
          </a:xfrm>
          <a:prstGeom prst="hexagon">
            <a:avLst/>
          </a:prstGeom>
          <a:solidFill>
            <a:srgbClr val="002C4F"/>
          </a:solidFill>
          <a:ln w="47625">
            <a:solidFill>
              <a:srgbClr val="FFB7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ofia Pro Regular" panose="00000500000000000000" pitchFamily="50" charset="0"/>
                <a:ea typeface="+mn-ea"/>
                <a:cs typeface="+mn-cs"/>
              </a:rPr>
              <a:t>Develop Responsible AI Principles to guide university procurement, development, implementation, and monitoring of AI within its provision of academic and business services (</a:t>
            </a:r>
            <a:r>
              <a:rPr kumimoji="0" lang="en-US" sz="1400" b="0" i="1" u="none" strike="noStrike" kern="1200" cap="none" spc="0" normalizeH="0" baseline="0" noProof="0">
                <a:ln>
                  <a:noFill/>
                </a:ln>
                <a:solidFill>
                  <a:prstClr val="white"/>
                </a:solidFill>
                <a:effectLst/>
                <a:uLnTx/>
                <a:uFillTx/>
                <a:latin typeface="Sofia Pro Regular" panose="00000500000000000000" pitchFamily="50" charset="0"/>
                <a:ea typeface="+mn-ea"/>
                <a:cs typeface="+mn-cs"/>
              </a:rPr>
              <a:t>Accuracy, Dependability, Privacy and Security, and Accountability</a:t>
            </a:r>
            <a:r>
              <a:rPr kumimoji="0" lang="en-US" sz="1400" b="0" i="0" u="none" strike="noStrike" kern="1200" cap="none" spc="0" normalizeH="0" baseline="0" noProof="0">
                <a:ln>
                  <a:noFill/>
                </a:ln>
                <a:solidFill>
                  <a:prstClr val="white"/>
                </a:solidFill>
                <a:effectLst/>
                <a:uLnTx/>
                <a:uFillTx/>
                <a:latin typeface="Sofia Pro Regular" panose="00000500000000000000" pitchFamily="50" charset="0"/>
                <a:ea typeface="+mn-ea"/>
                <a:cs typeface="+mn-cs"/>
              </a:rPr>
              <a:t>).</a:t>
            </a:r>
          </a:p>
        </p:txBody>
      </p:sp>
      <p:sp>
        <p:nvSpPr>
          <p:cNvPr id="58" name="Isosceles Triangle 57">
            <a:extLst>
              <a:ext uri="{FF2B5EF4-FFF2-40B4-BE49-F238E27FC236}">
                <a16:creationId xmlns:a16="http://schemas.microsoft.com/office/drawing/2014/main" id="{FA66526C-88D0-0A6B-26F2-B0D61112C275}"/>
              </a:ext>
            </a:extLst>
          </p:cNvPr>
          <p:cNvSpPr>
            <a:spLocks noGrp="1" noRot="1" noMove="1" noResize="1" noEditPoints="1" noAdjustHandles="1" noChangeArrowheads="1" noChangeShapeType="1"/>
          </p:cNvSpPr>
          <p:nvPr/>
        </p:nvSpPr>
        <p:spPr>
          <a:xfrm rot="16684314">
            <a:off x="6197306" y="1197072"/>
            <a:ext cx="449997" cy="2022320"/>
          </a:xfrm>
          <a:prstGeom prst="triangle">
            <a:avLst>
              <a:gd name="adj" fmla="val 0"/>
            </a:avLst>
          </a:prstGeom>
          <a:solidFill>
            <a:srgbClr val="002C4F"/>
          </a:solidFill>
          <a:ln w="25400">
            <a:solidFill>
              <a:srgbClr val="FFB7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B7C86CA2-8726-E9CD-9DE8-EDDF121F85CA}"/>
              </a:ext>
            </a:extLst>
          </p:cNvPr>
          <p:cNvSpPr>
            <a:spLocks noGrp="1" noRot="1" noMove="1" noResize="1" noEditPoints="1" noAdjustHandles="1" noChangeArrowheads="1" noChangeShapeType="1"/>
          </p:cNvSpPr>
          <p:nvPr/>
        </p:nvSpPr>
        <p:spPr>
          <a:xfrm rot="12386455">
            <a:off x="7308929" y="2100627"/>
            <a:ext cx="242153" cy="662983"/>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633446-EDEF-7163-58DD-BF74921150B5}"/>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2025 Roadmap</a:t>
            </a:r>
          </a:p>
        </p:txBody>
      </p:sp>
    </p:spTree>
    <p:extLst>
      <p:ext uri="{BB962C8B-B14F-4D97-AF65-F5344CB8AC3E}">
        <p14:creationId xmlns:p14="http://schemas.microsoft.com/office/powerpoint/2010/main" val="2746223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C151F0B9-6E41-27FE-790A-E3458C23A1AE}"/>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1B76AD73-92BE-02A2-23A0-69F84204D168}"/>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D02D8135-8498-7BA8-3A83-6CBE4EDCD489}"/>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4B963C15-385C-589F-5C7F-348D6C8539D9}"/>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554F0878-F6CD-944D-3CB1-820D17B82B51}"/>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C0D4FBEF-4EE4-DCD6-B24F-9E9B7C7F2B35}"/>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C89601EE-521F-B784-BE63-22CFAFEFC4CC}"/>
              </a:ext>
            </a:extLst>
          </p:cNvPr>
          <p:cNvSpPr>
            <a:spLocks noGrp="1" noRot="1" noMove="1" noResize="1" noEditPoints="1" noAdjustHandles="1" noChangeArrowheads="1" noChangeShapeType="1"/>
          </p:cNvSpPr>
          <p:nvPr/>
        </p:nvSpPr>
        <p:spPr>
          <a:xfrm>
            <a:off x="9662748"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81466A00-A621-CE62-6331-7BD9DE04DB70}"/>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995A4758-C06F-2B22-143F-D51C3BD9EC27}"/>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D246DBF9-03E0-79BE-4095-6CCE379BB958}"/>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7B520B49-FCC5-7EBA-BF75-3EF8C2B5787F}"/>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DDB0AD08-8879-5026-A4DD-CB948F02BBBC}"/>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F94DC4FA-52DF-4C29-5C61-F7F01C563332}"/>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6BFFB694-207D-F60F-E523-4017B58B5ACC}"/>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05959D65-E941-BBF7-DB14-6750D97D89B1}"/>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5E4C65F8-0A64-19B6-99BE-35FFA7501AFB}"/>
              </a:ext>
            </a:extLst>
          </p:cNvPr>
          <p:cNvSpPr>
            <a:spLocks noGrp="1" noRot="1" noMove="1" noResize="1" noEditPoints="1" noAdjustHandles="1" noChangeArrowheads="1" noChangeShapeType="1"/>
          </p:cNvSpPr>
          <p:nvPr/>
        </p:nvSpPr>
        <p:spPr>
          <a:xfrm>
            <a:off x="8158981"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EEF02FB8-8F01-8387-990A-E28FFD79420B}"/>
              </a:ext>
            </a:extLst>
          </p:cNvPr>
          <p:cNvSpPr>
            <a:spLocks noGrp="1" noRot="1" noMove="1" noResize="1" noEditPoints="1" noAdjustHandles="1" noChangeArrowheads="1" noChangeShapeType="1"/>
          </p:cNvSpPr>
          <p:nvPr/>
        </p:nvSpPr>
        <p:spPr>
          <a:xfrm>
            <a:off x="6648961"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B4EBEB0E-8832-6C8F-4B8A-D029F255EA70}"/>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414E4265-240E-846C-46DA-C69653115B65}"/>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350B5A3B-FA90-8AAE-F136-21D98E734D42}"/>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A4995F10-ECEA-993D-07A8-744D2EE5BDA8}"/>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EB91BB0C-E40C-B525-D167-342C43135C8A}"/>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EAEB9968-B93A-D1D2-B0AA-AF266DCB479D}"/>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C745A8B7-87FA-5B26-AC12-9842A6C6AF04}"/>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D7F01EF4-A586-C188-0BD7-402A701D289E}"/>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4802C200-887A-3308-5A3F-6B5B68C1EDE2}"/>
              </a:ext>
            </a:extLst>
          </p:cNvPr>
          <p:cNvSpPr>
            <a:spLocks noGrp="1" noRot="1" noMove="1" noResize="1" noEditPoints="1" noAdjustHandles="1" noChangeArrowheads="1" noChangeShapeType="1"/>
          </p:cNvSpPr>
          <p:nvPr/>
        </p:nvSpPr>
        <p:spPr>
          <a:xfrm>
            <a:off x="5126532"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483C8361-3885-B5C8-F8D9-6283A41231A9}"/>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B965394B-99BA-05CD-7A9C-020111A167D9}"/>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0AC6CF27-8B3B-63AF-278C-6C2D78D170F9}"/>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A0A46695-4825-622B-5259-314D73CA24BC}"/>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FA588044-AB2D-D547-9C00-2E9E790671A9}"/>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FF424E6B-BE30-B0AB-D204-C3963A6382C9}"/>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F7C1A261-F6C3-1B4C-8D09-758B53C382A7}"/>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21B2F1FB-401F-E181-C1A7-AD98048DA72E}"/>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49CE65C1-7945-34EB-667B-7611F50A7B9B}"/>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ECADB6E0-47FD-BFD4-6D9D-669A757FCBCB}"/>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661B3E48-AAA6-A10D-6C90-AAB3492E3F14}"/>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EC9A2058-F8BD-4FA3-F529-BB3E6D141EC4}"/>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FF83F3B4-A486-859A-832B-A69552F7B0AD}"/>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B191C8D5-221F-E0E5-8C9F-C61D983A2881}"/>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7B825060-9066-8A5B-ECF1-A1726252B807}"/>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5D2CF3CF-9E45-5856-7DB8-9A21926F0A65}"/>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C5CAF0A5-EA73-CD83-3D37-EC83FC019A2C}"/>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EC3B3BE1-6090-506A-14A8-7F75A20BA690}"/>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86E0BA90-28E3-4EB4-56B2-17145B2735F6}"/>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95D0B2DE-7C0A-2576-6914-554B8736DB50}"/>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3EC81599-BCFE-7D12-852D-FCCEEDD0B984}"/>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38EE979E-EC49-E5CF-EAB4-2F3859CA7E26}"/>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99B0A2FB-36D3-4986-0B50-331F3F63E20E}"/>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C83C522-86ED-866B-96CC-6419496E4BB4}"/>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UNCG</a:t>
            </a: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 AI </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OVERSIGHT COMMITTEE</a:t>
            </a:r>
          </a:p>
        </p:txBody>
      </p:sp>
      <p:sp>
        <p:nvSpPr>
          <p:cNvPr id="60" name="TextBox 59">
            <a:extLst>
              <a:ext uri="{FF2B5EF4-FFF2-40B4-BE49-F238E27FC236}">
                <a16:creationId xmlns:a16="http://schemas.microsoft.com/office/drawing/2014/main" id="{BA1FFB11-1D9F-7332-9663-0806B53DEC2B}"/>
              </a:ext>
            </a:extLst>
          </p:cNvPr>
          <p:cNvSpPr txBox="1">
            <a:spLocks noGrp="1" noRot="1" noMove="1" noResize="1" noEditPoints="1" noAdjustHandles="1" noChangeArrowheads="1" noChangeShapeType="1"/>
          </p:cNvSpPr>
          <p:nvPr/>
        </p:nvSpPr>
        <p:spPr>
          <a:xfrm>
            <a:off x="1544425" y="1995250"/>
            <a:ext cx="8118321" cy="281461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Responsible AI Principles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1" i="0" u="none" strike="noStrike" kern="1200" cap="none" spc="0" normalizeH="0" baseline="0" noProof="0">
                <a:ln>
                  <a:noFill/>
                </a:ln>
                <a:solidFill>
                  <a:srgbClr val="002C4F"/>
                </a:solidFill>
                <a:effectLst/>
                <a:highlight>
                  <a:srgbClr val="FFB71B"/>
                </a:highlight>
                <a:uLnTx/>
                <a:uFillTx/>
                <a:latin typeface="Sofia Pro Regular" panose="00000500000000000000" pitchFamily="50" charset="0"/>
                <a:ea typeface="+mn-ea"/>
                <a:cs typeface="+mn-cs"/>
              </a:rPr>
              <a:t>AI Digital Trust Guidelines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Academic Integrity Policy Addendum</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Use Statement (AUP and Data Integrity)</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Central AI Hub Website</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Campus-wide AI Use Case Inventory </a:t>
            </a:r>
          </a:p>
        </p:txBody>
      </p:sp>
      <p:sp>
        <p:nvSpPr>
          <p:cNvPr id="4" name="Hexagon 3">
            <a:extLst>
              <a:ext uri="{FF2B5EF4-FFF2-40B4-BE49-F238E27FC236}">
                <a16:creationId xmlns:a16="http://schemas.microsoft.com/office/drawing/2014/main" id="{69D6DC9B-C76E-3C1E-D8EA-58BADFD77897}"/>
              </a:ext>
            </a:extLst>
          </p:cNvPr>
          <p:cNvSpPr>
            <a:spLocks noGrp="1" noRot="1" noMove="1" noResize="1" noEditPoints="1" noAdjustHandles="1" noChangeArrowheads="1" noChangeShapeType="1"/>
          </p:cNvSpPr>
          <p:nvPr/>
        </p:nvSpPr>
        <p:spPr>
          <a:xfrm>
            <a:off x="6999440" y="1677995"/>
            <a:ext cx="4305821" cy="1981910"/>
          </a:xfrm>
          <a:prstGeom prst="hexagon">
            <a:avLst/>
          </a:prstGeom>
          <a:solidFill>
            <a:srgbClr val="002C4F"/>
          </a:solidFill>
          <a:ln w="47625">
            <a:solidFill>
              <a:srgbClr val="FFB7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ofia Pro Regular" panose="00000500000000000000" pitchFamily="50" charset="0"/>
                <a:ea typeface="+mn-ea"/>
                <a:cs typeface="+mn-cs"/>
              </a:rPr>
              <a:t>Develop AI Digital Trust Guidelines to foster confident, responsible exploration of the AI landscape to ensure your own privacy and the privacy of students, faculty and staff.</a:t>
            </a:r>
          </a:p>
        </p:txBody>
      </p:sp>
      <p:sp>
        <p:nvSpPr>
          <p:cNvPr id="53" name="Isosceles Triangle 52">
            <a:extLst>
              <a:ext uri="{FF2B5EF4-FFF2-40B4-BE49-F238E27FC236}">
                <a16:creationId xmlns:a16="http://schemas.microsoft.com/office/drawing/2014/main" id="{898A3C2E-8E3E-B702-2148-496F71738665}"/>
              </a:ext>
            </a:extLst>
          </p:cNvPr>
          <p:cNvSpPr>
            <a:spLocks noGrp="1" noRot="1" noMove="1" noResize="1" noEditPoints="1" noAdjustHandles="1" noChangeArrowheads="1" noChangeShapeType="1"/>
          </p:cNvSpPr>
          <p:nvPr/>
        </p:nvSpPr>
        <p:spPr>
          <a:xfrm rot="16393405">
            <a:off x="6347380" y="1553337"/>
            <a:ext cx="449997" cy="1971753"/>
          </a:xfrm>
          <a:prstGeom prst="triangle">
            <a:avLst>
              <a:gd name="adj" fmla="val 0"/>
            </a:avLst>
          </a:prstGeom>
          <a:solidFill>
            <a:srgbClr val="002C4F"/>
          </a:solidFill>
          <a:ln w="25400">
            <a:solidFill>
              <a:srgbClr val="FFB7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F2B4EBB4-EAC8-BD7C-D53E-7F15AF10BD5D}"/>
              </a:ext>
            </a:extLst>
          </p:cNvPr>
          <p:cNvSpPr>
            <a:spLocks noGrp="1" noRot="1" noMove="1" noResize="1" noEditPoints="1" noAdjustHandles="1" noChangeArrowheads="1" noChangeShapeType="1"/>
          </p:cNvSpPr>
          <p:nvPr/>
        </p:nvSpPr>
        <p:spPr>
          <a:xfrm rot="12455615">
            <a:off x="7204495" y="2024324"/>
            <a:ext cx="242153"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68282BEF-499A-CCE9-84D7-D45939D51A43}"/>
              </a:ext>
            </a:extLst>
          </p:cNvPr>
          <p:cNvSpPr>
            <a:spLocks noGrp="1" noRot="1" noMove="1" noResize="1" noEditPoints="1" noAdjustHandles="1" noChangeArrowheads="1" noChangeShapeType="1"/>
          </p:cNvSpPr>
          <p:nvPr/>
        </p:nvSpPr>
        <p:spPr>
          <a:xfrm rot="9233049">
            <a:off x="7180401" y="2516833"/>
            <a:ext cx="344782"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8BD4CCBE-ABE6-C3D9-4DC0-24134AC4EA4D}"/>
              </a:ext>
            </a:extLst>
          </p:cNvPr>
          <p:cNvSpPr>
            <a:spLocks noGrp="1" noRot="1" noMove="1" noResize="1" noEditPoints="1" noAdjustHandles="1" noChangeArrowheads="1" noChangeShapeType="1"/>
          </p:cNvSpPr>
          <p:nvPr/>
        </p:nvSpPr>
        <p:spPr>
          <a:xfrm rot="10800000">
            <a:off x="7385331" y="2270044"/>
            <a:ext cx="240269"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E8650AF-7D91-B649-E6CF-6FBE7DCE399E}"/>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2025 Roadmap</a:t>
            </a:r>
          </a:p>
        </p:txBody>
      </p:sp>
    </p:spTree>
    <p:extLst>
      <p:ext uri="{BB962C8B-B14F-4D97-AF65-F5344CB8AC3E}">
        <p14:creationId xmlns:p14="http://schemas.microsoft.com/office/powerpoint/2010/main" val="471018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C151F0B9-6E41-27FE-790A-E3458C23A1AE}"/>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1B76AD73-92BE-02A2-23A0-69F84204D168}"/>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D02D8135-8498-7BA8-3A83-6CBE4EDCD489}"/>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4B963C15-385C-589F-5C7F-348D6C8539D9}"/>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554F0878-F6CD-944D-3CB1-820D17B82B51}"/>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C0D4FBEF-4EE4-DCD6-B24F-9E9B7C7F2B35}"/>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C89601EE-521F-B784-BE63-22CFAFEFC4CC}"/>
              </a:ext>
            </a:extLst>
          </p:cNvPr>
          <p:cNvSpPr>
            <a:spLocks noGrp="1" noRot="1" noMove="1" noResize="1" noEditPoints="1" noAdjustHandles="1" noChangeArrowheads="1" noChangeShapeType="1"/>
          </p:cNvSpPr>
          <p:nvPr/>
        </p:nvSpPr>
        <p:spPr>
          <a:xfrm>
            <a:off x="9662748"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81466A00-A621-CE62-6331-7BD9DE04DB70}"/>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995A4758-C06F-2B22-143F-D51C3BD9EC27}"/>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D246DBF9-03E0-79BE-4095-6CCE379BB958}"/>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7B520B49-FCC5-7EBA-BF75-3EF8C2B5787F}"/>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DDB0AD08-8879-5026-A4DD-CB948F02BBBC}"/>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F94DC4FA-52DF-4C29-5C61-F7F01C563332}"/>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6BFFB694-207D-F60F-E523-4017B58B5ACC}"/>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05959D65-E941-BBF7-DB14-6750D97D89B1}"/>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5E4C65F8-0A64-19B6-99BE-35FFA7501AFB}"/>
              </a:ext>
            </a:extLst>
          </p:cNvPr>
          <p:cNvSpPr>
            <a:spLocks noGrp="1" noRot="1" noMove="1" noResize="1" noEditPoints="1" noAdjustHandles="1" noChangeArrowheads="1" noChangeShapeType="1"/>
          </p:cNvSpPr>
          <p:nvPr/>
        </p:nvSpPr>
        <p:spPr>
          <a:xfrm>
            <a:off x="8158981"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EEF02FB8-8F01-8387-990A-E28FFD79420B}"/>
              </a:ext>
            </a:extLst>
          </p:cNvPr>
          <p:cNvSpPr>
            <a:spLocks noGrp="1" noRot="1" noMove="1" noResize="1" noEditPoints="1" noAdjustHandles="1" noChangeArrowheads="1" noChangeShapeType="1"/>
          </p:cNvSpPr>
          <p:nvPr/>
        </p:nvSpPr>
        <p:spPr>
          <a:xfrm>
            <a:off x="6648961"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B4EBEB0E-8832-6C8F-4B8A-D029F255EA70}"/>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414E4265-240E-846C-46DA-C69653115B65}"/>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350B5A3B-FA90-8AAE-F136-21D98E734D42}"/>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A4995F10-ECEA-993D-07A8-744D2EE5BDA8}"/>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EB91BB0C-E40C-B525-D167-342C43135C8A}"/>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EAEB9968-B93A-D1D2-B0AA-AF266DCB479D}"/>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C745A8B7-87FA-5B26-AC12-9842A6C6AF04}"/>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D7F01EF4-A586-C188-0BD7-402A701D289E}"/>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4802C200-887A-3308-5A3F-6B5B68C1EDE2}"/>
              </a:ext>
            </a:extLst>
          </p:cNvPr>
          <p:cNvSpPr>
            <a:spLocks noGrp="1" noRot="1" noMove="1" noResize="1" noEditPoints="1" noAdjustHandles="1" noChangeArrowheads="1" noChangeShapeType="1"/>
          </p:cNvSpPr>
          <p:nvPr/>
        </p:nvSpPr>
        <p:spPr>
          <a:xfrm>
            <a:off x="5126532"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483C8361-3885-B5C8-F8D9-6283A41231A9}"/>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B965394B-99BA-05CD-7A9C-020111A167D9}"/>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0AC6CF27-8B3B-63AF-278C-6C2D78D170F9}"/>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A0A46695-4825-622B-5259-314D73CA24BC}"/>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FA588044-AB2D-D547-9C00-2E9E790671A9}"/>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FF424E6B-BE30-B0AB-D204-C3963A6382C9}"/>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F7C1A261-F6C3-1B4C-8D09-758B53C382A7}"/>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21B2F1FB-401F-E181-C1A7-AD98048DA72E}"/>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49CE65C1-7945-34EB-667B-7611F50A7B9B}"/>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ECADB6E0-47FD-BFD4-6D9D-669A757FCBCB}"/>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661B3E48-AAA6-A10D-6C90-AAB3492E3F14}"/>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EC9A2058-F8BD-4FA3-F529-BB3E6D141EC4}"/>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FF83F3B4-A486-859A-832B-A69552F7B0AD}"/>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B191C8D5-221F-E0E5-8C9F-C61D983A2881}"/>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7B825060-9066-8A5B-ECF1-A1726252B807}"/>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5D2CF3CF-9E45-5856-7DB8-9A21926F0A65}"/>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C5CAF0A5-EA73-CD83-3D37-EC83FC019A2C}"/>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EC3B3BE1-6090-506A-14A8-7F75A20BA690}"/>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86E0BA90-28E3-4EB4-56B2-17145B2735F6}"/>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95D0B2DE-7C0A-2576-6914-554B8736DB50}"/>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3EC81599-BCFE-7D12-852D-FCCEEDD0B984}"/>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38EE979E-EC49-E5CF-EAB4-2F3859CA7E26}"/>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99B0A2FB-36D3-4986-0B50-331F3F63E20E}"/>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C83C522-86ED-866B-96CC-6419496E4BB4}"/>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UNCG</a:t>
            </a: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 AI </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OVERSIGHT COMMITTEE</a:t>
            </a:r>
          </a:p>
        </p:txBody>
      </p:sp>
      <p:sp>
        <p:nvSpPr>
          <p:cNvPr id="60" name="TextBox 59">
            <a:extLst>
              <a:ext uri="{FF2B5EF4-FFF2-40B4-BE49-F238E27FC236}">
                <a16:creationId xmlns:a16="http://schemas.microsoft.com/office/drawing/2014/main" id="{4084C4BD-82F2-D643-6142-C0D52755015C}"/>
              </a:ext>
            </a:extLst>
          </p:cNvPr>
          <p:cNvSpPr txBox="1">
            <a:spLocks noGrp="1" noRot="1" noMove="1" noResize="1" noEditPoints="1" noAdjustHandles="1" noChangeArrowheads="1" noChangeShapeType="1"/>
          </p:cNvSpPr>
          <p:nvPr/>
        </p:nvSpPr>
        <p:spPr>
          <a:xfrm>
            <a:off x="1544425" y="1995250"/>
            <a:ext cx="8118321" cy="281461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Responsible AI Principles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Digital Trust Guidelines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1" i="0" u="none" strike="noStrike" kern="1200" cap="none" spc="0" normalizeH="0" baseline="0" noProof="0">
                <a:ln>
                  <a:noFill/>
                </a:ln>
                <a:solidFill>
                  <a:srgbClr val="002C4F"/>
                </a:solidFill>
                <a:effectLst/>
                <a:highlight>
                  <a:srgbClr val="FFB71B"/>
                </a:highlight>
                <a:uLnTx/>
                <a:uFillTx/>
                <a:latin typeface="Sofia Pro Regular" panose="00000500000000000000" pitchFamily="50" charset="0"/>
                <a:ea typeface="+mn-ea"/>
                <a:cs typeface="+mn-cs"/>
              </a:rPr>
              <a:t>Academic Integrity Policy Addendum</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Use Statement (AUP and Data Integrity)</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Central AI Hub Website</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Campus-wide AI Use Case Inventory </a:t>
            </a:r>
          </a:p>
        </p:txBody>
      </p:sp>
      <p:sp>
        <p:nvSpPr>
          <p:cNvPr id="4" name="Hexagon 3">
            <a:extLst>
              <a:ext uri="{FF2B5EF4-FFF2-40B4-BE49-F238E27FC236}">
                <a16:creationId xmlns:a16="http://schemas.microsoft.com/office/drawing/2014/main" id="{69D6DC9B-C76E-3C1E-D8EA-58BADFD77897}"/>
              </a:ext>
            </a:extLst>
          </p:cNvPr>
          <p:cNvSpPr>
            <a:spLocks noGrp="1" noRot="1" noMove="1" noResize="1" noEditPoints="1" noAdjustHandles="1" noChangeArrowheads="1" noChangeShapeType="1"/>
          </p:cNvSpPr>
          <p:nvPr/>
        </p:nvSpPr>
        <p:spPr>
          <a:xfrm>
            <a:off x="7498481" y="1587401"/>
            <a:ext cx="4305821" cy="1981910"/>
          </a:xfrm>
          <a:prstGeom prst="hexagon">
            <a:avLst/>
          </a:prstGeom>
          <a:solidFill>
            <a:srgbClr val="002C4F"/>
          </a:solidFill>
          <a:ln w="47625">
            <a:solidFill>
              <a:srgbClr val="FFB7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ofia Pro Regular" panose="00000500000000000000" pitchFamily="50" charset="0"/>
                <a:ea typeface="+mn-ea"/>
                <a:cs typeface="+mn-cs"/>
              </a:rPr>
              <a:t>Finalize supplementary guidelines on academic integrity, which address the use of generative artificial intelligence (GAI) tools for completing class assessments and assignments, as an extension to the existing Academic Integrity Policy at UNCG</a:t>
            </a:r>
          </a:p>
        </p:txBody>
      </p:sp>
      <p:sp>
        <p:nvSpPr>
          <p:cNvPr id="53" name="Isosceles Triangle 52">
            <a:extLst>
              <a:ext uri="{FF2B5EF4-FFF2-40B4-BE49-F238E27FC236}">
                <a16:creationId xmlns:a16="http://schemas.microsoft.com/office/drawing/2014/main" id="{898A3C2E-8E3E-B702-2148-496F71738665}"/>
              </a:ext>
            </a:extLst>
          </p:cNvPr>
          <p:cNvSpPr>
            <a:spLocks noGrp="1" noRot="1" noMove="1" noResize="1" noEditPoints="1" noAdjustHandles="1" noChangeArrowheads="1" noChangeShapeType="1"/>
          </p:cNvSpPr>
          <p:nvPr/>
        </p:nvSpPr>
        <p:spPr>
          <a:xfrm rot="15415645">
            <a:off x="7191314" y="2244317"/>
            <a:ext cx="449997" cy="1167681"/>
          </a:xfrm>
          <a:prstGeom prst="triangle">
            <a:avLst>
              <a:gd name="adj" fmla="val 0"/>
            </a:avLst>
          </a:prstGeom>
          <a:solidFill>
            <a:srgbClr val="002C4F"/>
          </a:solidFill>
          <a:ln w="25400">
            <a:solidFill>
              <a:srgbClr val="FFB7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F2B4EBB4-EAC8-BD7C-D53E-7F15AF10BD5D}"/>
              </a:ext>
            </a:extLst>
          </p:cNvPr>
          <p:cNvSpPr>
            <a:spLocks noGrp="1" noRot="1" noMove="1" noResize="1" noEditPoints="1" noAdjustHandles="1" noChangeArrowheads="1" noChangeShapeType="1"/>
          </p:cNvSpPr>
          <p:nvPr/>
        </p:nvSpPr>
        <p:spPr>
          <a:xfrm rot="12455615">
            <a:off x="7703536" y="1933730"/>
            <a:ext cx="242153"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68282BEF-499A-CCE9-84D7-D45939D51A43}"/>
              </a:ext>
            </a:extLst>
          </p:cNvPr>
          <p:cNvSpPr>
            <a:spLocks noGrp="1" noRot="1" noMove="1" noResize="1" noEditPoints="1" noAdjustHandles="1" noChangeArrowheads="1" noChangeShapeType="1"/>
          </p:cNvSpPr>
          <p:nvPr/>
        </p:nvSpPr>
        <p:spPr>
          <a:xfrm rot="9124475">
            <a:off x="7701368" y="2506343"/>
            <a:ext cx="344782" cy="664235"/>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8BD4CCBE-ABE6-C3D9-4DC0-24134AC4EA4D}"/>
              </a:ext>
            </a:extLst>
          </p:cNvPr>
          <p:cNvSpPr>
            <a:spLocks noGrp="1" noRot="1" noMove="1" noResize="1" noEditPoints="1" noAdjustHandles="1" noChangeArrowheads="1" noChangeShapeType="1"/>
          </p:cNvSpPr>
          <p:nvPr/>
        </p:nvSpPr>
        <p:spPr>
          <a:xfrm rot="10800000">
            <a:off x="7884371" y="2179450"/>
            <a:ext cx="118153"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E5971F7-9C06-4F75-7731-4701CDCE1732}"/>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2025 Roadmap</a:t>
            </a:r>
          </a:p>
        </p:txBody>
      </p:sp>
    </p:spTree>
    <p:extLst>
      <p:ext uri="{BB962C8B-B14F-4D97-AF65-F5344CB8AC3E}">
        <p14:creationId xmlns:p14="http://schemas.microsoft.com/office/powerpoint/2010/main" val="4148395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EDCD3-903B-2DFF-E271-F2C2684966DA}"/>
            </a:ext>
          </a:extLst>
        </p:cNvPr>
        <p:cNvGrpSpPr/>
        <p:nvPr/>
      </p:nvGrpSpPr>
      <p:grpSpPr>
        <a:xfrm>
          <a:off x="0" y="0"/>
          <a:ext cx="0" cy="0"/>
          <a:chOff x="0" y="0"/>
          <a:chExt cx="0" cy="0"/>
        </a:xfrm>
      </p:grpSpPr>
      <p:sp>
        <p:nvSpPr>
          <p:cNvPr id="6" name="Hexagon 5">
            <a:extLst>
              <a:ext uri="{FF2B5EF4-FFF2-40B4-BE49-F238E27FC236}">
                <a16:creationId xmlns:a16="http://schemas.microsoft.com/office/drawing/2014/main" id="{406969A7-6521-A92B-06C8-59922425917D}"/>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5F46EBBD-C0BB-CFB5-F009-A9082DAFAB5F}"/>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FF777AD2-332F-68B9-0515-8916C2B87558}"/>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4F807491-E3B3-EA18-3633-AEB12EF92070}"/>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D1EB7F44-F6F3-9DCB-3FA1-97BDABF88F99}"/>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5F7F0F7E-F845-2807-272C-0D614E9DCEE4}"/>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F75A3260-E717-6874-F191-98772C17DCE1}"/>
              </a:ext>
            </a:extLst>
          </p:cNvPr>
          <p:cNvSpPr>
            <a:spLocks noGrp="1" noRot="1" noMove="1" noResize="1" noEditPoints="1" noAdjustHandles="1" noChangeArrowheads="1" noChangeShapeType="1"/>
          </p:cNvSpPr>
          <p:nvPr/>
        </p:nvSpPr>
        <p:spPr>
          <a:xfrm>
            <a:off x="9662748"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D97B3A3D-5A89-2BC0-2109-4A24CD5310A5}"/>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06F0BCBB-D5CA-D384-BB00-BC6CD4D47D58}"/>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947BD207-9B76-8A1A-B130-5307FE376EC6}"/>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F78CBC56-3D66-BA73-3DFD-8AE8D2A7B521}"/>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ABEB11ED-5407-E5E7-C33A-7E90D8E4A328}"/>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8028F570-D8E8-1EBA-3E8A-7AF59C37B580}"/>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045DD06A-3FED-799F-1631-4262905A3D49}"/>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6B624374-B0BC-51F2-3DDF-DE1993A5E5FD}"/>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2E04DAE3-2B24-DB3B-7DC4-6C1EA19110BC}"/>
              </a:ext>
            </a:extLst>
          </p:cNvPr>
          <p:cNvSpPr>
            <a:spLocks noGrp="1" noRot="1" noMove="1" noResize="1" noEditPoints="1" noAdjustHandles="1" noChangeArrowheads="1" noChangeShapeType="1"/>
          </p:cNvSpPr>
          <p:nvPr/>
        </p:nvSpPr>
        <p:spPr>
          <a:xfrm>
            <a:off x="8158981"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0998E352-09C6-1508-4DB1-B6CA3649171B}"/>
              </a:ext>
            </a:extLst>
          </p:cNvPr>
          <p:cNvSpPr>
            <a:spLocks noGrp="1" noRot="1" noMove="1" noResize="1" noEditPoints="1" noAdjustHandles="1" noChangeArrowheads="1" noChangeShapeType="1"/>
          </p:cNvSpPr>
          <p:nvPr/>
        </p:nvSpPr>
        <p:spPr>
          <a:xfrm>
            <a:off x="6648961"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2E4B95E8-A709-6E33-B24D-B411ACFA543A}"/>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98E767A5-AB96-BD52-F718-29220B21629A}"/>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4C06BEDA-5060-2165-BAED-22326E1AB56C}"/>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DF839EA1-67CE-8FB9-8E79-0C4CB4E4716B}"/>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F7EFAE2C-8825-B312-4C5F-A0DF453A0139}"/>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621A792A-A2E8-C441-3BA0-CBCD3540E6E2}"/>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174108C6-5B2A-ED1F-C551-8E2174B3FAE2}"/>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042BB6A9-3C2E-3A30-3ED7-56846645B4C0}"/>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ACC3CADA-6E75-5CC3-40B4-56BF9CABD80C}"/>
              </a:ext>
            </a:extLst>
          </p:cNvPr>
          <p:cNvSpPr>
            <a:spLocks noGrp="1" noRot="1" noMove="1" noResize="1" noEditPoints="1" noAdjustHandles="1" noChangeArrowheads="1" noChangeShapeType="1"/>
          </p:cNvSpPr>
          <p:nvPr/>
        </p:nvSpPr>
        <p:spPr>
          <a:xfrm>
            <a:off x="5126532"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3A69D35C-10CC-D2A9-E669-A14739EFA87E}"/>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6DC567CD-0E8F-2852-5F1F-9A61EDA1FDEE}"/>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1CFA9C17-F040-57FF-D0A4-CE7C60873696}"/>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C4451908-057C-FD67-0736-A25672D85EC9}"/>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87BB1D6D-E26B-D040-A76F-7DB5B91FD939}"/>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A9C39333-DD72-7F17-B69A-CE8ED568D6A1}"/>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B4AEE02C-C2F6-781F-4554-BD9EFA6C2310}"/>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FA0CADDE-3E79-AE58-0E3D-859BA6841A1C}"/>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CCD268F2-76D4-12FC-19E2-0E3C6A051D04}"/>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F4D405B2-6170-298A-3EDF-BFBB23E3EDB9}"/>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269329CD-6269-A6F3-35E8-70664F0CF08F}"/>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344A5843-E28C-7025-1AE5-867BD7E47511}"/>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DAA7E8AF-FEFC-38C2-747A-3EAB7A34D5C7}"/>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AD27FD35-C09B-4591-9CDB-1A0B0BB08138}"/>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191F28C3-EAF2-952F-F805-B6F4E8B3D782}"/>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0127F3A4-67CB-1696-EA67-492F0FB3F039}"/>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50517AD7-AB43-4642-C6C2-E75113C17695}"/>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BBE018A0-0281-BF7F-5156-81FCC5A90408}"/>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F635942A-516C-A7C5-C970-497704701157}"/>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2DFC3AE2-4C3D-8F28-7D90-14BD76D0D7BC}"/>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74793338-10F9-ADBD-5E7E-C5A4F812EB66}"/>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9D49755F-0AD0-FA36-A4B0-86F6F835BCFF}"/>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D3C871F-4C1B-F662-C7AF-99F9ECF53453}"/>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86488E3-5F48-A52C-33FD-1BDB4A7EF8B3}"/>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UNCG</a:t>
            </a: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 AI </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OVERSIGHT COMMITTEE</a:t>
            </a:r>
          </a:p>
        </p:txBody>
      </p:sp>
      <p:sp>
        <p:nvSpPr>
          <p:cNvPr id="62" name="TextBox 61">
            <a:extLst>
              <a:ext uri="{FF2B5EF4-FFF2-40B4-BE49-F238E27FC236}">
                <a16:creationId xmlns:a16="http://schemas.microsoft.com/office/drawing/2014/main" id="{9EA6146F-D297-E3B5-A5DE-837F08469F4F}"/>
              </a:ext>
            </a:extLst>
          </p:cNvPr>
          <p:cNvSpPr txBox="1">
            <a:spLocks noGrp="1" noRot="1" noMove="1" noResize="1" noEditPoints="1" noAdjustHandles="1" noChangeArrowheads="1" noChangeShapeType="1"/>
          </p:cNvSpPr>
          <p:nvPr/>
        </p:nvSpPr>
        <p:spPr>
          <a:xfrm>
            <a:off x="1544425" y="1995250"/>
            <a:ext cx="8118321" cy="281461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Responsible AI Principles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Digital Trust Guidelines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Academic Integrity Policy Addendum</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1" i="0" u="none" strike="noStrike" kern="1200" cap="none" spc="0" normalizeH="0" baseline="0" noProof="0">
                <a:ln>
                  <a:noFill/>
                </a:ln>
                <a:solidFill>
                  <a:srgbClr val="002C4F"/>
                </a:solidFill>
                <a:effectLst/>
                <a:highlight>
                  <a:srgbClr val="FFB71B"/>
                </a:highlight>
                <a:uLnTx/>
                <a:uFillTx/>
                <a:latin typeface="Sofia Pro Regular" panose="00000500000000000000" pitchFamily="50" charset="0"/>
                <a:ea typeface="+mn-ea"/>
                <a:cs typeface="+mn-cs"/>
              </a:rPr>
              <a:t>AI Use Statement (AUP and Data Integrity)</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Central AI Hub Website</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Campus-wide AI Use Case Inventory </a:t>
            </a:r>
          </a:p>
        </p:txBody>
      </p:sp>
      <p:sp>
        <p:nvSpPr>
          <p:cNvPr id="54" name="Hexagon 53">
            <a:extLst>
              <a:ext uri="{FF2B5EF4-FFF2-40B4-BE49-F238E27FC236}">
                <a16:creationId xmlns:a16="http://schemas.microsoft.com/office/drawing/2014/main" id="{0036A1EA-503C-7F1E-F802-4680837F45A9}"/>
              </a:ext>
            </a:extLst>
          </p:cNvPr>
          <p:cNvSpPr>
            <a:spLocks noGrp="1" noRot="1" noMove="1" noResize="1" noEditPoints="1" noAdjustHandles="1" noChangeArrowheads="1" noChangeShapeType="1"/>
          </p:cNvSpPr>
          <p:nvPr/>
        </p:nvSpPr>
        <p:spPr>
          <a:xfrm>
            <a:off x="7498481" y="1587401"/>
            <a:ext cx="4305821" cy="1981910"/>
          </a:xfrm>
          <a:prstGeom prst="hexagon">
            <a:avLst/>
          </a:prstGeom>
          <a:solidFill>
            <a:srgbClr val="002C4F"/>
          </a:solidFill>
          <a:ln w="47625">
            <a:solidFill>
              <a:srgbClr val="FFB7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ofia Pro Regular" panose="00000500000000000000" pitchFamily="50" charset="0"/>
                <a:ea typeface="+mn-ea"/>
                <a:cs typeface="+mn-cs"/>
              </a:rPr>
              <a:t>Primary Objectives: 1) express restrictions on the use of AI with University data; 2) mandate any purchase or use of AI products or services that handle university data above public L2 classification is evaluated by ITS</a:t>
            </a:r>
          </a:p>
        </p:txBody>
      </p:sp>
      <p:sp>
        <p:nvSpPr>
          <p:cNvPr id="57" name="Isosceles Triangle 56">
            <a:extLst>
              <a:ext uri="{FF2B5EF4-FFF2-40B4-BE49-F238E27FC236}">
                <a16:creationId xmlns:a16="http://schemas.microsoft.com/office/drawing/2014/main" id="{031298DB-B156-5D40-232C-0083AE682AEF}"/>
              </a:ext>
            </a:extLst>
          </p:cNvPr>
          <p:cNvSpPr>
            <a:spLocks noGrp="1" noRot="1" noMove="1" noResize="1" noEditPoints="1" noAdjustHandles="1" noChangeArrowheads="1" noChangeShapeType="1"/>
          </p:cNvSpPr>
          <p:nvPr/>
        </p:nvSpPr>
        <p:spPr>
          <a:xfrm rot="14379524">
            <a:off x="7407764" y="2585222"/>
            <a:ext cx="449997" cy="815213"/>
          </a:xfrm>
          <a:prstGeom prst="triangle">
            <a:avLst>
              <a:gd name="adj" fmla="val 0"/>
            </a:avLst>
          </a:prstGeom>
          <a:solidFill>
            <a:srgbClr val="002C4F"/>
          </a:solidFill>
          <a:ln w="25400">
            <a:solidFill>
              <a:srgbClr val="FFB7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84D397BC-BA45-C88B-43EE-EB0F7D7B7D79}"/>
              </a:ext>
            </a:extLst>
          </p:cNvPr>
          <p:cNvSpPr>
            <a:spLocks noGrp="1" noRot="1" noMove="1" noResize="1" noEditPoints="1" noAdjustHandles="1" noChangeArrowheads="1" noChangeShapeType="1"/>
          </p:cNvSpPr>
          <p:nvPr/>
        </p:nvSpPr>
        <p:spPr>
          <a:xfrm rot="12455615">
            <a:off x="7703536" y="1933730"/>
            <a:ext cx="242153"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910B0D8D-1D1A-42CF-8F58-8CF0D83B07B7}"/>
              </a:ext>
            </a:extLst>
          </p:cNvPr>
          <p:cNvSpPr>
            <a:spLocks noGrp="1" noRot="1" noMove="1" noResize="1" noEditPoints="1" noAdjustHandles="1" noChangeArrowheads="1" noChangeShapeType="1"/>
          </p:cNvSpPr>
          <p:nvPr/>
        </p:nvSpPr>
        <p:spPr>
          <a:xfrm rot="9203165">
            <a:off x="7733563" y="2540397"/>
            <a:ext cx="344782"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19D4E95-103B-E48E-BDD4-CF21AF496ACC}"/>
              </a:ext>
            </a:extLst>
          </p:cNvPr>
          <p:cNvSpPr>
            <a:spLocks noGrp="1" noRot="1" noMove="1" noResize="1" noEditPoints="1" noAdjustHandles="1" noChangeArrowheads="1" noChangeShapeType="1"/>
          </p:cNvSpPr>
          <p:nvPr/>
        </p:nvSpPr>
        <p:spPr>
          <a:xfrm rot="10800000">
            <a:off x="7884371" y="2179450"/>
            <a:ext cx="118153"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FB7B2BB-2A97-D52E-7E55-B2609A6D6F01}"/>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2025 Roadmap</a:t>
            </a:r>
          </a:p>
        </p:txBody>
      </p:sp>
    </p:spTree>
    <p:extLst>
      <p:ext uri="{BB962C8B-B14F-4D97-AF65-F5344CB8AC3E}">
        <p14:creationId xmlns:p14="http://schemas.microsoft.com/office/powerpoint/2010/main" val="2902967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F9DD6-E3B4-D2E6-9825-F8920EE026E6}"/>
            </a:ext>
          </a:extLst>
        </p:cNvPr>
        <p:cNvGrpSpPr/>
        <p:nvPr/>
      </p:nvGrpSpPr>
      <p:grpSpPr>
        <a:xfrm>
          <a:off x="0" y="0"/>
          <a:ext cx="0" cy="0"/>
          <a:chOff x="0" y="0"/>
          <a:chExt cx="0" cy="0"/>
        </a:xfrm>
      </p:grpSpPr>
      <p:sp>
        <p:nvSpPr>
          <p:cNvPr id="6" name="Hexagon 5">
            <a:extLst>
              <a:ext uri="{FF2B5EF4-FFF2-40B4-BE49-F238E27FC236}">
                <a16:creationId xmlns:a16="http://schemas.microsoft.com/office/drawing/2014/main" id="{52ECEC5D-F85D-F4D3-FCF4-08B2DA4459BF}"/>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E0E5847D-48AF-996C-D941-4324992E69BA}"/>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BB6FE026-3D43-946F-6D56-DC132EF317EA}"/>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E688236F-4C2A-8EDE-0F5F-9A483C75EA4C}"/>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5DB026E2-BB8C-EE18-BB2D-9610D17ABECE}"/>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F6ED3CE8-8205-A501-A1DF-0D239E5E5FBF}"/>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CA87A914-77A3-391B-5ED8-82E2E8376842}"/>
              </a:ext>
            </a:extLst>
          </p:cNvPr>
          <p:cNvSpPr>
            <a:spLocks noGrp="1" noRot="1" noMove="1" noResize="1" noEditPoints="1" noAdjustHandles="1" noChangeArrowheads="1" noChangeShapeType="1"/>
          </p:cNvSpPr>
          <p:nvPr/>
        </p:nvSpPr>
        <p:spPr>
          <a:xfrm>
            <a:off x="9662748"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0A3D68A8-F456-2428-7092-715A9EEC4EB8}"/>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00FFED65-9D6B-4E82-8BEB-C7185C6C6183}"/>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7124FF05-D948-A5F6-C60A-B6C17205D301}"/>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0CD2120F-2AFD-9BA1-7BB4-C03FF5D74BBC}"/>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10E077C5-003D-B4DA-2E4E-7EECE6B426AE}"/>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76832BD3-E2C5-91B6-E74A-4F61F84131E8}"/>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673E6244-6F14-5C02-8C87-BC7DA72394F7}"/>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4C265683-04BB-407F-95AE-3B5D1D50C1E8}"/>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04D611DE-7DC0-AD1D-4FD2-6384E36B8F82}"/>
              </a:ext>
            </a:extLst>
          </p:cNvPr>
          <p:cNvSpPr>
            <a:spLocks noGrp="1" noRot="1" noMove="1" noResize="1" noEditPoints="1" noAdjustHandles="1" noChangeArrowheads="1" noChangeShapeType="1"/>
          </p:cNvSpPr>
          <p:nvPr/>
        </p:nvSpPr>
        <p:spPr>
          <a:xfrm>
            <a:off x="8158981"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B66AB1CE-5B35-7D61-B3A4-A1F4EA927F20}"/>
              </a:ext>
            </a:extLst>
          </p:cNvPr>
          <p:cNvSpPr>
            <a:spLocks noGrp="1" noRot="1" noMove="1" noResize="1" noEditPoints="1" noAdjustHandles="1" noChangeArrowheads="1" noChangeShapeType="1"/>
          </p:cNvSpPr>
          <p:nvPr/>
        </p:nvSpPr>
        <p:spPr>
          <a:xfrm>
            <a:off x="6648961"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E8E5B941-1EC0-4531-B959-B197E539AC29}"/>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1A128452-335B-72E0-C994-D541469C69C8}"/>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461E46BE-6B37-C372-6532-4D7693A129EF}"/>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815B96D0-7463-7076-4A46-F35F8BFE42D8}"/>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A548C2D9-FF35-3BD7-F166-4E0C2BD12663}"/>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41E94D23-92D2-AC5E-E237-B774E2D7C0CE}"/>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61CBA400-65E8-A289-6116-E2EE57959074}"/>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3356A05D-A76D-4E5C-B33B-71EF815922B7}"/>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47434CDC-12AA-4EF8-6455-5C9F76AC2489}"/>
              </a:ext>
            </a:extLst>
          </p:cNvPr>
          <p:cNvSpPr>
            <a:spLocks noGrp="1" noRot="1" noMove="1" noResize="1" noEditPoints="1" noAdjustHandles="1" noChangeArrowheads="1" noChangeShapeType="1"/>
          </p:cNvSpPr>
          <p:nvPr/>
        </p:nvSpPr>
        <p:spPr>
          <a:xfrm>
            <a:off x="5126532"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BD0DD0DA-59B0-CB80-5E5D-975540EB2343}"/>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182E41BF-E062-EF6F-AEBC-53C566291904}"/>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46476D24-91F9-E61F-8B36-F71B3921EDF2}"/>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CA72C025-86E1-1BC3-AEA8-4663A3F0EEC9}"/>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BC8898CB-2233-BA19-EDD5-D65527708011}"/>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79734E9B-14D3-3F66-2FC1-0D9BDFED57EF}"/>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E001D38D-0A76-0840-8C99-808D486078F0}"/>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22297C54-33A8-0292-08AB-754417417977}"/>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1FEA906D-E50A-FB83-0241-E9DE322584EE}"/>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097DC88D-5D06-7717-D484-1AD1AF44DD29}"/>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272C146F-3B7B-ABF3-91D6-60FA18023239}"/>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94FF54D8-8136-6C85-3039-DEE152503D30}"/>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B5D4B503-43C4-92B9-E761-DD448FCA70AB}"/>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D82E5168-5770-1305-3C18-390DB107EDED}"/>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DB3C040A-88AB-EAB9-43C2-E46F4DE84932}"/>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4FE4BA8B-7453-F77A-C27D-D0F4C3AC4BA2}"/>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B246D312-6BB5-038D-AD9A-91DE270C1597}"/>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800B131E-BDD5-E596-05AD-BA16E11D91D3}"/>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4DCDF288-0744-FD89-789A-956823E6781B}"/>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083B2141-ABA3-42F4-6199-74A7D6AB4556}"/>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897C4646-444A-FF48-3DCC-5E57A43638D3}"/>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DF96E8B5-8630-4BB1-618B-F4E673626F36}"/>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627E2C7-D8CA-611C-8ACE-5E4199EDD448}"/>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18A5D83C-BA9C-47B0-E88D-BB14C4910D5C}"/>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UNCG</a:t>
            </a: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 AI </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OVERSIGHT COMMITTEE</a:t>
            </a:r>
          </a:p>
        </p:txBody>
      </p:sp>
      <p:sp>
        <p:nvSpPr>
          <p:cNvPr id="62" name="TextBox 61">
            <a:extLst>
              <a:ext uri="{FF2B5EF4-FFF2-40B4-BE49-F238E27FC236}">
                <a16:creationId xmlns:a16="http://schemas.microsoft.com/office/drawing/2014/main" id="{CCC22E8F-1D6D-963F-09BA-25ADE81EAD80}"/>
              </a:ext>
            </a:extLst>
          </p:cNvPr>
          <p:cNvSpPr txBox="1">
            <a:spLocks noGrp="1" noRot="1" noMove="1" noResize="1" noEditPoints="1" noAdjustHandles="1" noChangeArrowheads="1" noChangeShapeType="1"/>
          </p:cNvSpPr>
          <p:nvPr/>
        </p:nvSpPr>
        <p:spPr>
          <a:xfrm>
            <a:off x="1544425" y="1995250"/>
            <a:ext cx="8118321" cy="281461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Responsible AI Principles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Digital Trust Guidelines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Academic Integrity Policy Addendum</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Use Statement (AUP and Data Integrity)</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1" i="0" u="none" strike="noStrike" kern="1200" cap="none" spc="0" normalizeH="0" baseline="0" noProof="0">
                <a:ln>
                  <a:noFill/>
                </a:ln>
                <a:solidFill>
                  <a:srgbClr val="002C4F"/>
                </a:solidFill>
                <a:effectLst/>
                <a:highlight>
                  <a:srgbClr val="FFB71B"/>
                </a:highlight>
                <a:uLnTx/>
                <a:uFillTx/>
                <a:latin typeface="Sofia Pro Regular" panose="00000500000000000000" pitchFamily="50" charset="0"/>
                <a:ea typeface="+mn-ea"/>
                <a:cs typeface="+mn-cs"/>
              </a:rPr>
              <a:t>Central AI Hub Website</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Campus-wide AI Use Case Inventory </a:t>
            </a:r>
          </a:p>
        </p:txBody>
      </p:sp>
      <p:sp>
        <p:nvSpPr>
          <p:cNvPr id="4" name="TextBox 3">
            <a:extLst>
              <a:ext uri="{FF2B5EF4-FFF2-40B4-BE49-F238E27FC236}">
                <a16:creationId xmlns:a16="http://schemas.microsoft.com/office/drawing/2014/main" id="{4FE408F0-8916-8F3E-9E09-3E319B4DF95E}"/>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2025 Roadmap</a:t>
            </a:r>
          </a:p>
        </p:txBody>
      </p:sp>
    </p:spTree>
    <p:extLst>
      <p:ext uri="{BB962C8B-B14F-4D97-AF65-F5344CB8AC3E}">
        <p14:creationId xmlns:p14="http://schemas.microsoft.com/office/powerpoint/2010/main" val="303962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a:normAutofit/>
          </a:bodyPr>
          <a:lstStyle/>
          <a:p>
            <a:pPr marL="608965" indent="-422910">
              <a:lnSpc>
                <a:spcPct val="100000"/>
              </a:lnSpc>
              <a:buClr>
                <a:schemeClr val="bg1"/>
              </a:buClr>
            </a:pPr>
            <a:r>
              <a:rPr lang="en-US" sz="2400" dirty="0">
                <a:solidFill>
                  <a:schemeClr val="bg1"/>
                </a:solidFill>
                <a:latin typeface="Sofia Pro Regular"/>
                <a:ea typeface="Georgia"/>
                <a:cs typeface="Georgia"/>
              </a:rPr>
              <a:t>August 7, 2025</a:t>
            </a:r>
          </a:p>
        </p:txBody>
      </p:sp>
      <p:sp>
        <p:nvSpPr>
          <p:cNvPr id="4" name="TextBox 3">
            <a:extLst>
              <a:ext uri="{FF2B5EF4-FFF2-40B4-BE49-F238E27FC236}">
                <a16:creationId xmlns:a16="http://schemas.microsoft.com/office/drawing/2014/main" id="{AB1BF24F-DAD5-022E-17F9-9EFCB31FD8F8}"/>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B71B"/>
                </a:solidFill>
                <a:effectLst/>
                <a:uLnTx/>
                <a:uFillTx/>
                <a:latin typeface="Calibri"/>
                <a:ea typeface="+mn-ea"/>
                <a:cs typeface="Calibri"/>
              </a:rPr>
              <a:t>Approval of Meeting Minutes</a:t>
            </a:r>
            <a:endParaRPr kumimoji="0" lang="en-US" sz="4800" b="0" i="0" u="none" strike="noStrike" kern="1200" cap="none" spc="0" normalizeH="0" baseline="0" noProof="0">
              <a:ln>
                <a:noFill/>
              </a:ln>
              <a:solidFill>
                <a:srgbClr val="000000"/>
              </a:solidFill>
              <a:effectLst/>
              <a:uLnTx/>
              <a:uFillTx/>
              <a:latin typeface="Arial"/>
              <a:ea typeface="+mn-ea"/>
              <a:cs typeface="Arial"/>
            </a:endParaRPr>
          </a:p>
        </p:txBody>
      </p:sp>
      <p:sp>
        <p:nvSpPr>
          <p:cNvPr id="11" name="Google Shape;148;p28">
            <a:extLst>
              <a:ext uri="{FF2B5EF4-FFF2-40B4-BE49-F238E27FC236}">
                <a16:creationId xmlns:a16="http://schemas.microsoft.com/office/drawing/2014/main" id="{C8730730-A1F8-AD3E-46C2-38CD3BBF66EC}"/>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dirty="0">
                <a:solidFill>
                  <a:schemeClr val="lt1"/>
                </a:solidFill>
                <a:latin typeface="Pluto Sans Heavy"/>
                <a:ea typeface="Georgia"/>
                <a:cs typeface="Georgia"/>
                <a:sym typeface="Georgia"/>
              </a:rPr>
              <a:t>Kimberly Mozingo</a:t>
            </a:r>
            <a:br>
              <a:rPr lang="en" sz="2400" b="1" dirty="0">
                <a:latin typeface="Pluto Sans Heavy" panose="02000000000000000000" pitchFamily="50" charset="0"/>
                <a:ea typeface="Georgia"/>
                <a:cs typeface="Georgia"/>
              </a:rPr>
            </a:br>
            <a:r>
              <a:rPr lang="en" sz="2400" b="1" dirty="0">
                <a:solidFill>
                  <a:srgbClr val="FDB71A"/>
                </a:solidFill>
                <a:latin typeface="Pluto Sans Heavy"/>
                <a:ea typeface="Georgia"/>
                <a:cs typeface="Georgia"/>
                <a:sym typeface="Georgia"/>
              </a:rPr>
              <a:t>Parlimenatarian &amp; </a:t>
            </a:r>
            <a:br>
              <a:rPr lang="en" sz="2400" b="1" dirty="0">
                <a:latin typeface="Pluto Sans Heavy"/>
                <a:ea typeface="Georgia"/>
                <a:cs typeface="Georgia"/>
              </a:rPr>
            </a:br>
            <a:r>
              <a:rPr lang="en" sz="2400" b="1" dirty="0">
                <a:solidFill>
                  <a:srgbClr val="FDB71A"/>
                </a:solidFill>
                <a:latin typeface="Pluto Sans Heavy"/>
                <a:ea typeface="Georgia"/>
                <a:cs typeface="Georgia"/>
                <a:sym typeface="Georgia"/>
              </a:rPr>
              <a:t>Past Co-Chair</a:t>
            </a:r>
            <a:endParaRPr lang="en-US" sz="2400" dirty="0">
              <a:solidFill>
                <a:schemeClr val="lt1"/>
              </a:solidFill>
              <a:latin typeface="Pluto Sans Heavy"/>
              <a:ea typeface="Georgia"/>
              <a:cs typeface="Georgia"/>
            </a:endParaRPr>
          </a:p>
        </p:txBody>
      </p:sp>
      <p:pic>
        <p:nvPicPr>
          <p:cNvPr id="13" name="Picture 12">
            <a:extLst>
              <a:ext uri="{FF2B5EF4-FFF2-40B4-BE49-F238E27FC236}">
                <a16:creationId xmlns:a16="http://schemas.microsoft.com/office/drawing/2014/main" id="{1A6F7817-DC0E-8C7F-8CA3-B1C0177492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71968" y="1961664"/>
            <a:ext cx="2497197" cy="3121496"/>
          </a:xfrm>
          <a:prstGeom prst="rect">
            <a:avLst/>
          </a:prstGeom>
        </p:spPr>
      </p:pic>
    </p:spTree>
    <p:extLst>
      <p:ext uri="{BB962C8B-B14F-4D97-AF65-F5344CB8AC3E}">
        <p14:creationId xmlns:p14="http://schemas.microsoft.com/office/powerpoint/2010/main" val="2314758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C151F0B9-6E41-27FE-790A-E3458C23A1AE}"/>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1B76AD73-92BE-02A2-23A0-69F84204D168}"/>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D02D8135-8498-7BA8-3A83-6CBE4EDCD489}"/>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4B963C15-385C-589F-5C7F-348D6C8539D9}"/>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554F0878-F6CD-944D-3CB1-820D17B82B51}"/>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C0D4FBEF-4EE4-DCD6-B24F-9E9B7C7F2B35}"/>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C89601EE-521F-B784-BE63-22CFAFEFC4CC}"/>
              </a:ext>
            </a:extLst>
          </p:cNvPr>
          <p:cNvSpPr>
            <a:spLocks noGrp="1" noRot="1" noMove="1" noResize="1" noEditPoints="1" noAdjustHandles="1" noChangeArrowheads="1" noChangeShapeType="1"/>
          </p:cNvSpPr>
          <p:nvPr/>
        </p:nvSpPr>
        <p:spPr>
          <a:xfrm>
            <a:off x="9662748"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81466A00-A621-CE62-6331-7BD9DE04DB70}"/>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995A4758-C06F-2B22-143F-D51C3BD9EC27}"/>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D246DBF9-03E0-79BE-4095-6CCE379BB958}"/>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7B520B49-FCC5-7EBA-BF75-3EF8C2B5787F}"/>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DDB0AD08-8879-5026-A4DD-CB948F02BBBC}"/>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F94DC4FA-52DF-4C29-5C61-F7F01C563332}"/>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6BFFB694-207D-F60F-E523-4017B58B5ACC}"/>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05959D65-E941-BBF7-DB14-6750D97D89B1}"/>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EEF02FB8-8F01-8387-990A-E28FFD79420B}"/>
              </a:ext>
            </a:extLst>
          </p:cNvPr>
          <p:cNvSpPr>
            <a:spLocks noGrp="1" noRot="1" noMove="1" noResize="1" noEditPoints="1" noAdjustHandles="1" noChangeArrowheads="1" noChangeShapeType="1"/>
          </p:cNvSpPr>
          <p:nvPr/>
        </p:nvSpPr>
        <p:spPr>
          <a:xfrm>
            <a:off x="6648961"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B4EBEB0E-8832-6C8F-4B8A-D029F255EA70}"/>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414E4265-240E-846C-46DA-C69653115B65}"/>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350B5A3B-FA90-8AAE-F136-21D98E734D42}"/>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A4995F10-ECEA-993D-07A8-744D2EE5BDA8}"/>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EB91BB0C-E40C-B525-D167-342C43135C8A}"/>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EAEB9968-B93A-D1D2-B0AA-AF266DCB479D}"/>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C745A8B7-87FA-5B26-AC12-9842A6C6AF04}"/>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D7F01EF4-A586-C188-0BD7-402A701D289E}"/>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4802C200-887A-3308-5A3F-6B5B68C1EDE2}"/>
              </a:ext>
            </a:extLst>
          </p:cNvPr>
          <p:cNvSpPr>
            <a:spLocks noGrp="1" noRot="1" noMove="1" noResize="1" noEditPoints="1" noAdjustHandles="1" noChangeArrowheads="1" noChangeShapeType="1"/>
          </p:cNvSpPr>
          <p:nvPr/>
        </p:nvSpPr>
        <p:spPr>
          <a:xfrm>
            <a:off x="5126532"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483C8361-3885-B5C8-F8D9-6283A41231A9}"/>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B965394B-99BA-05CD-7A9C-020111A167D9}"/>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0AC6CF27-8B3B-63AF-278C-6C2D78D170F9}"/>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A0A46695-4825-622B-5259-314D73CA24BC}"/>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FA588044-AB2D-D547-9C00-2E9E790671A9}"/>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FF424E6B-BE30-B0AB-D204-C3963A6382C9}"/>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F7C1A261-F6C3-1B4C-8D09-758B53C382A7}"/>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21B2F1FB-401F-E181-C1A7-AD98048DA72E}"/>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49CE65C1-7945-34EB-667B-7611F50A7B9B}"/>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ECADB6E0-47FD-BFD4-6D9D-669A757FCBCB}"/>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661B3E48-AAA6-A10D-6C90-AAB3492E3F14}"/>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EC9A2058-F8BD-4FA3-F529-BB3E6D141EC4}"/>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FF83F3B4-A486-859A-832B-A69552F7B0AD}"/>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B191C8D5-221F-E0E5-8C9F-C61D983A2881}"/>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7B825060-9066-8A5B-ECF1-A1726252B807}"/>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5D2CF3CF-9E45-5856-7DB8-9A21926F0A65}"/>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C5CAF0A5-EA73-CD83-3D37-EC83FC019A2C}"/>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EC3B3BE1-6090-506A-14A8-7F75A20BA690}"/>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86E0BA90-28E3-4EB4-56B2-17145B2735F6}"/>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95D0B2DE-7C0A-2576-6914-554B8736DB50}"/>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3EC81599-BCFE-7D12-852D-FCCEEDD0B984}"/>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38EE979E-EC49-E5CF-EAB4-2F3859CA7E26}"/>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99B0A2FB-36D3-4986-0B50-331F3F63E20E}"/>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C83C522-86ED-866B-96CC-6419496E4BB4}"/>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UNCG</a:t>
            </a: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 AI </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OVERSIGHT COMMITTEE</a:t>
            </a:r>
          </a:p>
        </p:txBody>
      </p:sp>
      <p:sp>
        <p:nvSpPr>
          <p:cNvPr id="61" name="TextBox 60">
            <a:extLst>
              <a:ext uri="{FF2B5EF4-FFF2-40B4-BE49-F238E27FC236}">
                <a16:creationId xmlns:a16="http://schemas.microsoft.com/office/drawing/2014/main" id="{6A72F5B7-9A53-93CB-965C-4842AEBBB84A}"/>
              </a:ext>
            </a:extLst>
          </p:cNvPr>
          <p:cNvSpPr txBox="1">
            <a:spLocks noGrp="1" noRot="1" noMove="1" noResize="1" noEditPoints="1" noAdjustHandles="1" noChangeArrowheads="1" noChangeShapeType="1"/>
          </p:cNvSpPr>
          <p:nvPr/>
        </p:nvSpPr>
        <p:spPr>
          <a:xfrm>
            <a:off x="1544425" y="1995250"/>
            <a:ext cx="8118321" cy="281461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Responsible AI Principles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Digital Trust Guidelines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Academic Integrity Policy Addendum</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Use Statement (AUP and Data Integrity)</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Central AI Hub Website</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1" i="0" u="none" strike="noStrike" kern="1200" cap="none" spc="0" normalizeH="0" baseline="0" noProof="0">
                <a:ln>
                  <a:noFill/>
                </a:ln>
                <a:solidFill>
                  <a:srgbClr val="002C4F"/>
                </a:solidFill>
                <a:effectLst/>
                <a:highlight>
                  <a:srgbClr val="FFB71B"/>
                </a:highlight>
                <a:uLnTx/>
                <a:uFillTx/>
                <a:latin typeface="Sofia Pro Regular" panose="00000500000000000000" pitchFamily="50" charset="0"/>
                <a:ea typeface="+mn-ea"/>
                <a:cs typeface="+mn-cs"/>
              </a:rPr>
              <a:t>Campus-wide AI Use Case Inventory </a:t>
            </a:r>
          </a:p>
        </p:txBody>
      </p:sp>
      <p:sp>
        <p:nvSpPr>
          <p:cNvPr id="21" name="Hexagon 20">
            <a:extLst>
              <a:ext uri="{FF2B5EF4-FFF2-40B4-BE49-F238E27FC236}">
                <a16:creationId xmlns:a16="http://schemas.microsoft.com/office/drawing/2014/main" id="{5E4C65F8-0A64-19B6-99BE-35FFA7501AFB}"/>
              </a:ext>
            </a:extLst>
          </p:cNvPr>
          <p:cNvSpPr>
            <a:spLocks noGrp="1" noRot="1" noMove="1" noResize="1" noEditPoints="1" noAdjustHandles="1" noChangeArrowheads="1" noChangeShapeType="1"/>
          </p:cNvSpPr>
          <p:nvPr/>
        </p:nvSpPr>
        <p:spPr>
          <a:xfrm>
            <a:off x="8158981"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exagon 3">
            <a:extLst>
              <a:ext uri="{FF2B5EF4-FFF2-40B4-BE49-F238E27FC236}">
                <a16:creationId xmlns:a16="http://schemas.microsoft.com/office/drawing/2014/main" id="{69D6DC9B-C76E-3C1E-D8EA-58BADFD77897}"/>
              </a:ext>
            </a:extLst>
          </p:cNvPr>
          <p:cNvSpPr>
            <a:spLocks noGrp="1" noRot="1" noMove="1" noResize="1" noEditPoints="1" noAdjustHandles="1" noChangeArrowheads="1" noChangeShapeType="1"/>
          </p:cNvSpPr>
          <p:nvPr/>
        </p:nvSpPr>
        <p:spPr>
          <a:xfrm>
            <a:off x="7580689" y="2094431"/>
            <a:ext cx="4305821" cy="1981910"/>
          </a:xfrm>
          <a:prstGeom prst="hexagon">
            <a:avLst/>
          </a:prstGeom>
          <a:solidFill>
            <a:srgbClr val="002C4F"/>
          </a:solidFill>
          <a:ln w="47625">
            <a:solidFill>
              <a:srgbClr val="FFB7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ofia Pro Regular" panose="00000500000000000000" pitchFamily="50" charset="0"/>
                <a:ea typeface="+mn-ea"/>
                <a:cs typeface="+mn-cs"/>
              </a:rPr>
              <a:t>In support of UNCG Acceptable Use Policy, IT Procurement Policy, and Information Security Policy, request campus departments/units to identify and/or provide inventory of any AI deployed and operating in support of university missions.</a:t>
            </a:r>
          </a:p>
        </p:txBody>
      </p:sp>
      <p:sp>
        <p:nvSpPr>
          <p:cNvPr id="53" name="Isosceles Triangle 52">
            <a:extLst>
              <a:ext uri="{FF2B5EF4-FFF2-40B4-BE49-F238E27FC236}">
                <a16:creationId xmlns:a16="http://schemas.microsoft.com/office/drawing/2014/main" id="{898A3C2E-8E3E-B702-2148-496F71738665}"/>
              </a:ext>
            </a:extLst>
          </p:cNvPr>
          <p:cNvSpPr>
            <a:spLocks noGrp="1" noRot="1" noMove="1" noResize="1" noEditPoints="1" noAdjustHandles="1" noChangeArrowheads="1" noChangeShapeType="1"/>
          </p:cNvSpPr>
          <p:nvPr/>
        </p:nvSpPr>
        <p:spPr>
          <a:xfrm rot="14729643">
            <a:off x="7101937" y="3218552"/>
            <a:ext cx="449997" cy="1393823"/>
          </a:xfrm>
          <a:prstGeom prst="triangle">
            <a:avLst>
              <a:gd name="adj" fmla="val 0"/>
            </a:avLst>
          </a:prstGeom>
          <a:solidFill>
            <a:srgbClr val="002C4F"/>
          </a:solidFill>
          <a:ln w="25400">
            <a:solidFill>
              <a:srgbClr val="FFB7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F2B4EBB4-EAC8-BD7C-D53E-7F15AF10BD5D}"/>
              </a:ext>
            </a:extLst>
          </p:cNvPr>
          <p:cNvSpPr>
            <a:spLocks noGrp="1" noRot="1" noMove="1" noResize="1" noEditPoints="1" noAdjustHandles="1" noChangeArrowheads="1" noChangeShapeType="1"/>
          </p:cNvSpPr>
          <p:nvPr/>
        </p:nvSpPr>
        <p:spPr>
          <a:xfrm rot="12455615">
            <a:off x="7785744" y="2440760"/>
            <a:ext cx="242153"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68282BEF-499A-CCE9-84D7-D45939D51A43}"/>
              </a:ext>
            </a:extLst>
          </p:cNvPr>
          <p:cNvSpPr>
            <a:spLocks noGrp="1" noRot="1" noMove="1" noResize="1" noEditPoints="1" noAdjustHandles="1" noChangeArrowheads="1" noChangeShapeType="1"/>
          </p:cNvSpPr>
          <p:nvPr/>
        </p:nvSpPr>
        <p:spPr>
          <a:xfrm rot="9262081">
            <a:off x="7860315" y="3147714"/>
            <a:ext cx="242697"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8BD4CCBE-ABE6-C3D9-4DC0-24134AC4EA4D}"/>
              </a:ext>
            </a:extLst>
          </p:cNvPr>
          <p:cNvSpPr>
            <a:spLocks noGrp="1" noRot="1" noMove="1" noResize="1" noEditPoints="1" noAdjustHandles="1" noChangeArrowheads="1" noChangeShapeType="1"/>
          </p:cNvSpPr>
          <p:nvPr/>
        </p:nvSpPr>
        <p:spPr>
          <a:xfrm rot="10800000">
            <a:off x="7916506" y="2686141"/>
            <a:ext cx="240269"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2E14886-5B96-BEFE-B824-D4B63AAA3EFB}"/>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2025 Roadmap</a:t>
            </a:r>
          </a:p>
        </p:txBody>
      </p:sp>
    </p:spTree>
    <p:extLst>
      <p:ext uri="{BB962C8B-B14F-4D97-AF65-F5344CB8AC3E}">
        <p14:creationId xmlns:p14="http://schemas.microsoft.com/office/powerpoint/2010/main" val="2223206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63C8-B5A4-C9F6-AFE3-1B09FF359C36}"/>
            </a:ext>
          </a:extLst>
        </p:cNvPr>
        <p:cNvGrpSpPr/>
        <p:nvPr/>
      </p:nvGrpSpPr>
      <p:grpSpPr>
        <a:xfrm>
          <a:off x="0" y="0"/>
          <a:ext cx="0" cy="0"/>
          <a:chOff x="0" y="0"/>
          <a:chExt cx="0" cy="0"/>
        </a:xfrm>
      </p:grpSpPr>
      <p:sp>
        <p:nvSpPr>
          <p:cNvPr id="6" name="Hexagon 5">
            <a:extLst>
              <a:ext uri="{FF2B5EF4-FFF2-40B4-BE49-F238E27FC236}">
                <a16:creationId xmlns:a16="http://schemas.microsoft.com/office/drawing/2014/main" id="{4624F930-9EFD-77C2-CC4F-93CB16AE98D3}"/>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744C52A7-F8A5-1AD9-1B11-40DF29C08CD9}"/>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0534CD23-936D-6751-1589-3162077417AD}"/>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D84396D8-5A3E-5713-C8DA-E0D284C3540F}"/>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06B223F7-2C67-F86D-F1B5-5AE911A14CB4}"/>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706870CE-FDF9-823D-8C45-8A6B1595237E}"/>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55DF3F17-767E-04D2-0BF2-B55BE4713D68}"/>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543E1BC3-80A3-3196-1446-E7AA606A0A67}"/>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B9940B66-5FA4-3B78-C24E-B3BB05E4DB71}"/>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A14D89F2-C4AF-B8F1-CAF3-6F9DE1C51C57}"/>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CEB73719-0F3A-A5A9-C592-2318AAAE5AF8}"/>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1CBFCD47-FEC3-6D49-AB05-6907F82D1860}"/>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8C22BDFD-6FE5-4D6A-ED63-DB94F04BF94A}"/>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299B53F9-650B-694D-1C32-10312E716520}"/>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70819B09-BC01-9CDF-125B-89E156AF251E}"/>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1FDC0C9E-B6CB-2B72-FDCD-EDF9073E0818}"/>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18FB7123-25C8-D006-5017-D7AF8C6BE901}"/>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59A5EE31-0781-6616-C58B-E79E3A45B64F}"/>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45616598-E6D7-EF72-08D5-608AA3479CFB}"/>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DB2025FF-12C6-B536-EB4E-3C68C100AF0F}"/>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BFE9AF43-0E81-A62F-9481-7AD44EF80892}"/>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9DFF7692-4B7E-33E2-8FB5-28CB16661EB6}"/>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722D5DA9-6BC0-5705-EB2D-DA4F4FC51D40}"/>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B7C9C911-E698-CA6F-F9DB-10C6540DC58F}"/>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65997CDE-3E33-3349-3596-F0CD74254088}"/>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321D56AA-D288-8FE7-329C-364E3AA9E672}"/>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CE7960C1-19BF-39D1-2467-3E4A068413B3}"/>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6029786E-33FC-98F7-2A5A-E9D1499B25F3}"/>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3958FFE9-1564-36E6-D3C4-6D6062CB0D7E}"/>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F183AEC3-8254-566B-1B1B-5424B329A138}"/>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510713A4-6DE9-2C11-51B1-DE8029D89961}"/>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475BE9D7-9DC0-2378-972E-B4E6BB0972E1}"/>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4AFE0FFA-C6FE-0016-B69F-748A6BC7BEB7}"/>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536D6024-FD27-9CC0-7BC5-11A29090F9E9}"/>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D4966494-8712-7848-C428-6F9F401CA81B}"/>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E740070B-2DCF-31C5-C347-5A10E86CB59C}"/>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D5451DAF-06BF-3BEC-0976-A5148741284B}"/>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1F5E45AA-EFBA-0B4C-8B60-8B35171EE8E2}"/>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5FBB7135-DFE7-7D38-A28E-B4284A330B6A}"/>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784D1D0D-AD8B-E1EA-40F6-CBA24F8B48B0}"/>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794DF2DF-C763-C27B-B11D-39C4E04226EF}"/>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304E38E8-AF13-2C62-D0E4-E2A05D055F34}"/>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A45D9A48-7D30-6F67-72E6-B69F260FE13F}"/>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5137058F-3891-E509-962B-64CBA62966A6}"/>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F85FA9C7-A85F-5CE2-15CB-3A72AA7952E5}"/>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4AE8220E-D4EB-08E3-2783-37A4F5161E1A}"/>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UNCG</a:t>
            </a: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 AI </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OVERSIGHT COMMITTEE</a:t>
            </a:r>
          </a:p>
        </p:txBody>
      </p:sp>
      <p:sp>
        <p:nvSpPr>
          <p:cNvPr id="53" name="TextBox 52">
            <a:extLst>
              <a:ext uri="{FF2B5EF4-FFF2-40B4-BE49-F238E27FC236}">
                <a16:creationId xmlns:a16="http://schemas.microsoft.com/office/drawing/2014/main" id="{8C84CC5D-577C-A987-68D0-B84E845E9DB8}"/>
              </a:ext>
            </a:extLst>
          </p:cNvPr>
          <p:cNvSpPr txBox="1">
            <a:spLocks noGrp="1" noRot="1" noMove="1" noResize="1" noEditPoints="1" noAdjustHandles="1" noChangeArrowheads="1" noChangeShapeType="1"/>
          </p:cNvSpPr>
          <p:nvPr/>
        </p:nvSpPr>
        <p:spPr>
          <a:xfrm>
            <a:off x="1544425" y="1995250"/>
            <a:ext cx="8118321" cy="281461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Responsible AI Principles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Digital Trust Guidelines</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Academic Integrity Policy Addendum</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Use Statement (AUP and Data Integrity)</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1" i="0" u="none" strike="noStrike" kern="1200" cap="none" spc="0" normalizeH="0" baseline="0" noProof="0">
                <a:ln>
                  <a:noFill/>
                </a:ln>
                <a:solidFill>
                  <a:srgbClr val="002C4F"/>
                </a:solidFill>
                <a:effectLst/>
                <a:highlight>
                  <a:srgbClr val="FFB71B"/>
                </a:highlight>
                <a:uLnTx/>
                <a:uFillTx/>
                <a:latin typeface="Sofia Pro Regular" panose="00000500000000000000" pitchFamily="50" charset="0"/>
                <a:ea typeface="+mn-ea"/>
                <a:cs typeface="+mn-cs"/>
              </a:rPr>
              <a:t>Central AI Hub Website</a:t>
            </a:r>
          </a:p>
          <a:p>
            <a:pPr marL="457200" marR="0" lvl="0" indent="-457200" algn="l" defTabSz="914400" rtl="0" eaLnBrk="1" fontAlgn="auto" latinLnBrk="0" hangingPunct="1">
              <a:lnSpc>
                <a:spcPct val="150000"/>
              </a:lnSpc>
              <a:spcBef>
                <a:spcPts val="0"/>
              </a:spcBef>
              <a:spcAft>
                <a:spcPts val="0"/>
              </a:spcAft>
              <a:buClr>
                <a:srgbClr val="002C4F"/>
              </a:buClr>
              <a:buSzTx/>
              <a:buFont typeface="+mj-lt"/>
              <a:buAutoNum type="arabicPeriod"/>
              <a:tabLst/>
              <a:defRPr/>
            </a:pPr>
            <a:r>
              <a:rPr kumimoji="0" lang="en-US" sz="20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Campus-wide AI Use Case Inventory </a:t>
            </a:r>
          </a:p>
        </p:txBody>
      </p:sp>
      <p:sp>
        <p:nvSpPr>
          <p:cNvPr id="4" name="Hexagon 3">
            <a:extLst>
              <a:ext uri="{FF2B5EF4-FFF2-40B4-BE49-F238E27FC236}">
                <a16:creationId xmlns:a16="http://schemas.microsoft.com/office/drawing/2014/main" id="{01B79786-3509-5D25-CE9C-AF77309DE4A9}"/>
              </a:ext>
            </a:extLst>
          </p:cNvPr>
          <p:cNvSpPr>
            <a:spLocks noGrp="1" noRot="1" noMove="1" noResize="1" noEditPoints="1" noAdjustHandles="1" noChangeArrowheads="1" noChangeShapeType="1"/>
          </p:cNvSpPr>
          <p:nvPr/>
        </p:nvSpPr>
        <p:spPr>
          <a:xfrm>
            <a:off x="7334235" y="2985644"/>
            <a:ext cx="4305821" cy="1981910"/>
          </a:xfrm>
          <a:prstGeom prst="hexagon">
            <a:avLst/>
          </a:prstGeom>
          <a:solidFill>
            <a:srgbClr val="002C4F"/>
          </a:solidFill>
          <a:ln w="47625">
            <a:solidFill>
              <a:srgbClr val="FFB7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ofia Pro Regular" panose="00000500000000000000" pitchFamily="50" charset="0"/>
                <a:ea typeface="+mn-ea"/>
                <a:cs typeface="+mn-cs"/>
              </a:rPr>
              <a:t>Launch a UNCG central AI Hub website as a platform to access detailed information about UNCG’s Artificial Intelligence (AI) initiatives, guidelines, resources, news and events, and related links from across the University.</a:t>
            </a:r>
          </a:p>
        </p:txBody>
      </p:sp>
      <p:sp>
        <p:nvSpPr>
          <p:cNvPr id="12" name="Isosceles Triangle 11">
            <a:extLst>
              <a:ext uri="{FF2B5EF4-FFF2-40B4-BE49-F238E27FC236}">
                <a16:creationId xmlns:a16="http://schemas.microsoft.com/office/drawing/2014/main" id="{9D0C4E33-2466-C075-665A-4F1900189F2C}"/>
              </a:ext>
            </a:extLst>
          </p:cNvPr>
          <p:cNvSpPr>
            <a:spLocks noGrp="1" noRot="1" noMove="1" noResize="1" noEditPoints="1" noAdjustHandles="1" noChangeArrowheads="1" noChangeShapeType="1"/>
          </p:cNvSpPr>
          <p:nvPr/>
        </p:nvSpPr>
        <p:spPr>
          <a:xfrm rot="16359710">
            <a:off x="6235923" y="2861405"/>
            <a:ext cx="396011" cy="2330654"/>
          </a:xfrm>
          <a:prstGeom prst="triangle">
            <a:avLst>
              <a:gd name="adj" fmla="val 0"/>
            </a:avLst>
          </a:prstGeom>
          <a:solidFill>
            <a:srgbClr val="002C4F"/>
          </a:solidFill>
          <a:ln w="25400">
            <a:solidFill>
              <a:srgbClr val="FFB7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116C2C3-62FB-BA16-ED10-C8F325A7643A}"/>
              </a:ext>
            </a:extLst>
          </p:cNvPr>
          <p:cNvSpPr>
            <a:spLocks noGrp="1" noRot="1" noMove="1" noResize="1" noEditPoints="1" noAdjustHandles="1" noChangeArrowheads="1" noChangeShapeType="1"/>
          </p:cNvSpPr>
          <p:nvPr/>
        </p:nvSpPr>
        <p:spPr>
          <a:xfrm rot="12455615">
            <a:off x="7539290" y="3331973"/>
            <a:ext cx="242153"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A5E4E35-9813-FE46-E038-05D3AE23A788}"/>
              </a:ext>
            </a:extLst>
          </p:cNvPr>
          <p:cNvSpPr>
            <a:spLocks noGrp="1" noRot="1" noMove="1" noResize="1" noEditPoints="1" noAdjustHandles="1" noChangeArrowheads="1" noChangeShapeType="1"/>
          </p:cNvSpPr>
          <p:nvPr/>
        </p:nvSpPr>
        <p:spPr>
          <a:xfrm rot="9061514">
            <a:off x="7528730" y="3869775"/>
            <a:ext cx="233210"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1C4D44D-4DB3-C732-B4C2-FE99B831E26D}"/>
              </a:ext>
            </a:extLst>
          </p:cNvPr>
          <p:cNvSpPr>
            <a:spLocks noGrp="1" noRot="1" noMove="1" noResize="1" noEditPoints="1" noAdjustHandles="1" noChangeArrowheads="1" noChangeShapeType="1"/>
          </p:cNvSpPr>
          <p:nvPr/>
        </p:nvSpPr>
        <p:spPr>
          <a:xfrm rot="10800000">
            <a:off x="7720126" y="3577693"/>
            <a:ext cx="240269" cy="729894"/>
          </a:xfrm>
          <a:prstGeom prst="rect">
            <a:avLst/>
          </a:prstGeom>
          <a:solidFill>
            <a:srgbClr val="002C4F"/>
          </a:solidFill>
          <a:ln w="28575">
            <a:solidFill>
              <a:srgbClr val="00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10FD6ADC-03F8-5FAB-6F71-025213BA4251}"/>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AI 2025 Roadmap</a:t>
            </a:r>
          </a:p>
        </p:txBody>
      </p:sp>
    </p:spTree>
    <p:extLst>
      <p:ext uri="{BB962C8B-B14F-4D97-AF65-F5344CB8AC3E}">
        <p14:creationId xmlns:p14="http://schemas.microsoft.com/office/powerpoint/2010/main" val="1475002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D339E-2135-2988-2ABA-9831B00DDD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CF5C3A-B2BE-DD58-D1E9-7922452DA079}"/>
              </a:ext>
            </a:extLst>
          </p:cNvPr>
          <p:cNvPicPr>
            <a:picLocks noGrp="1" noRot="1" noChangeAspect="1" noMove="1" noResize="1" noEditPoints="1" noAdjustHandles="1" noChangeArrowheads="1" noChangeShapeType="1" noCrop="1"/>
          </p:cNvPicPr>
          <p:nvPr/>
        </p:nvPicPr>
        <p:blipFill>
          <a:blip r:embed="rId2"/>
          <a:stretch>
            <a:fillRect/>
          </a:stretch>
        </p:blipFill>
        <p:spPr>
          <a:xfrm>
            <a:off x="0" y="369752"/>
            <a:ext cx="12192000" cy="6118495"/>
          </a:xfrm>
          <a:prstGeom prst="rect">
            <a:avLst/>
          </a:prstGeom>
        </p:spPr>
      </p:pic>
    </p:spTree>
    <p:extLst>
      <p:ext uri="{BB962C8B-B14F-4D97-AF65-F5344CB8AC3E}">
        <p14:creationId xmlns:p14="http://schemas.microsoft.com/office/powerpoint/2010/main" val="42025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8EC64-24F1-9912-9612-98AE33866FB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923FDF-3CCD-9186-EDC6-DB8EC73AF4A3}"/>
              </a:ext>
            </a:extLst>
          </p:cNvPr>
          <p:cNvPicPr>
            <a:picLocks noGrp="1" noRot="1" noChangeAspect="1" noMove="1" noResize="1" noEditPoints="1" noAdjustHandles="1" noChangeArrowheads="1" noChangeShapeType="1" noCrop="1"/>
          </p:cNvPicPr>
          <p:nvPr/>
        </p:nvPicPr>
        <p:blipFill>
          <a:blip r:embed="rId2"/>
          <a:stretch>
            <a:fillRect/>
          </a:stretch>
        </p:blipFill>
        <p:spPr>
          <a:xfrm>
            <a:off x="1510581" y="461541"/>
            <a:ext cx="9170838" cy="6098204"/>
          </a:xfrm>
          <a:prstGeom prst="rect">
            <a:avLst/>
          </a:prstGeom>
        </p:spPr>
      </p:pic>
      <p:sp>
        <p:nvSpPr>
          <p:cNvPr id="4" name="Rectangle 3">
            <a:extLst>
              <a:ext uri="{FF2B5EF4-FFF2-40B4-BE49-F238E27FC236}">
                <a16:creationId xmlns:a16="http://schemas.microsoft.com/office/drawing/2014/main" id="{E6391E1E-F984-3DAE-82BD-CBB497507E58}"/>
              </a:ext>
            </a:extLst>
          </p:cNvPr>
          <p:cNvSpPr>
            <a:spLocks noGrp="1" noRot="1" noMove="1" noResize="1" noEditPoints="1" noAdjustHandles="1" noChangeArrowheads="1" noChangeShapeType="1"/>
          </p:cNvSpPr>
          <p:nvPr/>
        </p:nvSpPr>
        <p:spPr>
          <a:xfrm>
            <a:off x="1575707" y="514351"/>
            <a:ext cx="3020786" cy="2898321"/>
          </a:xfrm>
          <a:prstGeom prst="rect">
            <a:avLst/>
          </a:prstGeom>
          <a:noFill/>
          <a:ln w="635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6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0E87A-ECC2-7D1E-2222-C081358130C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9313A2-1A98-24BA-E186-5B20A76A131F}"/>
              </a:ext>
            </a:extLst>
          </p:cNvPr>
          <p:cNvPicPr>
            <a:picLocks noChangeAspect="1"/>
          </p:cNvPicPr>
          <p:nvPr/>
        </p:nvPicPr>
        <p:blipFill>
          <a:blip r:embed="rId2"/>
          <a:stretch>
            <a:fillRect/>
          </a:stretch>
        </p:blipFill>
        <p:spPr>
          <a:xfrm>
            <a:off x="0" y="396941"/>
            <a:ext cx="12192000" cy="6064117"/>
          </a:xfrm>
          <a:prstGeom prst="rect">
            <a:avLst/>
          </a:prstGeom>
        </p:spPr>
      </p:pic>
      <p:sp>
        <p:nvSpPr>
          <p:cNvPr id="4" name="Rectangle 3">
            <a:extLst>
              <a:ext uri="{FF2B5EF4-FFF2-40B4-BE49-F238E27FC236}">
                <a16:creationId xmlns:a16="http://schemas.microsoft.com/office/drawing/2014/main" id="{A9B8ADC8-244A-5321-BACB-99D7039721A0}"/>
              </a:ext>
            </a:extLst>
          </p:cNvPr>
          <p:cNvSpPr/>
          <p:nvPr/>
        </p:nvSpPr>
        <p:spPr>
          <a:xfrm>
            <a:off x="8058150" y="2247900"/>
            <a:ext cx="2266950" cy="2428875"/>
          </a:xfrm>
          <a:prstGeom prst="rect">
            <a:avLst/>
          </a:prstGeom>
          <a:noFill/>
          <a:ln w="635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2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DA615-D9D3-4E2B-D7A5-7DC07DDAEB6D}"/>
            </a:ext>
          </a:extLst>
        </p:cNvPr>
        <p:cNvGrpSpPr/>
        <p:nvPr/>
      </p:nvGrpSpPr>
      <p:grpSpPr>
        <a:xfrm>
          <a:off x="0" y="0"/>
          <a:ext cx="0" cy="0"/>
          <a:chOff x="0" y="0"/>
          <a:chExt cx="0" cy="0"/>
        </a:xfrm>
      </p:grpSpPr>
      <p:sp>
        <p:nvSpPr>
          <p:cNvPr id="6" name="Hexagon 5">
            <a:extLst>
              <a:ext uri="{FF2B5EF4-FFF2-40B4-BE49-F238E27FC236}">
                <a16:creationId xmlns:a16="http://schemas.microsoft.com/office/drawing/2014/main" id="{B9D9E5E0-2694-2BD3-5E9B-A1F881744714}"/>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1A9A2DB9-B5A3-EC61-3EE8-F5E4E9A66FA4}"/>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C2925059-E7E2-E64B-F531-0BDF7E74D00F}"/>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61DE544D-F23C-C95A-4E80-FD6C475EE420}"/>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AED50438-44E3-BBC7-F4F9-E37B7156F45B}"/>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6C610B4C-F0BC-2622-3BD5-A969D6ADC4D0}"/>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3068679E-047D-43E9-50C2-66B8B7CA0801}"/>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97EE78BD-022D-14F0-1B11-9DB87E2B6E5F}"/>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BF0EC44C-6995-8A57-3051-25BE3FDC4850}"/>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8EF245DC-C7F8-0669-4AF2-C3026CD38728}"/>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C8FAA43D-D8D2-82FE-B654-2BE0B9D41548}"/>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BDD3594B-297E-7B00-7874-1D9A36412D05}"/>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63592B33-6C9F-8597-25AD-15932C1DF12A}"/>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BEEBEE08-4511-CC6C-1324-F41EDCAEA009}"/>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27F9FE7E-C6D8-FA0C-AB05-19C122611F4E}"/>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1A3D429F-16E2-F6ED-AAC9-B53F1DFE1F72}"/>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3719BBFE-9C57-0704-7D86-EE4496C42411}"/>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5D592D0A-9284-4F05-B1E2-A7F29A3D85EF}"/>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363AE6D5-868B-5216-92D9-7A8B82AEAAD3}"/>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DD646E69-DA9C-85D2-9E38-48B26CFCB147}"/>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49FCFDCA-580C-0226-BB31-09AFA1A53BDF}"/>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E0519DFB-39E3-A1E7-511D-0E9E1DC5E0BF}"/>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9E536EE9-3B5E-FB79-8944-901AD3342A57}"/>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9FBE0EE1-8B11-3CDF-8B58-C903B077B24A}"/>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DB6EF240-642F-2D99-D28D-7EDAF986D293}"/>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E4B60D38-74B7-02BE-5CB3-D51AAC616AC5}"/>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01222012-6382-95EE-1FC2-2A6FB5430C6C}"/>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CB1E8EAC-EF25-7888-2170-A63301F58E3B}"/>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BD7EF15B-8102-36F4-5858-D684A2831580}"/>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0592BF84-7888-513C-2CC7-238A3315C9FA}"/>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8D5C3FB4-8B58-78B1-76F4-46771194B714}"/>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A0A24E65-027F-13B8-A9C0-BD661BB9EDF5}"/>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1C8F5CAB-A2D0-AD3F-C255-E4AD699A0126}"/>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E338F457-824F-5F2C-1E7E-7704623CE0AF}"/>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1F54F1E6-5B69-22D2-3FAE-DCB7044EE5F2}"/>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97007C3D-51A8-F06D-9E8D-1294E658A4E4}"/>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EB82F03C-4DB8-583A-FF26-8ED5A290D192}"/>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31EDA240-485B-C107-4FBF-800AF7EE8347}"/>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83AC9E6D-C7AD-4F0D-39BC-1043142694D5}"/>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CD3A0836-7D83-C54B-A5DF-2A39CCD63DF9}"/>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31D89B42-0246-CA2F-6504-5215DA2E9CE1}"/>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C0920C79-1A9B-1AD9-4FC7-18594CD3CEEC}"/>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8EAD0666-D457-B680-FC84-31E892AF0B95}"/>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D76580CC-4064-4E86-EC06-FFF983A3BE27}"/>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3F375E62-2839-EDD7-2630-73BD8CB4DC4D}"/>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E85A377-0CFB-B8C8-2CC1-AC57241BEDED}"/>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AI </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RESOURCES &amp; TRAINING</a:t>
            </a:r>
          </a:p>
        </p:txBody>
      </p:sp>
      <p:sp>
        <p:nvSpPr>
          <p:cNvPr id="52" name="TextBox 51">
            <a:extLst>
              <a:ext uri="{FF2B5EF4-FFF2-40B4-BE49-F238E27FC236}">
                <a16:creationId xmlns:a16="http://schemas.microsoft.com/office/drawing/2014/main" id="{7FBA4894-4EAC-60F5-C228-A1B13BC530B3}"/>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Approved Tools</a:t>
            </a:r>
          </a:p>
        </p:txBody>
      </p:sp>
      <p:pic>
        <p:nvPicPr>
          <p:cNvPr id="21" name="Picture 20">
            <a:extLst>
              <a:ext uri="{FF2B5EF4-FFF2-40B4-BE49-F238E27FC236}">
                <a16:creationId xmlns:a16="http://schemas.microsoft.com/office/drawing/2014/main" id="{462FDF24-ADE6-C734-84E9-D0F9BE7669DD}"/>
              </a:ext>
            </a:extLst>
          </p:cNvPr>
          <p:cNvPicPr>
            <a:picLocks noGrp="1" noRot="1" noChangeAspect="1" noMove="1" noResize="1" noEditPoints="1" noAdjustHandles="1" noChangeArrowheads="1" noChangeShapeType="1" noCrop="1"/>
          </p:cNvPicPr>
          <p:nvPr/>
        </p:nvPicPr>
        <p:blipFill>
          <a:blip r:embed="rId3"/>
          <a:stretch>
            <a:fillRect/>
          </a:stretch>
        </p:blipFill>
        <p:spPr>
          <a:xfrm>
            <a:off x="3054445" y="1992583"/>
            <a:ext cx="6328793" cy="3406282"/>
          </a:xfrm>
          <a:prstGeom prst="rect">
            <a:avLst/>
          </a:prstGeom>
        </p:spPr>
      </p:pic>
    </p:spTree>
    <p:extLst>
      <p:ext uri="{BB962C8B-B14F-4D97-AF65-F5344CB8AC3E}">
        <p14:creationId xmlns:p14="http://schemas.microsoft.com/office/powerpoint/2010/main" val="252855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1E4DE-C2F3-312A-0002-BCC1F582A4BF}"/>
            </a:ext>
          </a:extLst>
        </p:cNvPr>
        <p:cNvGrpSpPr/>
        <p:nvPr/>
      </p:nvGrpSpPr>
      <p:grpSpPr>
        <a:xfrm>
          <a:off x="0" y="0"/>
          <a:ext cx="0" cy="0"/>
          <a:chOff x="0" y="0"/>
          <a:chExt cx="0" cy="0"/>
        </a:xfrm>
      </p:grpSpPr>
      <p:sp>
        <p:nvSpPr>
          <p:cNvPr id="6" name="Hexagon 5">
            <a:extLst>
              <a:ext uri="{FF2B5EF4-FFF2-40B4-BE49-F238E27FC236}">
                <a16:creationId xmlns:a16="http://schemas.microsoft.com/office/drawing/2014/main" id="{D341D73A-E978-9A48-A241-9391626ED081}"/>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FCDD11B0-0933-01C0-D10D-E85D50A6DA92}"/>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57062619-C352-F4A1-FBF9-9E688EB984FB}"/>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00A60B8D-D46A-C592-4DAE-19DBE7E4F538}"/>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36304D58-5AEE-5A02-5ACD-644DC6DB74DD}"/>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7FC1AF4B-5EA0-358A-D313-2E7710846198}"/>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932A7C35-385A-F108-5E85-06F00F2B8FAB}"/>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7524343E-98CB-7FFF-FA25-56B709DB2285}"/>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ED4A76BF-744D-B012-DF68-705FB1C84763}"/>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D4CF8888-157C-A419-5981-CB77E03E2929}"/>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5F448146-B42A-E9C8-2EB7-1CDFF7D132BF}"/>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FE2A91F0-99EB-0E69-E225-97755D03EA68}"/>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4910D71C-AC81-2721-DF47-38549416C162}"/>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2CF82739-15E3-C27E-C85D-05276D803306}"/>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4CFC5F45-207A-78C8-6C70-095B700CF189}"/>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7AFBD2B4-C351-7F6B-DF24-54675632B7EC}"/>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855FB929-E9D7-79DB-73DC-084671ED8DC6}"/>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3F6E9D02-DCA9-6D61-45C2-3E08C91F92F9}"/>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BF76DBCD-0D74-5847-8236-6C976F536C50}"/>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86A7E142-D85D-6F2D-555E-6AAA155A960E}"/>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4218BF66-16C9-87D4-A59A-68D37AD50DF6}"/>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A5CA9B85-3AE7-B322-3278-CA92B9095D7E}"/>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D0FE9BB1-6751-8A75-2FA6-E120C68A7DA1}"/>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2D1BF0EB-72C7-888B-1B32-21DFEC3D5251}"/>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C62B7612-B584-2BE7-3C68-2FC22DCA9DE6}"/>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AB216738-3069-92F6-02B8-B268C582380A}"/>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6AD09D20-4D68-C083-EBC7-EAE09F7878EC}"/>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B697AE64-B129-C68F-473E-8F6BAC5B2EFB}"/>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FE3C8329-8FF2-05D6-97A0-F40309853154}"/>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E165DC09-57DD-67C4-A338-A4DE2D0AD00B}"/>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C499DB5C-6ADF-62B0-95FB-A5EFF6405544}"/>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3D18235A-6EBE-B0AB-BD8E-DB810A09B082}"/>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1B97D5E9-39AA-3991-5DE1-9092BF6FC115}"/>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37FCD6ED-9974-9A97-2DA9-10BDB95763BE}"/>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DE57434E-6073-3268-90D4-9966A854E0F3}"/>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9CD7A1AC-2FF9-75AB-BC15-2FD129EBC6AB}"/>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D31CBA0D-338A-A5E9-C688-65514E5F5BE7}"/>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740AD5C8-5F94-A5E2-06ED-6BD6C94489B3}"/>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27939C51-79FA-114D-B010-0070CDC40D56}"/>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3929655B-D662-5CA9-193F-5456408DC5A4}"/>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7BCA7703-37B8-B821-586D-D2CB5860BDC6}"/>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8FDE31C4-3E27-D13A-B955-705E60577ACC}"/>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BDBB4C88-A416-9188-35A2-FCFF3564B776}"/>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34E5DC6C-D60D-C0A3-ADA7-E069E476C849}"/>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2CB0BD3-83B5-49C2-7CAA-62D45434959A}"/>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8EB22495-A05E-C911-81FD-8624F67535BA}"/>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AI </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RESOURCES &amp; TRAINING</a:t>
            </a:r>
          </a:p>
        </p:txBody>
      </p:sp>
      <p:sp>
        <p:nvSpPr>
          <p:cNvPr id="52" name="TextBox 51">
            <a:extLst>
              <a:ext uri="{FF2B5EF4-FFF2-40B4-BE49-F238E27FC236}">
                <a16:creationId xmlns:a16="http://schemas.microsoft.com/office/drawing/2014/main" id="{2647CE02-FCB3-D6D4-D25D-68AEA6253DE0}"/>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Approved Tools</a:t>
            </a:r>
          </a:p>
        </p:txBody>
      </p:sp>
      <p:pic>
        <p:nvPicPr>
          <p:cNvPr id="4" name="Picture 2" descr="Teams Premium, what can you do with it in Meetings and Webinars? — Petri  Jämsen">
            <a:extLst>
              <a:ext uri="{FF2B5EF4-FFF2-40B4-BE49-F238E27FC236}">
                <a16:creationId xmlns:a16="http://schemas.microsoft.com/office/drawing/2014/main" id="{673D9E57-0263-37B5-5D69-A7696773133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0040" y="1991791"/>
            <a:ext cx="1777700" cy="16287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icrosoft 365 Copilot Chat (with Data Protection) - Information Technology  Services">
            <a:extLst>
              <a:ext uri="{FF2B5EF4-FFF2-40B4-BE49-F238E27FC236}">
                <a16:creationId xmlns:a16="http://schemas.microsoft.com/office/drawing/2014/main" id="{ECF23B24-94D1-B41E-A007-7B05F5D8D798}"/>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1992" y="2116357"/>
            <a:ext cx="1401201" cy="14012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F4A34F7-0E88-4239-540D-DB28F6FDCEF4}"/>
              </a:ext>
            </a:extLst>
          </p:cNvPr>
          <p:cNvSpPr txBox="1">
            <a:spLocks noGrp="1" noRot="1" noMove="1" noResize="1" noEditPoints="1" noAdjustHandles="1" noChangeArrowheads="1" noChangeShapeType="1"/>
          </p:cNvSpPr>
          <p:nvPr/>
        </p:nvSpPr>
        <p:spPr>
          <a:xfrm>
            <a:off x="6501407" y="4125013"/>
            <a:ext cx="382946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D35"/>
                </a:solidFill>
                <a:effectLst/>
                <a:uLnTx/>
                <a:uFillTx/>
                <a:latin typeface="Sofia Pro Regular" panose="00000500000000000000"/>
                <a:ea typeface="+mn-ea"/>
                <a:cs typeface="+mn-cs"/>
              </a:rPr>
              <a:t>Microsoft Teams Premium is </a:t>
            </a:r>
            <a:r>
              <a:rPr kumimoji="0" lang="en-US" sz="1200" b="0" i="0" u="none" strike="noStrike" kern="1200" cap="none" spc="0" normalizeH="0" baseline="0" noProof="0">
                <a:ln>
                  <a:noFill/>
                </a:ln>
                <a:solidFill>
                  <a:prstClr val="black"/>
                </a:solidFill>
                <a:effectLst/>
                <a:uLnTx/>
                <a:uFillTx/>
                <a:latin typeface="Sofia Pro Regular" panose="00000500000000000000"/>
                <a:ea typeface="+mn-ea"/>
                <a:cs typeface="+mn-cs"/>
              </a:rPr>
              <a:t>an add-on license that enhances the standard Microsoft Teams experience by providing AI-powered meeting features </a:t>
            </a:r>
            <a:r>
              <a:rPr kumimoji="0" lang="en-US" sz="1200" b="0" i="0" u="none" strike="noStrike" kern="1200" cap="none" spc="0" normalizeH="0" baseline="0" noProof="0">
                <a:ln>
                  <a:noFill/>
                </a:ln>
                <a:solidFill>
                  <a:srgbClr val="001D35"/>
                </a:solidFill>
                <a:effectLst/>
                <a:uLnTx/>
                <a:uFillTx/>
                <a:latin typeface="Sofia Pro Regular" panose="00000500000000000000"/>
                <a:ea typeface="+mn-ea"/>
                <a:cs typeface="+mn-cs"/>
              </a:rPr>
              <a:t>like intelligent meeting recaps, AI-generated notes, personalized highlights, and branded meeting experiences. </a:t>
            </a:r>
            <a:endParaRPr kumimoji="0" lang="en-US" sz="1200" b="0" i="0" u="none" strike="noStrike" kern="1200" cap="none" spc="0" normalizeH="0" baseline="0" noProof="0">
              <a:ln>
                <a:noFill/>
              </a:ln>
              <a:solidFill>
                <a:prstClr val="black"/>
              </a:solidFill>
              <a:effectLst/>
              <a:uLnTx/>
              <a:uFillTx/>
              <a:latin typeface="Sofia Pro Regular" panose="00000500000000000000"/>
              <a:ea typeface="+mn-ea"/>
              <a:cs typeface="+mn-cs"/>
            </a:endParaRPr>
          </a:p>
        </p:txBody>
      </p:sp>
      <p:sp>
        <p:nvSpPr>
          <p:cNvPr id="31" name="TextBox 30">
            <a:extLst>
              <a:ext uri="{FF2B5EF4-FFF2-40B4-BE49-F238E27FC236}">
                <a16:creationId xmlns:a16="http://schemas.microsoft.com/office/drawing/2014/main" id="{0C6A959D-4A88-FFE5-E3BA-B8AC87158AD5}"/>
              </a:ext>
            </a:extLst>
          </p:cNvPr>
          <p:cNvSpPr txBox="1">
            <a:spLocks noGrp="1" noRot="1" noMove="1" noResize="1" noEditPoints="1" noAdjustHandles="1" noChangeArrowheads="1" noChangeShapeType="1"/>
          </p:cNvSpPr>
          <p:nvPr/>
        </p:nvSpPr>
        <p:spPr>
          <a:xfrm>
            <a:off x="6501406" y="3679823"/>
            <a:ext cx="336072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1800"/>
              </a:spcAft>
              <a:buClrTx/>
              <a:buSzTx/>
              <a:buFontTx/>
              <a:buNone/>
              <a:tabLst/>
              <a:defRPr/>
            </a:pPr>
            <a:r>
              <a:rPr kumimoji="0" lang="en-US" sz="1600" b="1" i="0" u="none" strike="noStrike" kern="1200" cap="all" spc="0" normalizeH="0" baseline="0" noProof="0">
                <a:ln>
                  <a:noFill/>
                </a:ln>
                <a:solidFill>
                  <a:srgbClr val="0F2044"/>
                </a:solidFill>
                <a:effectLst/>
                <a:uLnTx/>
                <a:uFillTx/>
                <a:latin typeface="Sofia Pro Regular" panose="00000500000000000000"/>
                <a:ea typeface="+mn-ea"/>
                <a:cs typeface="+mn-cs"/>
              </a:rPr>
              <a:t>Microsoft Teams Premium</a:t>
            </a:r>
          </a:p>
        </p:txBody>
      </p:sp>
      <p:sp>
        <p:nvSpPr>
          <p:cNvPr id="53" name="TextBox 52">
            <a:extLst>
              <a:ext uri="{FF2B5EF4-FFF2-40B4-BE49-F238E27FC236}">
                <a16:creationId xmlns:a16="http://schemas.microsoft.com/office/drawing/2014/main" id="{5764EF2B-8E52-B9BC-DF59-38AF85409870}"/>
              </a:ext>
            </a:extLst>
          </p:cNvPr>
          <p:cNvSpPr txBox="1">
            <a:spLocks noGrp="1" noRot="1" noMove="1" noResize="1" noEditPoints="1" noAdjustHandles="1" noChangeArrowheads="1" noChangeShapeType="1"/>
          </p:cNvSpPr>
          <p:nvPr/>
        </p:nvSpPr>
        <p:spPr>
          <a:xfrm>
            <a:off x="2169677" y="4165165"/>
            <a:ext cx="382946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SofiaProRegular"/>
                <a:ea typeface="+mn-ea"/>
                <a:cs typeface="+mn-cs"/>
              </a:rPr>
              <a:t>This paid add-on integrates deeply with your Microsoft 365 apps, drawing on your company's data (via Microsoft Graph) to provide intelligent assistance directly in Word, Excel, Outlook, Teams, and other applications. </a:t>
            </a:r>
          </a:p>
        </p:txBody>
      </p:sp>
      <p:sp>
        <p:nvSpPr>
          <p:cNvPr id="54" name="TextBox 53">
            <a:extLst>
              <a:ext uri="{FF2B5EF4-FFF2-40B4-BE49-F238E27FC236}">
                <a16:creationId xmlns:a16="http://schemas.microsoft.com/office/drawing/2014/main" id="{60A5DA0D-D978-40CE-D3EF-CA0485E45E08}"/>
              </a:ext>
            </a:extLst>
          </p:cNvPr>
          <p:cNvSpPr txBox="1">
            <a:spLocks noGrp="1" noRot="1" noMove="1" noResize="1" noEditPoints="1" noAdjustHandles="1" noChangeArrowheads="1" noChangeShapeType="1"/>
          </p:cNvSpPr>
          <p:nvPr/>
        </p:nvSpPr>
        <p:spPr>
          <a:xfrm>
            <a:off x="2169676" y="3719975"/>
            <a:ext cx="418431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1800"/>
              </a:spcAft>
              <a:buClrTx/>
              <a:buSzTx/>
              <a:buFontTx/>
              <a:buNone/>
              <a:tabLst/>
              <a:defRPr/>
            </a:pPr>
            <a:r>
              <a:rPr kumimoji="0" lang="en-US" sz="1600" b="1" i="0" u="none" strike="noStrike" kern="1200" cap="all" spc="0" normalizeH="0" baseline="0" noProof="0">
                <a:ln>
                  <a:noFill/>
                </a:ln>
                <a:solidFill>
                  <a:srgbClr val="0F2044"/>
                </a:solidFill>
                <a:effectLst/>
                <a:uLnTx/>
                <a:uFillTx/>
                <a:latin typeface="Sofia Pro Regular" panose="00000500000000000000"/>
                <a:ea typeface="+mn-ea"/>
                <a:cs typeface="+mn-cs"/>
              </a:rPr>
              <a:t>Copilot for Microsoft 365</a:t>
            </a:r>
          </a:p>
        </p:txBody>
      </p:sp>
    </p:spTree>
    <p:extLst>
      <p:ext uri="{BB962C8B-B14F-4D97-AF65-F5344CB8AC3E}">
        <p14:creationId xmlns:p14="http://schemas.microsoft.com/office/powerpoint/2010/main" val="127544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902CE-C9A5-7A50-3E47-367DEA5AA2AA}"/>
            </a:ext>
          </a:extLst>
        </p:cNvPr>
        <p:cNvGrpSpPr/>
        <p:nvPr/>
      </p:nvGrpSpPr>
      <p:grpSpPr>
        <a:xfrm>
          <a:off x="0" y="0"/>
          <a:ext cx="0" cy="0"/>
          <a:chOff x="0" y="0"/>
          <a:chExt cx="0" cy="0"/>
        </a:xfrm>
      </p:grpSpPr>
      <p:sp>
        <p:nvSpPr>
          <p:cNvPr id="6" name="Hexagon 5">
            <a:extLst>
              <a:ext uri="{FF2B5EF4-FFF2-40B4-BE49-F238E27FC236}">
                <a16:creationId xmlns:a16="http://schemas.microsoft.com/office/drawing/2014/main" id="{F2678E0A-2314-449D-EE43-BB695D72C9DD}"/>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D636D8FA-8854-7D9E-5F51-CB662C3FE53E}"/>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80FEABB9-ED55-0933-568E-6617A333089D}"/>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880271AD-6D87-149F-2364-F7006DF70ED5}"/>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2F31F41B-CE00-A28E-4C86-4FDBD35C5520}"/>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5BA3D519-16C0-1884-CD73-73042C7A019C}"/>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B827253B-3109-05C1-3E12-165D671CA978}"/>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FB3D2A6F-5FCA-64E2-57E6-6776BAD94034}"/>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36DCF58D-1E6D-8D6F-FA4F-D051B3F61A9A}"/>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F2A3A29E-E441-19DC-F681-379E311FFBB1}"/>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13514D93-E7E8-75F3-8315-8734601AE70C}"/>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D75D0096-5115-D64C-EB1A-8D6F440BBF34}"/>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59D7D28E-EC33-935C-0E28-659F19293C53}"/>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1E94E0B6-5C42-32E6-8AF5-16F4F9ECE6DD}"/>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8497CDF9-56AD-27D9-2EA6-8BDEC6F9B48F}"/>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E1C81999-E3E7-97A7-124E-B3773D720064}"/>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03B1AF0B-14B0-8FA9-C09C-3AA36A62E7BE}"/>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40848C18-73AD-27FD-A4B4-D74429A454C4}"/>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185A08E8-F3A5-1866-17B0-9093670083E4}"/>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AEECEA55-D5E6-AE6F-405F-39A563F97983}"/>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0E6D1255-C3F5-A3F2-E1CB-5B1F24626DCF}"/>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1DDEBDD3-4B6C-7374-F661-5565E75628F1}"/>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7D394983-1916-24CB-447C-C563809FFE79}"/>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D86D983E-DDE0-C716-DFF3-49EB7C387385}"/>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08F2879E-608B-EC4C-EF13-AFCACDDAA61A}"/>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01B0980B-6603-FF72-6695-24A4138A56ED}"/>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2097764E-0682-7C57-6469-AD914FD92ED3}"/>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47B57E0A-7AFF-8F3E-9F59-C536820CCD53}"/>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83BAD928-D3A1-3734-431D-23B3CD0EA91C}"/>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E10F4E01-7621-3A09-0652-FD2A625C173D}"/>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030D9263-0D8F-CD2E-C82D-41679EAA02CD}"/>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9700A69E-972E-1EDF-183A-70BA4B0528CE}"/>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6FB72FA8-4958-D057-3E5D-FA63B1476AB1}"/>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6A2E24FE-A6E8-ED69-FE9D-3397773658F5}"/>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B5CFAE2A-5FD0-697F-D78A-282A29277027}"/>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7F47B1E8-BECA-C079-A973-8810E67ED24C}"/>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7F27A6E7-0227-4AA3-30E9-FC8EDC58279D}"/>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92B300EF-CB25-250F-A963-9AD775927C28}"/>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BF513D2C-603C-A1CD-B2EF-4DCBD8520328}"/>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453AB8FD-9885-B594-245F-86C925CC4B8C}"/>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05EA726F-F645-0AED-E64A-7528084E9AD4}"/>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EAFFF3D6-4FF6-52B9-CDBB-BFD81758AEDA}"/>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09216634-335C-D506-45B5-F2EBD55CC492}"/>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9F470609-6DBD-6A33-CA39-F19BA0B3696A}"/>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ACCFA22A-1329-AA5A-3EDD-118522D240A1}"/>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6633306C-116C-FE32-91BE-55870799FD4D}"/>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AI </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RESOURCES &amp; TRAINING</a:t>
            </a:r>
          </a:p>
        </p:txBody>
      </p:sp>
      <p:sp>
        <p:nvSpPr>
          <p:cNvPr id="52" name="TextBox 51">
            <a:extLst>
              <a:ext uri="{FF2B5EF4-FFF2-40B4-BE49-F238E27FC236}">
                <a16:creationId xmlns:a16="http://schemas.microsoft.com/office/drawing/2014/main" id="{9EB9133A-8026-BEB3-43D1-60525A252E7D}"/>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Approved Tools</a:t>
            </a:r>
          </a:p>
        </p:txBody>
      </p:sp>
      <p:sp>
        <p:nvSpPr>
          <p:cNvPr id="12" name="TextBox 11">
            <a:extLst>
              <a:ext uri="{FF2B5EF4-FFF2-40B4-BE49-F238E27FC236}">
                <a16:creationId xmlns:a16="http://schemas.microsoft.com/office/drawing/2014/main" id="{C4AB92B7-5EAE-C86D-6EC9-F186E5A82F53}"/>
              </a:ext>
            </a:extLst>
          </p:cNvPr>
          <p:cNvSpPr txBox="1">
            <a:spLocks noGrp="1" noRot="1" noMove="1" noResize="1" noEditPoints="1" noAdjustHandles="1" noChangeArrowheads="1" noChangeShapeType="1"/>
          </p:cNvSpPr>
          <p:nvPr/>
        </p:nvSpPr>
        <p:spPr>
          <a:xfrm>
            <a:off x="6501407" y="4125013"/>
            <a:ext cx="382946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D35"/>
                </a:solidFill>
                <a:effectLst/>
                <a:uLnTx/>
                <a:uFillTx/>
                <a:latin typeface="Sofia Pro Regular" panose="00000500000000000000"/>
                <a:ea typeface="+mn-ea"/>
                <a:cs typeface="+mn-cs"/>
              </a:rPr>
              <a:t>Claude is an advanced AI assistant and large language model developed by Anthropic that excels at tasks requiring complex reasoning, coding, writing, and vision analysis, </a:t>
            </a:r>
            <a:r>
              <a:rPr kumimoji="0" lang="en-US" sz="1200" b="0" i="0" u="none" strike="noStrike" kern="1200" cap="none" spc="0" normalizeH="0" baseline="0" noProof="0">
                <a:ln>
                  <a:noFill/>
                </a:ln>
                <a:solidFill>
                  <a:srgbClr val="333333"/>
                </a:solidFill>
                <a:effectLst/>
                <a:uLnTx/>
                <a:uFillTx/>
                <a:latin typeface="Sofia Pro Regular" panose="00000500000000000000"/>
                <a:ea typeface="+mn-ea"/>
                <a:cs typeface="+mn-cs"/>
              </a:rPr>
              <a:t>and ensures user data is not used for training OpenAI's models</a:t>
            </a:r>
            <a:r>
              <a:rPr kumimoji="0" lang="en-US" sz="1200" b="0" i="0" u="none" strike="noStrike" kern="1200" cap="none" spc="0" normalizeH="0" baseline="0" noProof="0">
                <a:ln>
                  <a:noFill/>
                </a:ln>
                <a:solidFill>
                  <a:srgbClr val="001D35"/>
                </a:solidFill>
                <a:effectLst/>
                <a:uLnTx/>
                <a:uFillTx/>
                <a:latin typeface="Sofia Pro Regular" panose="00000500000000000000"/>
                <a:ea typeface="+mn-ea"/>
                <a:cs typeface="+mn-cs"/>
              </a:rPr>
              <a:t>. </a:t>
            </a:r>
            <a:endParaRPr kumimoji="0" lang="en-US" sz="1200" b="0" i="0" u="none" strike="noStrike" kern="1200" cap="none" spc="0" normalizeH="0" baseline="0" noProof="0">
              <a:ln>
                <a:noFill/>
              </a:ln>
              <a:solidFill>
                <a:prstClr val="black"/>
              </a:solidFill>
              <a:effectLst/>
              <a:uLnTx/>
              <a:uFillTx/>
              <a:latin typeface="Sofia Pro Regular" panose="00000500000000000000"/>
              <a:ea typeface="+mn-ea"/>
              <a:cs typeface="+mn-cs"/>
            </a:endParaRPr>
          </a:p>
        </p:txBody>
      </p:sp>
      <p:sp>
        <p:nvSpPr>
          <p:cNvPr id="31" name="TextBox 30">
            <a:extLst>
              <a:ext uri="{FF2B5EF4-FFF2-40B4-BE49-F238E27FC236}">
                <a16:creationId xmlns:a16="http://schemas.microsoft.com/office/drawing/2014/main" id="{8D97331A-9252-58A2-EFF6-630ED1D90040}"/>
              </a:ext>
            </a:extLst>
          </p:cNvPr>
          <p:cNvSpPr txBox="1">
            <a:spLocks noGrp="1" noRot="1" noMove="1" noResize="1" noEditPoints="1" noAdjustHandles="1" noChangeArrowheads="1" noChangeShapeType="1"/>
          </p:cNvSpPr>
          <p:nvPr/>
        </p:nvSpPr>
        <p:spPr>
          <a:xfrm>
            <a:off x="6501406" y="3679823"/>
            <a:ext cx="336072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1800"/>
              </a:spcAft>
              <a:buClrTx/>
              <a:buSzTx/>
              <a:buFontTx/>
              <a:buNone/>
              <a:tabLst/>
              <a:defRPr/>
            </a:pPr>
            <a:r>
              <a:rPr kumimoji="0" lang="en-US" sz="1600" b="1" i="0" u="none" strike="noStrike" kern="1200" cap="all" spc="0" normalizeH="0" baseline="0" noProof="0">
                <a:ln>
                  <a:noFill/>
                </a:ln>
                <a:solidFill>
                  <a:srgbClr val="0F2044"/>
                </a:solidFill>
                <a:effectLst/>
                <a:uLnTx/>
                <a:uFillTx/>
                <a:latin typeface="Sofia Pro Regular" panose="00000500000000000000"/>
                <a:ea typeface="+mn-ea"/>
                <a:cs typeface="+mn-cs"/>
              </a:rPr>
              <a:t>Claude pro</a:t>
            </a:r>
          </a:p>
        </p:txBody>
      </p:sp>
      <p:sp>
        <p:nvSpPr>
          <p:cNvPr id="53" name="TextBox 52">
            <a:extLst>
              <a:ext uri="{FF2B5EF4-FFF2-40B4-BE49-F238E27FC236}">
                <a16:creationId xmlns:a16="http://schemas.microsoft.com/office/drawing/2014/main" id="{E04079B8-A648-4173-996D-BBCF34C07D4F}"/>
              </a:ext>
            </a:extLst>
          </p:cNvPr>
          <p:cNvSpPr txBox="1">
            <a:spLocks noGrp="1" noRot="1" noMove="1" noResize="1" noEditPoints="1" noAdjustHandles="1" noChangeArrowheads="1" noChangeShapeType="1"/>
          </p:cNvSpPr>
          <p:nvPr/>
        </p:nvSpPr>
        <p:spPr>
          <a:xfrm>
            <a:off x="2169677" y="4165165"/>
            <a:ext cx="382946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SofiaProRegular"/>
                <a:ea typeface="+mn-ea"/>
                <a:cs typeface="+mn-cs"/>
              </a:rPr>
              <a:t>ChatGPT Business provides a secure team workspace, access to advanced models, team management features like an admin console, and ensures user data is not used for training OpenAI's models. </a:t>
            </a:r>
          </a:p>
        </p:txBody>
      </p:sp>
      <p:sp>
        <p:nvSpPr>
          <p:cNvPr id="54" name="TextBox 53">
            <a:extLst>
              <a:ext uri="{FF2B5EF4-FFF2-40B4-BE49-F238E27FC236}">
                <a16:creationId xmlns:a16="http://schemas.microsoft.com/office/drawing/2014/main" id="{1777FA79-9F06-2472-034D-1B4B9062D39B}"/>
              </a:ext>
            </a:extLst>
          </p:cNvPr>
          <p:cNvSpPr txBox="1">
            <a:spLocks noGrp="1" noRot="1" noMove="1" noResize="1" noEditPoints="1" noAdjustHandles="1" noChangeArrowheads="1" noChangeShapeType="1"/>
          </p:cNvSpPr>
          <p:nvPr/>
        </p:nvSpPr>
        <p:spPr>
          <a:xfrm>
            <a:off x="2169676" y="3719975"/>
            <a:ext cx="418431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1800"/>
              </a:spcAft>
              <a:buClrTx/>
              <a:buSzTx/>
              <a:buFontTx/>
              <a:buNone/>
              <a:tabLst/>
              <a:defRPr/>
            </a:pPr>
            <a:r>
              <a:rPr kumimoji="0" lang="en-US" sz="1600" b="1" i="0" u="none" strike="noStrike" kern="1200" cap="all" spc="0" normalizeH="0" baseline="0" noProof="0">
                <a:ln>
                  <a:noFill/>
                </a:ln>
                <a:solidFill>
                  <a:srgbClr val="0F2044"/>
                </a:solidFill>
                <a:effectLst/>
                <a:uLnTx/>
                <a:uFillTx/>
                <a:latin typeface="Sofia Pro Regular" panose="00000500000000000000"/>
                <a:ea typeface="+mn-ea"/>
                <a:cs typeface="+mn-cs"/>
              </a:rPr>
              <a:t>ChatGPT Business</a:t>
            </a:r>
          </a:p>
        </p:txBody>
      </p:sp>
      <p:pic>
        <p:nvPicPr>
          <p:cNvPr id="2052" name="Picture 4" descr="ChatGPT Vertical logo in PNG SVG Vector format - Free Download">
            <a:extLst>
              <a:ext uri="{FF2B5EF4-FFF2-40B4-BE49-F238E27FC236}">
                <a16:creationId xmlns:a16="http://schemas.microsoft.com/office/drawing/2014/main" id="{3EA16D64-0DDE-BC97-93FB-870B22A04E9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976" y="2385708"/>
            <a:ext cx="3095452" cy="9032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FD1E14F-DC29-3419-A2B2-8E56A34D92A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81842" y="2480475"/>
            <a:ext cx="3127284" cy="67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22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D65EB-A033-70DF-5018-0FF40A743FF4}"/>
            </a:ext>
          </a:extLst>
        </p:cNvPr>
        <p:cNvGrpSpPr/>
        <p:nvPr/>
      </p:nvGrpSpPr>
      <p:grpSpPr>
        <a:xfrm>
          <a:off x="0" y="0"/>
          <a:ext cx="0" cy="0"/>
          <a:chOff x="0" y="0"/>
          <a:chExt cx="0" cy="0"/>
        </a:xfrm>
      </p:grpSpPr>
      <p:sp>
        <p:nvSpPr>
          <p:cNvPr id="6" name="Hexagon 5">
            <a:extLst>
              <a:ext uri="{FF2B5EF4-FFF2-40B4-BE49-F238E27FC236}">
                <a16:creationId xmlns:a16="http://schemas.microsoft.com/office/drawing/2014/main" id="{4E1D971A-C181-57E8-480C-0A58EA08E2E8}"/>
              </a:ext>
            </a:extLst>
          </p:cNvPr>
          <p:cNvSpPr>
            <a:spLocks noGrp="1" noRot="1" noMove="1" noResize="1" noEditPoints="1" noAdjustHandles="1" noChangeArrowheads="1" noChangeShapeType="1"/>
          </p:cNvSpPr>
          <p:nvPr/>
        </p:nvSpPr>
        <p:spPr>
          <a:xfrm>
            <a:off x="9662750"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 6">
            <a:extLst>
              <a:ext uri="{FF2B5EF4-FFF2-40B4-BE49-F238E27FC236}">
                <a16:creationId xmlns:a16="http://schemas.microsoft.com/office/drawing/2014/main" id="{B59F824D-72BD-BB2B-E0C9-B5691A1F90B0}"/>
              </a:ext>
            </a:extLst>
          </p:cNvPr>
          <p:cNvSpPr>
            <a:spLocks noGrp="1" noRot="1" noMove="1" noResize="1" noEditPoints="1" noAdjustHandles="1" noChangeArrowheads="1" noChangeShapeType="1"/>
          </p:cNvSpPr>
          <p:nvPr/>
        </p:nvSpPr>
        <p:spPr>
          <a:xfrm>
            <a:off x="11172768"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 7">
            <a:extLst>
              <a:ext uri="{FF2B5EF4-FFF2-40B4-BE49-F238E27FC236}">
                <a16:creationId xmlns:a16="http://schemas.microsoft.com/office/drawing/2014/main" id="{D275144C-CDAB-D506-DB10-1324139C9382}"/>
              </a:ext>
            </a:extLst>
          </p:cNvPr>
          <p:cNvSpPr>
            <a:spLocks noGrp="1" noRot="1" noMove="1" noResize="1" noEditPoints="1" noAdjustHandles="1" noChangeArrowheads="1" noChangeShapeType="1"/>
          </p:cNvSpPr>
          <p:nvPr/>
        </p:nvSpPr>
        <p:spPr>
          <a:xfrm>
            <a:off x="9662750"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545B3C84-9C0D-C347-674F-4C53FFCC4B18}"/>
              </a:ext>
            </a:extLst>
          </p:cNvPr>
          <p:cNvSpPr>
            <a:spLocks noGrp="1" noRot="1" noMove="1" noResize="1" noEditPoints="1" noAdjustHandles="1" noChangeArrowheads="1" noChangeShapeType="1"/>
          </p:cNvSpPr>
          <p:nvPr/>
        </p:nvSpPr>
        <p:spPr>
          <a:xfrm>
            <a:off x="11172768"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504E0593-A4C5-1DBA-277F-A7DDC2ED627E}"/>
              </a:ext>
            </a:extLst>
          </p:cNvPr>
          <p:cNvSpPr>
            <a:spLocks noGrp="1" noRot="1" noMove="1" noResize="1" noEditPoints="1" noAdjustHandles="1" noChangeArrowheads="1" noChangeShapeType="1"/>
          </p:cNvSpPr>
          <p:nvPr/>
        </p:nvSpPr>
        <p:spPr>
          <a:xfrm>
            <a:off x="9662749"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a:extLst>
              <a:ext uri="{FF2B5EF4-FFF2-40B4-BE49-F238E27FC236}">
                <a16:creationId xmlns:a16="http://schemas.microsoft.com/office/drawing/2014/main" id="{136B690B-DD3A-47DE-0B69-D1C39C381EC8}"/>
              </a:ext>
            </a:extLst>
          </p:cNvPr>
          <p:cNvSpPr>
            <a:spLocks noGrp="1" noRot="1" noMove="1" noResize="1" noEditPoints="1" noAdjustHandles="1" noChangeArrowheads="1" noChangeShapeType="1"/>
          </p:cNvSpPr>
          <p:nvPr/>
        </p:nvSpPr>
        <p:spPr>
          <a:xfrm>
            <a:off x="11172768" y="303672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683977FC-1871-8BED-A43F-2A3445C433A0}"/>
              </a:ext>
            </a:extLst>
          </p:cNvPr>
          <p:cNvSpPr>
            <a:spLocks noGrp="1" noRot="1" noMove="1" noResize="1" noEditPoints="1" noAdjustHandles="1" noChangeArrowheads="1" noChangeShapeType="1"/>
          </p:cNvSpPr>
          <p:nvPr/>
        </p:nvSpPr>
        <p:spPr>
          <a:xfrm>
            <a:off x="11172767"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2E789153-43C9-C854-FB9F-756820EDD0F7}"/>
              </a:ext>
            </a:extLst>
          </p:cNvPr>
          <p:cNvSpPr>
            <a:spLocks noGrp="1" noRot="1" noMove="1" noResize="1" noEditPoints="1" noAdjustHandles="1" noChangeArrowheads="1" noChangeShapeType="1"/>
          </p:cNvSpPr>
          <p:nvPr/>
        </p:nvSpPr>
        <p:spPr>
          <a:xfrm>
            <a:off x="9662747"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549DA7D9-2868-3AE3-AEE5-9A1C4FE5D284}"/>
              </a:ext>
            </a:extLst>
          </p:cNvPr>
          <p:cNvSpPr>
            <a:spLocks noGrp="1" noRot="1" noMove="1" noResize="1" noEditPoints="1" noAdjustHandles="1" noChangeArrowheads="1" noChangeShapeType="1"/>
          </p:cNvSpPr>
          <p:nvPr/>
        </p:nvSpPr>
        <p:spPr>
          <a:xfrm>
            <a:off x="11172766"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31977791-E1F6-73B3-D33F-C05FADF3F353}"/>
              </a:ext>
            </a:extLst>
          </p:cNvPr>
          <p:cNvSpPr>
            <a:spLocks noGrp="1" noRot="1" noMove="1" noResize="1" noEditPoints="1" noAdjustHandles="1" noChangeArrowheads="1" noChangeShapeType="1"/>
          </p:cNvSpPr>
          <p:nvPr/>
        </p:nvSpPr>
        <p:spPr>
          <a:xfrm>
            <a:off x="6648963"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7343D643-6774-6A50-ABDE-CB6B721DBBF6}"/>
              </a:ext>
            </a:extLst>
          </p:cNvPr>
          <p:cNvSpPr>
            <a:spLocks noGrp="1" noRot="1" noMove="1" noResize="1" noEditPoints="1" noAdjustHandles="1" noChangeArrowheads="1" noChangeShapeType="1"/>
          </p:cNvSpPr>
          <p:nvPr/>
        </p:nvSpPr>
        <p:spPr>
          <a:xfrm>
            <a:off x="8158981"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95B8DA63-5993-8669-6F94-5C3CF3CD60F9}"/>
              </a:ext>
            </a:extLst>
          </p:cNvPr>
          <p:cNvSpPr>
            <a:spLocks noGrp="1" noRot="1" noMove="1" noResize="1" noEditPoints="1" noAdjustHandles="1" noChangeArrowheads="1" noChangeShapeType="1"/>
          </p:cNvSpPr>
          <p:nvPr/>
        </p:nvSpPr>
        <p:spPr>
          <a:xfrm>
            <a:off x="6648963"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482BEE70-0F17-C38D-5772-233247CFB6F8}"/>
              </a:ext>
            </a:extLst>
          </p:cNvPr>
          <p:cNvSpPr>
            <a:spLocks noGrp="1" noRot="1" noMove="1" noResize="1" noEditPoints="1" noAdjustHandles="1" noChangeArrowheads="1" noChangeShapeType="1"/>
          </p:cNvSpPr>
          <p:nvPr/>
        </p:nvSpPr>
        <p:spPr>
          <a:xfrm>
            <a:off x="8158981"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5CD9F883-22F5-48B9-1692-E75CC17AED8D}"/>
              </a:ext>
            </a:extLst>
          </p:cNvPr>
          <p:cNvSpPr>
            <a:spLocks noGrp="1" noRot="1" noMove="1" noResize="1" noEditPoints="1" noAdjustHandles="1" noChangeArrowheads="1" noChangeShapeType="1"/>
          </p:cNvSpPr>
          <p:nvPr/>
        </p:nvSpPr>
        <p:spPr>
          <a:xfrm>
            <a:off x="6648962"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868933AC-B9BB-D84D-C18D-AEE0B8775FDB}"/>
              </a:ext>
            </a:extLst>
          </p:cNvPr>
          <p:cNvSpPr>
            <a:spLocks noGrp="1" noRot="1" noMove="1" noResize="1" noEditPoints="1" noAdjustHandles="1" noChangeArrowheads="1" noChangeShapeType="1"/>
          </p:cNvSpPr>
          <p:nvPr/>
        </p:nvSpPr>
        <p:spPr>
          <a:xfrm>
            <a:off x="8158980"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FF9666BF-4CC6-D9F5-8B55-13BFBF22C9AD}"/>
              </a:ext>
            </a:extLst>
          </p:cNvPr>
          <p:cNvSpPr>
            <a:spLocks noGrp="1" noRot="1" noMove="1" noResize="1" noEditPoints="1" noAdjustHandles="1" noChangeArrowheads="1" noChangeShapeType="1"/>
          </p:cNvSpPr>
          <p:nvPr/>
        </p:nvSpPr>
        <p:spPr>
          <a:xfrm>
            <a:off x="6648960"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A9CBDDF0-517B-864D-BD64-B6BE04F7F92B}"/>
              </a:ext>
            </a:extLst>
          </p:cNvPr>
          <p:cNvSpPr>
            <a:spLocks noGrp="1" noRot="1" noMove="1" noResize="1" noEditPoints="1" noAdjustHandles="1" noChangeArrowheads="1" noChangeShapeType="1"/>
          </p:cNvSpPr>
          <p:nvPr/>
        </p:nvSpPr>
        <p:spPr>
          <a:xfrm>
            <a:off x="8158979"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FFA07B95-33B2-9A5C-3618-38ED142656EB}"/>
              </a:ext>
            </a:extLst>
          </p:cNvPr>
          <p:cNvSpPr>
            <a:spLocks noGrp="1" noRot="1" noMove="1" noResize="1" noEditPoints="1" noAdjustHandles="1" noChangeArrowheads="1" noChangeShapeType="1"/>
          </p:cNvSpPr>
          <p:nvPr/>
        </p:nvSpPr>
        <p:spPr>
          <a:xfrm>
            <a:off x="3616514" y="-8641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0C524A90-733E-46E6-B801-8C5A5BAFF87A}"/>
              </a:ext>
            </a:extLst>
          </p:cNvPr>
          <p:cNvSpPr>
            <a:spLocks noGrp="1" noRot="1" noMove="1" noResize="1" noEditPoints="1" noAdjustHandles="1" noChangeArrowheads="1" noChangeShapeType="1"/>
          </p:cNvSpPr>
          <p:nvPr/>
        </p:nvSpPr>
        <p:spPr>
          <a:xfrm>
            <a:off x="5126532" y="-839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D8E57B9E-7ACC-6C8F-0AE7-411FE3C77437}"/>
              </a:ext>
            </a:extLst>
          </p:cNvPr>
          <p:cNvSpPr>
            <a:spLocks noGrp="1" noRot="1" noMove="1" noResize="1" noEditPoints="1" noAdjustHandles="1" noChangeArrowheads="1" noChangeShapeType="1"/>
          </p:cNvSpPr>
          <p:nvPr/>
        </p:nvSpPr>
        <p:spPr>
          <a:xfrm>
            <a:off x="3616514" y="69619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3943C94A-84E4-935D-3149-C07F8F88E1BB}"/>
              </a:ext>
            </a:extLst>
          </p:cNvPr>
          <p:cNvSpPr>
            <a:spLocks noGrp="1" noRot="1" noMove="1" noResize="1" noEditPoints="1" noAdjustHandles="1" noChangeArrowheads="1" noChangeShapeType="1"/>
          </p:cNvSpPr>
          <p:nvPr/>
        </p:nvSpPr>
        <p:spPr>
          <a:xfrm>
            <a:off x="5126532" y="147637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08DC7754-5396-19C5-419F-7543BE04BA15}"/>
              </a:ext>
            </a:extLst>
          </p:cNvPr>
          <p:cNvSpPr>
            <a:spLocks noGrp="1" noRot="1" noMove="1" noResize="1" noEditPoints="1" noAdjustHandles="1" noChangeArrowheads="1" noChangeShapeType="1"/>
          </p:cNvSpPr>
          <p:nvPr/>
        </p:nvSpPr>
        <p:spPr>
          <a:xfrm>
            <a:off x="3616513" y="225655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07CD9EC3-F2DA-5B23-F9FF-1918AD9537D4}"/>
              </a:ext>
            </a:extLst>
          </p:cNvPr>
          <p:cNvSpPr>
            <a:spLocks noGrp="1" noRot="1" noMove="1" noResize="1" noEditPoints="1" noAdjustHandles="1" noChangeArrowheads="1" noChangeShapeType="1"/>
          </p:cNvSpPr>
          <p:nvPr/>
        </p:nvSpPr>
        <p:spPr>
          <a:xfrm>
            <a:off x="3616512" y="381690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90E2ACA0-B849-F2CF-964F-A8F128458DCD}"/>
              </a:ext>
            </a:extLst>
          </p:cNvPr>
          <p:cNvSpPr>
            <a:spLocks noGrp="1" noRot="1" noMove="1" noResize="1" noEditPoints="1" noAdjustHandles="1" noChangeArrowheads="1" noChangeShapeType="1"/>
          </p:cNvSpPr>
          <p:nvPr/>
        </p:nvSpPr>
        <p:spPr>
          <a:xfrm>
            <a:off x="5126531" y="459707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A9A01DCA-3B8E-C0E4-C0B0-5718DA1D4E57}"/>
              </a:ext>
            </a:extLst>
          </p:cNvPr>
          <p:cNvSpPr>
            <a:spLocks noGrp="1" noRot="1" noMove="1" noResize="1" noEditPoints="1" noAdjustHandles="1" noChangeArrowheads="1" noChangeShapeType="1"/>
          </p:cNvSpPr>
          <p:nvPr/>
        </p:nvSpPr>
        <p:spPr>
          <a:xfrm>
            <a:off x="3616511" y="537725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AEA8967E-939F-4C12-CA43-3892349A7B91}"/>
              </a:ext>
            </a:extLst>
          </p:cNvPr>
          <p:cNvSpPr>
            <a:spLocks noGrp="1" noRot="1" noMove="1" noResize="1" noEditPoints="1" noAdjustHandles="1" noChangeArrowheads="1" noChangeShapeType="1"/>
          </p:cNvSpPr>
          <p:nvPr/>
        </p:nvSpPr>
        <p:spPr>
          <a:xfrm>
            <a:off x="5126530" y="615846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CE79CA4B-8742-E86D-1CDE-105C0A8C6AFD}"/>
              </a:ext>
            </a:extLst>
          </p:cNvPr>
          <p:cNvSpPr>
            <a:spLocks noGrp="1" noRot="1" noMove="1" noResize="1" noEditPoints="1" noAdjustHandles="1" noChangeArrowheads="1" noChangeShapeType="1"/>
          </p:cNvSpPr>
          <p:nvPr/>
        </p:nvSpPr>
        <p:spPr>
          <a:xfrm>
            <a:off x="596474" y="-86706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F15ACABA-3248-4F74-961B-9394AB401BA5}"/>
              </a:ext>
            </a:extLst>
          </p:cNvPr>
          <p:cNvSpPr>
            <a:spLocks noGrp="1" noRot="1" noMove="1" noResize="1" noEditPoints="1" noAdjustHandles="1" noChangeArrowheads="1" noChangeShapeType="1"/>
          </p:cNvSpPr>
          <p:nvPr/>
        </p:nvSpPr>
        <p:spPr>
          <a:xfrm>
            <a:off x="2106492" y="-8688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715731F7-06CC-71BB-E668-7A8CC1388CFF}"/>
              </a:ext>
            </a:extLst>
          </p:cNvPr>
          <p:cNvSpPr>
            <a:spLocks noGrp="1" noRot="1" noMove="1" noResize="1" noEditPoints="1" noAdjustHandles="1" noChangeArrowheads="1" noChangeShapeType="1"/>
          </p:cNvSpPr>
          <p:nvPr/>
        </p:nvSpPr>
        <p:spPr>
          <a:xfrm>
            <a:off x="596474" y="69328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8E10AE02-7DAA-9389-7097-AB6455FB6A26}"/>
              </a:ext>
            </a:extLst>
          </p:cNvPr>
          <p:cNvSpPr>
            <a:spLocks noGrp="1" noRot="1" noMove="1" noResize="1" noEditPoints="1" noAdjustHandles="1" noChangeArrowheads="1" noChangeShapeType="1"/>
          </p:cNvSpPr>
          <p:nvPr/>
        </p:nvSpPr>
        <p:spPr>
          <a:xfrm>
            <a:off x="2106492" y="1473464"/>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C21E11FD-05F3-CCD4-3034-115825822CCD}"/>
              </a:ext>
            </a:extLst>
          </p:cNvPr>
          <p:cNvSpPr>
            <a:spLocks noGrp="1" noRot="1" noMove="1" noResize="1" noEditPoints="1" noAdjustHandles="1" noChangeArrowheads="1" noChangeShapeType="1"/>
          </p:cNvSpPr>
          <p:nvPr/>
        </p:nvSpPr>
        <p:spPr>
          <a:xfrm>
            <a:off x="596473" y="2253641"/>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E512B5B9-CFB5-A955-5135-C1BBC45B9AA1}"/>
              </a:ext>
            </a:extLst>
          </p:cNvPr>
          <p:cNvSpPr>
            <a:spLocks noGrp="1" noRot="1" noMove="1" noResize="1" noEditPoints="1" noAdjustHandles="1" noChangeArrowheads="1" noChangeShapeType="1"/>
          </p:cNvSpPr>
          <p:nvPr/>
        </p:nvSpPr>
        <p:spPr>
          <a:xfrm>
            <a:off x="2106492"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ECAE1B0F-1DF9-A2DD-A13A-B74B13631909}"/>
              </a:ext>
            </a:extLst>
          </p:cNvPr>
          <p:cNvSpPr>
            <a:spLocks noGrp="1" noRot="1" noMove="1" noResize="1" noEditPoints="1" noAdjustHandles="1" noChangeArrowheads="1" noChangeShapeType="1"/>
          </p:cNvSpPr>
          <p:nvPr/>
        </p:nvSpPr>
        <p:spPr>
          <a:xfrm>
            <a:off x="596472" y="381399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E3A789A3-6DA1-8044-CD0B-B7111918E8EC}"/>
              </a:ext>
            </a:extLst>
          </p:cNvPr>
          <p:cNvSpPr>
            <a:spLocks noGrp="1" noRot="1" noMove="1" noResize="1" noEditPoints="1" noAdjustHandles="1" noChangeArrowheads="1" noChangeShapeType="1"/>
          </p:cNvSpPr>
          <p:nvPr/>
        </p:nvSpPr>
        <p:spPr>
          <a:xfrm>
            <a:off x="2106491"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A3C6F678-1219-40EE-36DF-4492EB783C0B}"/>
              </a:ext>
            </a:extLst>
          </p:cNvPr>
          <p:cNvSpPr>
            <a:spLocks noGrp="1" noRot="1" noMove="1" noResize="1" noEditPoints="1" noAdjustHandles="1" noChangeArrowheads="1" noChangeShapeType="1"/>
          </p:cNvSpPr>
          <p:nvPr/>
        </p:nvSpPr>
        <p:spPr>
          <a:xfrm>
            <a:off x="596471" y="5374346"/>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B9BC96DA-62D1-EAB6-BB03-0D5C22334C23}"/>
              </a:ext>
            </a:extLst>
          </p:cNvPr>
          <p:cNvSpPr>
            <a:spLocks noGrp="1" noRot="1" noMove="1" noResize="1" noEditPoints="1" noAdjustHandles="1" noChangeArrowheads="1" noChangeShapeType="1"/>
          </p:cNvSpPr>
          <p:nvPr/>
        </p:nvSpPr>
        <p:spPr>
          <a:xfrm>
            <a:off x="2106490" y="615555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3EC756C8-A352-8A90-6F30-578B82E0C9C8}"/>
              </a:ext>
            </a:extLst>
          </p:cNvPr>
          <p:cNvSpPr>
            <a:spLocks noGrp="1" noRot="1" noMove="1" noResize="1" noEditPoints="1" noAdjustHandles="1" noChangeArrowheads="1" noChangeShapeType="1"/>
          </p:cNvSpPr>
          <p:nvPr/>
        </p:nvSpPr>
        <p:spPr>
          <a:xfrm>
            <a:off x="-937567" y="-86890"/>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856F7068-6DF0-3BEE-0D92-7C476FC3DD22}"/>
              </a:ext>
            </a:extLst>
          </p:cNvPr>
          <p:cNvSpPr>
            <a:spLocks noGrp="1" noRot="1" noMove="1" noResize="1" noEditPoints="1" noAdjustHandles="1" noChangeArrowheads="1" noChangeShapeType="1"/>
          </p:cNvSpPr>
          <p:nvPr/>
        </p:nvSpPr>
        <p:spPr>
          <a:xfrm>
            <a:off x="-937567" y="1473463"/>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4D72FC07-C8DD-E47C-79BB-614407D0F97A}"/>
              </a:ext>
            </a:extLst>
          </p:cNvPr>
          <p:cNvSpPr>
            <a:spLocks noGrp="1" noRot="1" noMove="1" noResize="1" noEditPoints="1" noAdjustHandles="1" noChangeArrowheads="1" noChangeShapeType="1"/>
          </p:cNvSpPr>
          <p:nvPr/>
        </p:nvSpPr>
        <p:spPr>
          <a:xfrm>
            <a:off x="-937568" y="3033817"/>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A5FBFA2C-EB2D-98EF-B4F4-E9AFA5CFF921}"/>
              </a:ext>
            </a:extLst>
          </p:cNvPr>
          <p:cNvSpPr>
            <a:spLocks noGrp="1" noRot="1" noMove="1" noResize="1" noEditPoints="1" noAdjustHandles="1" noChangeArrowheads="1" noChangeShapeType="1"/>
          </p:cNvSpPr>
          <p:nvPr/>
        </p:nvSpPr>
        <p:spPr>
          <a:xfrm>
            <a:off x="-937569" y="4594169"/>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0E966FFF-F8AB-5C0C-AC86-6D00F606E50C}"/>
              </a:ext>
            </a:extLst>
          </p:cNvPr>
          <p:cNvSpPr>
            <a:spLocks noGrp="1" noRot="1" noMove="1" noResize="1" noEditPoints="1" noAdjustHandles="1" noChangeArrowheads="1" noChangeShapeType="1"/>
          </p:cNvSpPr>
          <p:nvPr/>
        </p:nvSpPr>
        <p:spPr>
          <a:xfrm>
            <a:off x="-937570" y="6154522"/>
            <a:ext cx="1895911" cy="1560353"/>
          </a:xfrm>
          <a:prstGeom prst="hexagon">
            <a:avLst/>
          </a:prstGeom>
          <a:noFill/>
          <a:ln w="127000">
            <a:solidFill>
              <a:schemeClr val="bg1">
                <a:lumMod val="9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7;p2">
            <a:extLst>
              <a:ext uri="{FF2B5EF4-FFF2-40B4-BE49-F238E27FC236}">
                <a16:creationId xmlns:a16="http://schemas.microsoft.com/office/drawing/2014/main" id="{660288D4-6B88-1E7C-4F4D-D01EC47AE25C}"/>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27;p2">
            <a:extLst>
              <a:ext uri="{FF2B5EF4-FFF2-40B4-BE49-F238E27FC236}">
                <a16:creationId xmlns:a16="http://schemas.microsoft.com/office/drawing/2014/main" id="{7E59E602-CC01-978E-69C2-83A1190FBECA}"/>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Rectangle 54">
            <a:extLst>
              <a:ext uri="{FF2B5EF4-FFF2-40B4-BE49-F238E27FC236}">
                <a16:creationId xmlns:a16="http://schemas.microsoft.com/office/drawing/2014/main" id="{FF156B2A-6FBD-451C-041B-7078E11212A5}"/>
              </a:ext>
            </a:extLst>
          </p:cNvPr>
          <p:cNvSpPr>
            <a:spLocks noGrp="1" noRot="1" noMove="1" noResize="1" noEditPoints="1" noAdjustHandles="1" noChangeArrowheads="1" noChangeShapeType="1"/>
          </p:cNvSpPr>
          <p:nvPr/>
        </p:nvSpPr>
        <p:spPr>
          <a:xfrm>
            <a:off x="0" y="0"/>
            <a:ext cx="12192000" cy="955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F41506AB-3F28-D968-3EA6-DC76CFE0C816}"/>
              </a:ext>
            </a:extLst>
          </p:cNvPr>
          <p:cNvSpPr>
            <a:spLocks noGrp="1" noRot="1" noMove="1" noResize="1" noEditPoints="1" noAdjustHandles="1" noChangeArrowheads="1" noChangeShapeType="1"/>
          </p:cNvSpPr>
          <p:nvPr/>
        </p:nvSpPr>
        <p:spPr>
          <a:xfrm>
            <a:off x="0" y="5880573"/>
            <a:ext cx="12192000" cy="1044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79BFDEAA-8BE1-5D20-4813-87EDFAB01E6E}"/>
              </a:ext>
            </a:extLst>
          </p:cNvPr>
          <p:cNvSpPr txBox="1">
            <a:spLocks noGrp="1" noRot="1" noMove="1" noResize="1" noEditPoints="1" noAdjustHandles="1" noChangeArrowheads="1" noChangeShapeType="1"/>
          </p:cNvSpPr>
          <p:nvPr/>
        </p:nvSpPr>
        <p:spPr>
          <a:xfrm>
            <a:off x="354223" y="693236"/>
            <a:ext cx="1092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AI </a:t>
            </a:r>
            <a:r>
              <a:rPr kumimoji="0" lang="en-US" sz="3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RESOURCES &amp; TRAINING</a:t>
            </a:r>
          </a:p>
        </p:txBody>
      </p:sp>
      <p:sp>
        <p:nvSpPr>
          <p:cNvPr id="52" name="TextBox 51">
            <a:extLst>
              <a:ext uri="{FF2B5EF4-FFF2-40B4-BE49-F238E27FC236}">
                <a16:creationId xmlns:a16="http://schemas.microsoft.com/office/drawing/2014/main" id="{7B8935A8-A11E-38EC-AA25-8D89A6602FBE}"/>
              </a:ext>
            </a:extLst>
          </p:cNvPr>
          <p:cNvSpPr txBox="1">
            <a:spLocks noGrp="1" noRot="1" noMove="1" noResize="1" noEditPoints="1" noAdjustHandles="1" noChangeArrowheads="1" noChangeShapeType="1"/>
          </p:cNvSpPr>
          <p:nvPr/>
        </p:nvSpPr>
        <p:spPr>
          <a:xfrm>
            <a:off x="384840" y="1291556"/>
            <a:ext cx="629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Allowable Use by Data Classification</a:t>
            </a:r>
          </a:p>
        </p:txBody>
      </p:sp>
      <p:sp>
        <p:nvSpPr>
          <p:cNvPr id="4" name="TextBox 3">
            <a:extLst>
              <a:ext uri="{FF2B5EF4-FFF2-40B4-BE49-F238E27FC236}">
                <a16:creationId xmlns:a16="http://schemas.microsoft.com/office/drawing/2014/main" id="{3699DBC2-3853-44EC-B3C6-DF4BE4D50AFB}"/>
              </a:ext>
            </a:extLst>
          </p:cNvPr>
          <p:cNvSpPr txBox="1">
            <a:spLocks noGrp="1" noRot="1" noMove="1" noResize="1" noEditPoints="1" noAdjustHandles="1" noChangeArrowheads="1" noChangeShapeType="1"/>
          </p:cNvSpPr>
          <p:nvPr/>
        </p:nvSpPr>
        <p:spPr>
          <a:xfrm>
            <a:off x="905302" y="2064452"/>
            <a:ext cx="10653356" cy="2270109"/>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
                <a:srgbClr val="FFB71B"/>
              </a:buClr>
              <a:buSzTx/>
              <a:buFontTx/>
              <a:buBlip>
                <a:blip r:embed="rId3"/>
              </a:buBlip>
              <a:tabLst/>
              <a:defRPr/>
            </a:pPr>
            <a:r>
              <a:rPr kumimoji="0" 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Free Generative AI Tools: Approved for use with </a:t>
            </a:r>
            <a:r>
              <a:rPr kumimoji="0" lang="en-US" sz="1600" b="0" i="0" u="sng" strike="noStrike" kern="1200" cap="none" spc="0" normalizeH="0" baseline="0" noProof="0">
                <a:ln>
                  <a:noFill/>
                </a:ln>
                <a:solidFill>
                  <a:srgbClr val="002C4F"/>
                </a:solidFill>
                <a:effectLst/>
                <a:uLnTx/>
                <a:uFillTx/>
                <a:latin typeface="Sofia Pro Regular" panose="00000500000000000000" pitchFamily="50" charset="0"/>
                <a:ea typeface="+mn-ea"/>
                <a:cs typeface="+mn-cs"/>
              </a:rPr>
              <a:t>Level 1</a:t>
            </a:r>
            <a:r>
              <a:rPr kumimoji="0" 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 data classification.  </a:t>
            </a:r>
          </a:p>
          <a:p>
            <a:pPr marL="342900" marR="0" lvl="0" indent="-342900" algn="l" defTabSz="914400" rtl="0" eaLnBrk="1" fontAlgn="auto" latinLnBrk="0" hangingPunct="1">
              <a:lnSpc>
                <a:spcPct val="150000"/>
              </a:lnSpc>
              <a:spcBef>
                <a:spcPts val="0"/>
              </a:spcBef>
              <a:spcAft>
                <a:spcPts val="0"/>
              </a:spcAft>
              <a:buClr>
                <a:srgbClr val="FFB71B"/>
              </a:buClr>
              <a:buSzTx/>
              <a:buFontTx/>
              <a:buBlip>
                <a:blip r:embed="rId3"/>
              </a:buBlip>
              <a:tabLst/>
              <a:defRPr/>
            </a:pPr>
            <a:r>
              <a:rPr kumimoji="0" 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Microsoft Free CoPilot integrated within the Windows 11 OS : Approved for use with Level </a:t>
            </a:r>
            <a:r>
              <a:rPr kumimoji="0" lang="en-US" sz="1600" b="0" i="0" u="sng" strike="noStrike" kern="1200" cap="none" spc="0" normalizeH="0" baseline="0" noProof="0">
                <a:ln>
                  <a:noFill/>
                </a:ln>
                <a:solidFill>
                  <a:srgbClr val="002C4F"/>
                </a:solidFill>
                <a:effectLst/>
                <a:uLnTx/>
                <a:uFillTx/>
                <a:latin typeface="Sofia Pro Regular" panose="00000500000000000000" pitchFamily="50" charset="0"/>
                <a:ea typeface="+mn-ea"/>
                <a:cs typeface="+mn-cs"/>
              </a:rPr>
              <a:t>1 and Level 2</a:t>
            </a:r>
            <a:r>
              <a:rPr kumimoji="0" 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 data classification.</a:t>
            </a:r>
          </a:p>
          <a:p>
            <a:pPr marL="342900" marR="0" lvl="0" indent="-342900" algn="l" defTabSz="914400" rtl="0" eaLnBrk="1" fontAlgn="auto" latinLnBrk="0" hangingPunct="1">
              <a:lnSpc>
                <a:spcPct val="150000"/>
              </a:lnSpc>
              <a:spcBef>
                <a:spcPts val="0"/>
              </a:spcBef>
              <a:spcAft>
                <a:spcPts val="0"/>
              </a:spcAft>
              <a:buClr>
                <a:srgbClr val="FFB71B"/>
              </a:buClr>
              <a:buSzTx/>
              <a:buFontTx/>
              <a:buBlip>
                <a:blip r:embed="rId3"/>
              </a:buBlip>
              <a:tabLst/>
              <a:defRPr/>
            </a:pPr>
            <a:r>
              <a:rPr kumimoji="0" 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Microsoft Enterprise CoPilot for Microsoft 365: Approved for use with </a:t>
            </a:r>
            <a:r>
              <a:rPr kumimoji="0" lang="en-US" sz="1600" b="0" i="0" u="sng" strike="noStrike" kern="1200" cap="none" spc="0" normalizeH="0" baseline="0" noProof="0">
                <a:ln>
                  <a:noFill/>
                </a:ln>
                <a:solidFill>
                  <a:srgbClr val="002C4F"/>
                </a:solidFill>
                <a:effectLst/>
                <a:uLnTx/>
                <a:uFillTx/>
                <a:latin typeface="Sofia Pro Regular" panose="00000500000000000000" pitchFamily="50" charset="0"/>
                <a:ea typeface="+mn-ea"/>
                <a:cs typeface="+mn-cs"/>
              </a:rPr>
              <a:t>Level 1 and Level 2</a:t>
            </a:r>
            <a:r>
              <a:rPr kumimoji="0" 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 data classification.</a:t>
            </a:r>
          </a:p>
          <a:p>
            <a:pPr marL="342900" marR="0" lvl="0" indent="-342900" algn="l" defTabSz="914400" rtl="0" eaLnBrk="1" fontAlgn="auto" latinLnBrk="0" hangingPunct="1">
              <a:lnSpc>
                <a:spcPct val="150000"/>
              </a:lnSpc>
              <a:spcBef>
                <a:spcPts val="0"/>
              </a:spcBef>
              <a:spcAft>
                <a:spcPts val="0"/>
              </a:spcAft>
              <a:buClr>
                <a:srgbClr val="FFB71B"/>
              </a:buClr>
              <a:buSzTx/>
              <a:buFontTx/>
              <a:buBlip>
                <a:blip r:embed="rId3"/>
              </a:buBlip>
              <a:tabLst/>
              <a:defRPr/>
            </a:pPr>
            <a:r>
              <a:rPr kumimoji="0" 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ChatGPT Business Plan: Approved for use with </a:t>
            </a:r>
            <a:r>
              <a:rPr kumimoji="0" lang="en-US" sz="1600" b="0" i="0" u="sng" strike="noStrike" kern="1200" cap="none" spc="0" normalizeH="0" baseline="0" noProof="0">
                <a:ln>
                  <a:noFill/>
                </a:ln>
                <a:solidFill>
                  <a:srgbClr val="002C4F"/>
                </a:solidFill>
                <a:effectLst/>
                <a:uLnTx/>
                <a:uFillTx/>
                <a:latin typeface="Sofia Pro Regular" panose="00000500000000000000" pitchFamily="50" charset="0"/>
                <a:ea typeface="+mn-ea"/>
                <a:cs typeface="+mn-cs"/>
              </a:rPr>
              <a:t>Level 1 and Level 2</a:t>
            </a:r>
            <a:r>
              <a:rPr kumimoji="0" 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 data classification.</a:t>
            </a:r>
          </a:p>
          <a:p>
            <a:pPr marL="342900" marR="0" lvl="0" indent="-342900" algn="l" defTabSz="914400" rtl="0" eaLnBrk="1" fontAlgn="auto" latinLnBrk="0" hangingPunct="1">
              <a:lnSpc>
                <a:spcPct val="150000"/>
              </a:lnSpc>
              <a:spcBef>
                <a:spcPts val="0"/>
              </a:spcBef>
              <a:spcAft>
                <a:spcPts val="0"/>
              </a:spcAft>
              <a:buClr>
                <a:srgbClr val="FFB71B"/>
              </a:buClr>
              <a:buSzTx/>
              <a:buFontTx/>
              <a:buBlip>
                <a:blip r:embed="rId3"/>
              </a:buBlip>
              <a:tabLst/>
              <a:defRPr/>
            </a:pPr>
            <a:r>
              <a:rPr kumimoji="0" 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Claude Pro Plan: Approved for use with </a:t>
            </a:r>
            <a:r>
              <a:rPr kumimoji="0" lang="en-US" sz="1600" b="0" i="0" u="sng" strike="noStrike" kern="1200" cap="none" spc="0" normalizeH="0" baseline="0" noProof="0">
                <a:ln>
                  <a:noFill/>
                </a:ln>
                <a:solidFill>
                  <a:srgbClr val="002C4F"/>
                </a:solidFill>
                <a:effectLst/>
                <a:uLnTx/>
                <a:uFillTx/>
                <a:latin typeface="Sofia Pro Regular" panose="00000500000000000000" pitchFamily="50" charset="0"/>
                <a:ea typeface="+mn-ea"/>
                <a:cs typeface="+mn-cs"/>
              </a:rPr>
              <a:t>Level 1 and Level 2</a:t>
            </a:r>
            <a:r>
              <a:rPr kumimoji="0" 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 data classification.</a:t>
            </a:r>
          </a:p>
          <a:p>
            <a:pPr marL="342900" marR="0" lvl="0" indent="-342900" algn="l" defTabSz="914400" rtl="0" eaLnBrk="1" fontAlgn="auto" latinLnBrk="0" hangingPunct="1">
              <a:lnSpc>
                <a:spcPct val="150000"/>
              </a:lnSpc>
              <a:spcBef>
                <a:spcPts val="0"/>
              </a:spcBef>
              <a:spcAft>
                <a:spcPts val="0"/>
              </a:spcAft>
              <a:buClr>
                <a:srgbClr val="FFB71B"/>
              </a:buClr>
              <a:buSzTx/>
              <a:buFontTx/>
              <a:buBlip>
                <a:blip r:embed="rId3"/>
              </a:buBlip>
              <a:tabLst/>
              <a:defRPr/>
            </a:pPr>
            <a:r>
              <a:rPr kumimoji="0" 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Adobe Firefly: Approved for use with </a:t>
            </a:r>
            <a:r>
              <a:rPr kumimoji="0" lang="en-US" sz="1600" b="0" i="0" u="sng" strike="noStrike" kern="1200" cap="none" spc="0" normalizeH="0" baseline="0" noProof="0">
                <a:ln>
                  <a:noFill/>
                </a:ln>
                <a:solidFill>
                  <a:srgbClr val="002C4F"/>
                </a:solidFill>
                <a:effectLst/>
                <a:uLnTx/>
                <a:uFillTx/>
                <a:latin typeface="Sofia Pro Regular" panose="00000500000000000000" pitchFamily="50" charset="0"/>
                <a:ea typeface="+mn-ea"/>
                <a:cs typeface="+mn-cs"/>
              </a:rPr>
              <a:t>Level 1 and Level 2</a:t>
            </a:r>
            <a:r>
              <a:rPr kumimoji="0" lang="en-US" sz="1600" b="0"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 data classification.</a:t>
            </a:r>
          </a:p>
        </p:txBody>
      </p:sp>
    </p:spTree>
    <p:extLst>
      <p:ext uri="{BB962C8B-B14F-4D97-AF65-F5344CB8AC3E}">
        <p14:creationId xmlns:p14="http://schemas.microsoft.com/office/powerpoint/2010/main" val="1182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E64BD-2C27-1863-1A37-5CF5DE56F0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A816B16-5AC4-B1DE-80BD-591935DC2DCF}"/>
              </a:ext>
            </a:extLst>
          </p:cNvPr>
          <p:cNvPicPr>
            <a:picLocks noGrp="1" noRot="1" noChangeAspect="1" noMove="1" noResize="1" noEditPoints="1" noAdjustHandles="1" noChangeArrowheads="1" noChangeShapeType="1" noCrop="1"/>
          </p:cNvPicPr>
          <p:nvPr/>
        </p:nvPicPr>
        <p:blipFill>
          <a:blip r:embed="rId2"/>
          <a:stretch>
            <a:fillRect/>
          </a:stretch>
        </p:blipFill>
        <p:spPr>
          <a:xfrm>
            <a:off x="0" y="396908"/>
            <a:ext cx="12192000" cy="6064183"/>
          </a:xfrm>
          <a:prstGeom prst="rect">
            <a:avLst/>
          </a:prstGeom>
        </p:spPr>
      </p:pic>
      <p:sp>
        <p:nvSpPr>
          <p:cNvPr id="4" name="Rectangle 3">
            <a:extLst>
              <a:ext uri="{FF2B5EF4-FFF2-40B4-BE49-F238E27FC236}">
                <a16:creationId xmlns:a16="http://schemas.microsoft.com/office/drawing/2014/main" id="{5704C948-E318-DF44-670D-6552653DAEEE}"/>
              </a:ext>
            </a:extLst>
          </p:cNvPr>
          <p:cNvSpPr>
            <a:spLocks noGrp="1" noRot="1" noMove="1" noResize="1" noEditPoints="1" noAdjustHandles="1" noChangeArrowheads="1" noChangeShapeType="1"/>
          </p:cNvSpPr>
          <p:nvPr/>
        </p:nvSpPr>
        <p:spPr>
          <a:xfrm>
            <a:off x="8058150" y="2247901"/>
            <a:ext cx="2266950" cy="1833906"/>
          </a:xfrm>
          <a:prstGeom prst="rect">
            <a:avLst/>
          </a:prstGeom>
          <a:noFill/>
          <a:ln w="635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84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a:normAutofit/>
          </a:bodyPr>
          <a:lstStyle/>
          <a:p>
            <a:pPr marL="608965" indent="-422910">
              <a:lnSpc>
                <a:spcPct val="100000"/>
              </a:lnSpc>
              <a:buClr>
                <a:schemeClr val="bg1"/>
              </a:buClr>
            </a:pPr>
            <a:r>
              <a:rPr lang="en-US" sz="2400" dirty="0">
                <a:solidFill>
                  <a:schemeClr val="bg1"/>
                </a:solidFill>
                <a:latin typeface="Sofia Pro Regular"/>
                <a:ea typeface="Georgia"/>
                <a:cs typeface="Georgia"/>
              </a:rPr>
              <a:t>September 17, 2025</a:t>
            </a:r>
          </a:p>
        </p:txBody>
      </p:sp>
      <p:sp>
        <p:nvSpPr>
          <p:cNvPr id="4" name="TextBox 3">
            <a:extLst>
              <a:ext uri="{FF2B5EF4-FFF2-40B4-BE49-F238E27FC236}">
                <a16:creationId xmlns:a16="http://schemas.microsoft.com/office/drawing/2014/main" id="{AB1BF24F-DAD5-022E-17F9-9EFCB31FD8F8}"/>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FFB71B"/>
                </a:solidFill>
                <a:latin typeface="Calibri"/>
                <a:cs typeface="Calibri"/>
              </a:rPr>
              <a:t>Approval of Meeting Minutes</a:t>
            </a:r>
            <a:endParaRPr lang="en-US" sz="4800">
              <a:cs typeface="Arial"/>
            </a:endParaRPr>
          </a:p>
        </p:txBody>
      </p:sp>
      <p:sp>
        <p:nvSpPr>
          <p:cNvPr id="11" name="Google Shape;148;p28">
            <a:extLst>
              <a:ext uri="{FF2B5EF4-FFF2-40B4-BE49-F238E27FC236}">
                <a16:creationId xmlns:a16="http://schemas.microsoft.com/office/drawing/2014/main" id="{C8730730-A1F8-AD3E-46C2-38CD3BBF66EC}"/>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dirty="0">
                <a:solidFill>
                  <a:schemeClr val="lt1"/>
                </a:solidFill>
                <a:latin typeface="Pluto Sans Heavy"/>
                <a:ea typeface="Georgia"/>
                <a:cs typeface="Georgia"/>
                <a:sym typeface="Georgia"/>
              </a:rPr>
              <a:t>Brynne Pulver</a:t>
            </a:r>
            <a:br>
              <a:rPr lang="en" sz="2400" b="1" dirty="0">
                <a:solidFill>
                  <a:schemeClr val="lt1"/>
                </a:solidFill>
                <a:latin typeface="Pluto Sans Heavy"/>
                <a:ea typeface="Georgia"/>
                <a:cs typeface="Georgia"/>
                <a:sym typeface="Georgia"/>
              </a:rPr>
            </a:br>
            <a:r>
              <a:rPr lang="en" sz="2400" b="1" dirty="0">
                <a:solidFill>
                  <a:srgbClr val="FDB71A"/>
                </a:solidFill>
                <a:latin typeface="Pluto Sans Heavy"/>
                <a:ea typeface="Georgia"/>
                <a:cs typeface="Georgia"/>
                <a:sym typeface="Georgia"/>
              </a:rPr>
              <a:t>Vice  Chair</a:t>
            </a:r>
            <a:endParaRPr lang="en-US" sz="2400" dirty="0">
              <a:solidFill>
                <a:schemeClr val="lt1"/>
              </a:solidFill>
              <a:latin typeface="Pluto Sans Heavy"/>
              <a:ea typeface="Georgia"/>
              <a:cs typeface="Georgia"/>
            </a:endParaRPr>
          </a:p>
        </p:txBody>
      </p:sp>
      <p:pic>
        <p:nvPicPr>
          <p:cNvPr id="13" name="Picture 12" descr="A person with long brown hair&#10;&#10;AI-generated content may be incorrect.">
            <a:extLst>
              <a:ext uri="{FF2B5EF4-FFF2-40B4-BE49-F238E27FC236}">
                <a16:creationId xmlns:a16="http://schemas.microsoft.com/office/drawing/2014/main" id="{1A6F7817-DC0E-8C7F-8CA3-B1C017749216}"/>
              </a:ext>
            </a:extLst>
          </p:cNvPr>
          <p:cNvPicPr>
            <a:picLocks noChangeAspect="1"/>
          </p:cNvPicPr>
          <p:nvPr/>
        </p:nvPicPr>
        <p:blipFill>
          <a:blip r:embed="rId3"/>
          <a:srcRect/>
          <a:stretch/>
        </p:blipFill>
        <p:spPr>
          <a:xfrm>
            <a:off x="8071968" y="1961664"/>
            <a:ext cx="2497196" cy="3121496"/>
          </a:xfrm>
          <a:prstGeom prst="rect">
            <a:avLst/>
          </a:prstGeom>
        </p:spPr>
      </p:pic>
    </p:spTree>
    <p:extLst>
      <p:ext uri="{BB962C8B-B14F-4D97-AF65-F5344CB8AC3E}">
        <p14:creationId xmlns:p14="http://schemas.microsoft.com/office/powerpoint/2010/main" val="3382228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12B17-3A78-08FA-2A3C-918B81CFF4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24ABE40-E315-1886-A573-D1199B2A8850}"/>
              </a:ext>
            </a:extLst>
          </p:cNvPr>
          <p:cNvPicPr>
            <a:picLocks noGrp="1" noRot="1" noChangeAspect="1" noMove="1" noResize="1" noEditPoints="1" noAdjustHandles="1" noChangeArrowheads="1" noChangeShapeType="1" noCrop="1"/>
          </p:cNvPicPr>
          <p:nvPr/>
        </p:nvPicPr>
        <p:blipFill>
          <a:blip r:embed="rId2"/>
          <a:stretch>
            <a:fillRect/>
          </a:stretch>
        </p:blipFill>
        <p:spPr>
          <a:xfrm>
            <a:off x="0" y="396924"/>
            <a:ext cx="12192000" cy="6064151"/>
          </a:xfrm>
          <a:prstGeom prst="rect">
            <a:avLst/>
          </a:prstGeom>
        </p:spPr>
      </p:pic>
      <p:sp>
        <p:nvSpPr>
          <p:cNvPr id="4" name="Rectangle 3">
            <a:extLst>
              <a:ext uri="{FF2B5EF4-FFF2-40B4-BE49-F238E27FC236}">
                <a16:creationId xmlns:a16="http://schemas.microsoft.com/office/drawing/2014/main" id="{EAC26A4F-FB0D-8AD1-6F51-DC0EE136DA91}"/>
              </a:ext>
            </a:extLst>
          </p:cNvPr>
          <p:cNvSpPr>
            <a:spLocks noGrp="1" noRot="1" noMove="1" noResize="1" noEditPoints="1" noAdjustHandles="1" noChangeArrowheads="1" noChangeShapeType="1"/>
          </p:cNvSpPr>
          <p:nvPr/>
        </p:nvSpPr>
        <p:spPr>
          <a:xfrm>
            <a:off x="1687398" y="3954152"/>
            <a:ext cx="5816337" cy="2428875"/>
          </a:xfrm>
          <a:prstGeom prst="rect">
            <a:avLst/>
          </a:prstGeom>
          <a:noFill/>
          <a:ln w="635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6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67A02-15B0-857A-55B1-DC19E4D6373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F70392-6ED2-8F6C-2F9D-0BED7C2AADC0}"/>
              </a:ext>
            </a:extLst>
          </p:cNvPr>
          <p:cNvPicPr>
            <a:picLocks noGrp="1" noRot="1" noChangeAspect="1" noMove="1" noResize="1" noEditPoints="1" noAdjustHandles="1" noChangeArrowheads="1" noChangeShapeType="1" noCrop="1"/>
          </p:cNvPicPr>
          <p:nvPr/>
        </p:nvPicPr>
        <p:blipFill>
          <a:blip r:embed="rId2"/>
          <a:stretch>
            <a:fillRect/>
          </a:stretch>
        </p:blipFill>
        <p:spPr>
          <a:xfrm>
            <a:off x="0" y="1076549"/>
            <a:ext cx="12192000" cy="4704902"/>
          </a:xfrm>
          <a:prstGeom prst="rect">
            <a:avLst/>
          </a:prstGeom>
        </p:spPr>
      </p:pic>
      <p:sp>
        <p:nvSpPr>
          <p:cNvPr id="10" name="TextBox 9">
            <a:extLst>
              <a:ext uri="{FF2B5EF4-FFF2-40B4-BE49-F238E27FC236}">
                <a16:creationId xmlns:a16="http://schemas.microsoft.com/office/drawing/2014/main" id="{EC1B1F48-4CEB-5258-6047-931703D6858E}"/>
              </a:ext>
            </a:extLst>
          </p:cNvPr>
          <p:cNvSpPr txBox="1">
            <a:spLocks noGrp="1" noRot="1" noMove="1" noResize="1" noEditPoints="1" noAdjustHandles="1" noChangeArrowheads="1" noChangeShapeType="1"/>
          </p:cNvSpPr>
          <p:nvPr/>
        </p:nvSpPr>
        <p:spPr>
          <a:xfrm>
            <a:off x="574308" y="1549162"/>
            <a:ext cx="338265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INTELLIGENCE</a:t>
            </a:r>
          </a:p>
        </p:txBody>
      </p:sp>
      <p:sp>
        <p:nvSpPr>
          <p:cNvPr id="11" name="TextBox 10">
            <a:extLst>
              <a:ext uri="{FF2B5EF4-FFF2-40B4-BE49-F238E27FC236}">
                <a16:creationId xmlns:a16="http://schemas.microsoft.com/office/drawing/2014/main" id="{FF922CDD-8947-323C-51C9-28606D30CF3D}"/>
              </a:ext>
            </a:extLst>
          </p:cNvPr>
          <p:cNvSpPr txBox="1">
            <a:spLocks noGrp="1" noRot="1" noMove="1" noResize="1" noEditPoints="1" noAdjustHandles="1" noChangeArrowheads="1" noChangeShapeType="1"/>
          </p:cNvSpPr>
          <p:nvPr/>
        </p:nvSpPr>
        <p:spPr>
          <a:xfrm>
            <a:off x="574308" y="2808214"/>
            <a:ext cx="44590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Responsible Governance &amp; Strategy</a:t>
            </a:r>
          </a:p>
        </p:txBody>
      </p:sp>
      <p:sp>
        <p:nvSpPr>
          <p:cNvPr id="14" name="Google Shape;27;p2">
            <a:extLst>
              <a:ext uri="{FF2B5EF4-FFF2-40B4-BE49-F238E27FC236}">
                <a16:creationId xmlns:a16="http://schemas.microsoft.com/office/drawing/2014/main" id="{BBC739C7-EEC8-EC96-4E0A-179759A015EB}"/>
              </a:ext>
            </a:extLst>
          </p:cNvPr>
          <p:cNvSpPr>
            <a:spLocks noGrp="1" noRot="1" noMove="1" noResize="1" noEditPoints="1" noAdjustHandles="1" noChangeArrowheads="1" noChangeShapeType="1"/>
          </p:cNvSpPr>
          <p:nvPr/>
        </p:nvSpPr>
        <p:spPr>
          <a:xfrm rot="10800000" flipH="1" flipV="1">
            <a:off x="0" y="964734"/>
            <a:ext cx="12192000" cy="130035"/>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5" name="TextBox 14">
            <a:extLst>
              <a:ext uri="{FF2B5EF4-FFF2-40B4-BE49-F238E27FC236}">
                <a16:creationId xmlns:a16="http://schemas.microsoft.com/office/drawing/2014/main" id="{5CD02433-0D18-DBA0-3D00-6392FBFFF713}"/>
              </a:ext>
            </a:extLst>
          </p:cNvPr>
          <p:cNvSpPr txBox="1">
            <a:spLocks noGrp="1" noRot="1" noMove="1" noResize="1" noEditPoints="1" noAdjustHandles="1" noChangeArrowheads="1" noChangeShapeType="1"/>
          </p:cNvSpPr>
          <p:nvPr/>
        </p:nvSpPr>
        <p:spPr>
          <a:xfrm>
            <a:off x="465251" y="257041"/>
            <a:ext cx="393646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FFB71B"/>
                </a:solidFill>
                <a:effectLst/>
                <a:uLnTx/>
                <a:uFillTx/>
                <a:latin typeface="Pluto Sans Heavy" panose="02000000000000000000" pitchFamily="50" charset="0"/>
                <a:ea typeface="+mn-ea"/>
                <a:cs typeface="+mn-cs"/>
              </a:rPr>
              <a:t>UNC</a:t>
            </a:r>
            <a:r>
              <a:rPr kumimoji="0" lang="en-US" sz="9600" b="1" i="0" u="none" strike="noStrike" kern="1200" cap="none" spc="0" normalizeH="0" baseline="0" noProof="0">
                <a:ln>
                  <a:noFill/>
                </a:ln>
                <a:solidFill>
                  <a:srgbClr val="002C4F"/>
                </a:solidFill>
                <a:effectLst/>
                <a:uLnTx/>
                <a:uFillTx/>
                <a:latin typeface="Pluto Sans Heavy" panose="02000000000000000000" pitchFamily="50" charset="0"/>
                <a:ea typeface="+mn-ea"/>
                <a:cs typeface="+mn-cs"/>
              </a:rPr>
              <a:t>G</a:t>
            </a:r>
          </a:p>
        </p:txBody>
      </p:sp>
      <p:sp>
        <p:nvSpPr>
          <p:cNvPr id="16" name="Google Shape;27;p2">
            <a:extLst>
              <a:ext uri="{FF2B5EF4-FFF2-40B4-BE49-F238E27FC236}">
                <a16:creationId xmlns:a16="http://schemas.microsoft.com/office/drawing/2014/main" id="{84332867-74F8-2269-395F-742F50E26C5A}"/>
              </a:ext>
            </a:extLst>
          </p:cNvPr>
          <p:cNvSpPr>
            <a:spLocks noGrp="1" noRot="1" noMove="1" noResize="1" noEditPoints="1" noAdjustHandles="1" noChangeArrowheads="1" noChangeShapeType="1"/>
          </p:cNvSpPr>
          <p:nvPr/>
        </p:nvSpPr>
        <p:spPr>
          <a:xfrm rot="10800000" flipH="1" flipV="1">
            <a:off x="0" y="5761971"/>
            <a:ext cx="12192000" cy="130032"/>
          </a:xfrm>
          <a:prstGeom prst="rect">
            <a:avLst/>
          </a:prstGeom>
          <a:gradFill flip="none" rotWithShape="1">
            <a:gsLst>
              <a:gs pos="0">
                <a:schemeClr val="bg1">
                  <a:lumMod val="95000"/>
                </a:schemeClr>
              </a:gs>
              <a:gs pos="100000">
                <a:schemeClr val="bg1">
                  <a:lumMod val="85000"/>
                </a:schemeClr>
              </a:gs>
            </a:gsLst>
            <a:lin ang="0" scaled="1"/>
            <a:tileRect/>
          </a:gradFill>
          <a:ln w="25400"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B5064584-6C1F-55BA-6290-2A8C81E5F62C}"/>
              </a:ext>
            </a:extLst>
          </p:cNvPr>
          <p:cNvSpPr txBox="1">
            <a:spLocks noGrp="1" noRot="1" noMove="1" noResize="1" noEditPoints="1" noAdjustHandles="1" noChangeArrowheads="1" noChangeShapeType="1"/>
          </p:cNvSpPr>
          <p:nvPr/>
        </p:nvSpPr>
        <p:spPr>
          <a:xfrm>
            <a:off x="658199" y="3932566"/>
            <a:ext cx="2650610" cy="646331"/>
          </a:xfrm>
          <a:prstGeom prst="rect">
            <a:avLst/>
          </a:prstGeom>
          <a:solidFill>
            <a:srgbClr val="FFB71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C4F"/>
                </a:solidFill>
                <a:effectLst/>
                <a:uLnTx/>
                <a:uFillTx/>
                <a:latin typeface="Sofia Pro Regular" panose="00000500000000000000" pitchFamily="50" charset="0"/>
                <a:ea typeface="+mn-ea"/>
                <a:cs typeface="+mn-cs"/>
              </a:rPr>
              <a:t>QUESTIONS?</a:t>
            </a:r>
          </a:p>
        </p:txBody>
      </p:sp>
    </p:spTree>
    <p:extLst>
      <p:ext uri="{BB962C8B-B14F-4D97-AF65-F5344CB8AC3E}">
        <p14:creationId xmlns:p14="http://schemas.microsoft.com/office/powerpoint/2010/main" val="20799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216817" y="2103400"/>
            <a:ext cx="11689238" cy="3731792"/>
          </a:xfrm>
          <a:prstGeom prst="rect">
            <a:avLst/>
          </a:prstGeom>
          <a:noFill/>
          <a:ln>
            <a:noFill/>
          </a:ln>
        </p:spPr>
        <p:txBody>
          <a:bodyPr spcFirstLastPara="1" wrap="square" lIns="91433" tIns="45700" rIns="91433" bIns="45700" anchor="ctr" anchorCtr="0">
            <a:normAutofit/>
          </a:bodyPr>
          <a:lstStyle/>
          <a:p>
            <a:pPr algn="ctr">
              <a:lnSpc>
                <a:spcPct val="200000"/>
              </a:lnSpc>
            </a:pPr>
            <a:r>
              <a:rPr lang="en" sz="5400" b="1">
                <a:solidFill>
                  <a:srgbClr val="FDB71A"/>
                </a:solidFill>
                <a:latin typeface="Pluto Sans Heavy"/>
                <a:sym typeface="Georgia"/>
              </a:rPr>
              <a:t>Projects &amp; Committee Reports </a:t>
            </a:r>
            <a:br>
              <a:rPr lang="en" sz="5400" b="1">
                <a:solidFill>
                  <a:srgbClr val="FDB71A"/>
                </a:solidFill>
                <a:latin typeface="Pluto Sans Heavy"/>
                <a:sym typeface="Georgia"/>
              </a:rPr>
            </a:br>
            <a:r>
              <a:rPr lang="en" sz="5400" b="1">
                <a:solidFill>
                  <a:srgbClr val="FDB71A"/>
                </a:solidFill>
                <a:latin typeface="Pluto Sans Heavy"/>
                <a:sym typeface="Georgia"/>
              </a:rPr>
              <a:t>Old Business, &amp; New Business</a:t>
            </a:r>
            <a:endParaRPr lang="en-US" sz="2800"/>
          </a:p>
        </p:txBody>
      </p:sp>
    </p:spTree>
    <p:extLst>
      <p:ext uri="{BB962C8B-B14F-4D97-AF65-F5344CB8AC3E}">
        <p14:creationId xmlns:p14="http://schemas.microsoft.com/office/powerpoint/2010/main" val="1008302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Ryan Milligan</a:t>
            </a:r>
            <a:br>
              <a:rPr lang="en" sz="2400" b="1">
                <a:latin typeface="Pluto Sans Heavy" panose="02000000000000000000" pitchFamily="50" charset="0"/>
                <a:ea typeface="Georgia"/>
                <a:cs typeface="Georgia"/>
              </a:rPr>
            </a:br>
            <a:r>
              <a:rPr lang="en" sz="2400" b="1">
                <a:solidFill>
                  <a:srgbClr val="FDB71A"/>
                </a:solidFill>
                <a:latin typeface="Pluto Sans Heavy"/>
                <a:ea typeface="Georgia"/>
                <a:cs typeface="Georgia"/>
                <a:sym typeface="Georgia"/>
              </a:rPr>
              <a:t>Parlimenatarian &amp; </a:t>
            </a:r>
            <a:br>
              <a:rPr lang="en" sz="2400" b="1">
                <a:latin typeface="Pluto Sans Heavy"/>
                <a:ea typeface="Georgia"/>
                <a:cs typeface="Georgia"/>
              </a:rPr>
            </a:br>
            <a:r>
              <a:rPr lang="en" sz="2400" b="1">
                <a:solidFill>
                  <a:srgbClr val="FDB71A"/>
                </a:solidFill>
                <a:latin typeface="Pluto Sans Heavy"/>
                <a:ea typeface="Georgia"/>
                <a:cs typeface="Georgia"/>
                <a:sym typeface="Georgia"/>
              </a:rPr>
              <a:t>Past Co-Chair</a:t>
            </a:r>
            <a:endParaRPr lang="en-US" sz="2400">
              <a:solidFill>
                <a:schemeClr val="lt1"/>
              </a:solidFill>
              <a:latin typeface="Pluto Sans Heavy"/>
              <a:ea typeface="Georgia"/>
              <a:cs typeface="Georgia"/>
            </a:endParaRPr>
          </a:p>
        </p:txBody>
      </p:sp>
      <p:pic>
        <p:nvPicPr>
          <p:cNvPr id="5" name="Picture 4" descr="Headshot of Ryan Milligan.">
            <a:extLst>
              <a:ext uri="{FF2B5EF4-FFF2-40B4-BE49-F238E27FC236}">
                <a16:creationId xmlns:a16="http://schemas.microsoft.com/office/drawing/2014/main" id="{5D54FC0B-613A-5D9E-86D3-137259D783F8}"/>
              </a:ext>
            </a:extLst>
          </p:cNvPr>
          <p:cNvPicPr>
            <a:picLocks noChangeAspect="1"/>
          </p:cNvPicPr>
          <p:nvPr/>
        </p:nvPicPr>
        <p:blipFill>
          <a:blip r:embed="rId3"/>
          <a:stretch>
            <a:fillRect/>
          </a:stretch>
        </p:blipFill>
        <p:spPr>
          <a:xfrm>
            <a:off x="8071968" y="1955373"/>
            <a:ext cx="2497197" cy="3134079"/>
          </a:xfrm>
          <a:prstGeom prst="rect">
            <a:avLst/>
          </a:prstGeom>
        </p:spPr>
      </p:pic>
      <p:sp>
        <p:nvSpPr>
          <p:cNvPr id="4" name="TextBox 3">
            <a:extLst>
              <a:ext uri="{FF2B5EF4-FFF2-40B4-BE49-F238E27FC236}">
                <a16:creationId xmlns:a16="http://schemas.microsoft.com/office/drawing/2014/main" id="{EF121A5F-4AB0-BD14-3D76-B1D416977255}"/>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Elections</a:t>
            </a:r>
            <a:endParaRPr lang="en-US"/>
          </a:p>
        </p:txBody>
      </p:sp>
      <p:graphicFrame>
        <p:nvGraphicFramePr>
          <p:cNvPr id="7" name="Chart 6">
            <a:extLst>
              <a:ext uri="{FF2B5EF4-FFF2-40B4-BE49-F238E27FC236}">
                <a16:creationId xmlns:a16="http://schemas.microsoft.com/office/drawing/2014/main" id="{BD440F0E-8175-FC89-4088-1DB220543A24}"/>
              </a:ext>
            </a:extLst>
          </p:cNvPr>
          <p:cNvGraphicFramePr/>
          <p:nvPr>
            <p:extLst>
              <p:ext uri="{D42A27DB-BD31-4B8C-83A1-F6EECF244321}">
                <p14:modId xmlns:p14="http://schemas.microsoft.com/office/powerpoint/2010/main" val="2398730874"/>
              </p:ext>
            </p:extLst>
          </p:nvPr>
        </p:nvGraphicFramePr>
        <p:xfrm>
          <a:off x="296885" y="1608462"/>
          <a:ext cx="7736907" cy="48700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2017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7169FC77-2BF3-F9A3-FF59-5D567B641579}"/>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1ABB19D0-F9A3-E39C-3FC6-D46161BB7EFC}"/>
              </a:ext>
            </a:extLst>
          </p:cNvPr>
          <p:cNvSpPr>
            <a:spLocks noGrp="1"/>
          </p:cNvSpPr>
          <p:nvPr>
            <p:ph type="body" idx="1"/>
          </p:nvPr>
        </p:nvSpPr>
        <p:spPr>
          <a:xfrm>
            <a:off x="899130" y="1715429"/>
            <a:ext cx="10368286" cy="4390898"/>
          </a:xfrm>
        </p:spPr>
        <p:txBody>
          <a:bodyPr spcFirstLastPara="1" wrap="square" lIns="68575" tIns="34275" rIns="68575" bIns="34275" anchor="t" anchorCtr="0">
            <a:noAutofit/>
          </a:bodyPr>
          <a:lstStyle/>
          <a:p>
            <a:pPr marL="608965" indent="-422910">
              <a:buClr>
                <a:srgbClr val="FFFFFF"/>
              </a:buClr>
            </a:pPr>
            <a:endParaRPr lang="en-US" sz="2800">
              <a:solidFill>
                <a:schemeClr val="lt1"/>
              </a:solidFill>
              <a:latin typeface="Aptos"/>
              <a:ea typeface="Georgia"/>
              <a:cs typeface="Arial"/>
            </a:endParaRPr>
          </a:p>
          <a:p>
            <a:pPr marL="608965" indent="-422910">
              <a:buClr>
                <a:srgbClr val="FFFFFF"/>
              </a:buClr>
            </a:pPr>
            <a:endParaRPr lang="en-US" sz="2800">
              <a:solidFill>
                <a:schemeClr val="lt1"/>
              </a:solidFill>
              <a:latin typeface="Aptos"/>
              <a:ea typeface="Georgia"/>
              <a:cs typeface="Arial"/>
            </a:endParaRPr>
          </a:p>
        </p:txBody>
      </p:sp>
      <p:sp>
        <p:nvSpPr>
          <p:cNvPr id="5" name="TextBox 4">
            <a:extLst>
              <a:ext uri="{FF2B5EF4-FFF2-40B4-BE49-F238E27FC236}">
                <a16:creationId xmlns:a16="http://schemas.microsoft.com/office/drawing/2014/main" id="{6E0CDC26-496D-2E0D-3FC5-55F4BBA8D5EA}"/>
              </a:ext>
            </a:extLst>
          </p:cNvPr>
          <p:cNvSpPr txBox="1"/>
          <p:nvPr/>
        </p:nvSpPr>
        <p:spPr>
          <a:xfrm>
            <a:off x="0" y="2967335"/>
            <a:ext cx="12192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FFFF"/>
                </a:solidFill>
                <a:effectLst/>
                <a:uLnTx/>
                <a:uFillTx/>
                <a:latin typeface="Calibri"/>
                <a:ea typeface="+mn-ea"/>
                <a:cs typeface="Calibri"/>
              </a:rPr>
              <a:t>Staff Engagement</a:t>
            </a: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311260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r>
              <a:rPr lang="en" sz="6400" b="1">
                <a:solidFill>
                  <a:srgbClr val="FDB71A"/>
                </a:solidFill>
                <a:latin typeface="Pluto Sans Heavy"/>
                <a:sym typeface="Georgia"/>
              </a:rPr>
              <a:t>Upcoming Reminders</a:t>
            </a:r>
            <a:endParaRPr lang="en-US"/>
          </a:p>
        </p:txBody>
      </p:sp>
    </p:spTree>
    <p:extLst>
      <p:ext uri="{BB962C8B-B14F-4D97-AF65-F5344CB8AC3E}">
        <p14:creationId xmlns:p14="http://schemas.microsoft.com/office/powerpoint/2010/main" val="270783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F28447B6-4085-F27D-562B-C103D0C06A76}"/>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49F25568-B688-F1D2-BACF-3D88E7EC76D8}"/>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Celebrate Exceptional Acts of Care at UNCG</a:t>
            </a:r>
            <a:endParaRPr lang="en-US" sz="3500">
              <a:solidFill>
                <a:schemeClr val="lt1"/>
              </a:solidFill>
              <a:latin typeface="Pluto Sans Heavy" panose="02000000000000000000" pitchFamily="50" charset="0"/>
              <a:ea typeface="Georgia"/>
              <a:cs typeface="Georgia"/>
              <a:sym typeface="Georgia"/>
            </a:endParaRPr>
          </a:p>
        </p:txBody>
      </p:sp>
      <p:sp>
        <p:nvSpPr>
          <p:cNvPr id="3" name="Content Placeholder 2">
            <a:extLst>
              <a:ext uri="{FF2B5EF4-FFF2-40B4-BE49-F238E27FC236}">
                <a16:creationId xmlns:a16="http://schemas.microsoft.com/office/drawing/2014/main" id="{3B2A6C3F-C6DE-5CB5-4CA8-8C3FC83E8DBD}"/>
              </a:ext>
            </a:extLst>
          </p:cNvPr>
          <p:cNvSpPr>
            <a:spLocks noGrp="1"/>
          </p:cNvSpPr>
          <p:nvPr>
            <p:ph sz="half" idx="2"/>
          </p:nvPr>
        </p:nvSpPr>
        <p:spPr>
          <a:xfrm>
            <a:off x="4357851" y="2336761"/>
            <a:ext cx="7456025" cy="3753940"/>
          </a:xfrm>
        </p:spPr>
        <p:txBody>
          <a:bodyPr anchor="t">
            <a:noAutofit/>
          </a:bodyPr>
          <a:lstStyle/>
          <a:p>
            <a:pPr>
              <a:buClr>
                <a:schemeClr val="bg1"/>
              </a:buClr>
            </a:pPr>
            <a:r>
              <a:rPr lang="en-US" sz="2800">
                <a:solidFill>
                  <a:schemeClr val="bg1"/>
                </a:solidFill>
                <a:latin typeface="Aptos"/>
              </a:rPr>
              <a:t>Staff Star nominations opening soon!</a:t>
            </a:r>
          </a:p>
          <a:p>
            <a:pPr lvl="1">
              <a:buClr>
                <a:schemeClr val="bg1"/>
              </a:buClr>
            </a:pPr>
            <a:r>
              <a:rPr lang="en-US" sz="2500">
                <a:solidFill>
                  <a:schemeClr val="bg1"/>
                </a:solidFill>
                <a:latin typeface="Aptos"/>
              </a:rPr>
              <a:t>Devotion to Duty</a:t>
            </a:r>
          </a:p>
          <a:p>
            <a:pPr lvl="1">
              <a:buClr>
                <a:schemeClr val="bg1"/>
              </a:buClr>
            </a:pPr>
            <a:r>
              <a:rPr lang="en-US" sz="2500">
                <a:solidFill>
                  <a:schemeClr val="bg1"/>
                </a:solidFill>
                <a:latin typeface="Aptos"/>
              </a:rPr>
              <a:t>Innovation</a:t>
            </a:r>
          </a:p>
          <a:p>
            <a:pPr lvl="1">
              <a:buClr>
                <a:schemeClr val="bg1"/>
              </a:buClr>
            </a:pPr>
            <a:r>
              <a:rPr lang="en-US" sz="2500">
                <a:solidFill>
                  <a:schemeClr val="bg1"/>
                </a:solidFill>
                <a:latin typeface="Aptos"/>
              </a:rPr>
              <a:t>Service</a:t>
            </a:r>
          </a:p>
          <a:p>
            <a:pPr lvl="1">
              <a:buClr>
                <a:schemeClr val="bg1"/>
              </a:buClr>
            </a:pPr>
            <a:r>
              <a:rPr lang="en-US" sz="2500">
                <a:solidFill>
                  <a:schemeClr val="bg1"/>
                </a:solidFill>
                <a:latin typeface="Aptos"/>
              </a:rPr>
              <a:t>Human Relations</a:t>
            </a:r>
          </a:p>
          <a:p>
            <a:pPr lvl="1">
              <a:buClr>
                <a:schemeClr val="bg1"/>
              </a:buClr>
            </a:pPr>
            <a:r>
              <a:rPr lang="en-US" sz="2500">
                <a:solidFill>
                  <a:schemeClr val="bg1"/>
                </a:solidFill>
                <a:latin typeface="Aptos"/>
              </a:rPr>
              <a:t>Other Outstanding Achievements </a:t>
            </a:r>
          </a:p>
          <a:p>
            <a:pPr>
              <a:buClr>
                <a:schemeClr val="bg1"/>
              </a:buClr>
            </a:pPr>
            <a:r>
              <a:rPr lang="en-US" sz="2800">
                <a:solidFill>
                  <a:schemeClr val="bg1"/>
                </a:solidFill>
                <a:latin typeface="Aptos"/>
              </a:rPr>
              <a:t>Recipients recognized at a Full Body Staff Senate Meeting</a:t>
            </a:r>
          </a:p>
          <a:p>
            <a:pPr>
              <a:buClr>
                <a:schemeClr val="bg1"/>
              </a:buClr>
            </a:pPr>
            <a:endParaRPr lang="en-US" sz="2800">
              <a:solidFill>
                <a:schemeClr val="bg1"/>
              </a:solidFill>
              <a:latin typeface="Aptos"/>
            </a:endParaRPr>
          </a:p>
        </p:txBody>
      </p:sp>
      <p:pic>
        <p:nvPicPr>
          <p:cNvPr id="1026" name="Picture 2">
            <a:extLst>
              <a:ext uri="{FF2B5EF4-FFF2-40B4-BE49-F238E27FC236}">
                <a16:creationId xmlns:a16="http://schemas.microsoft.com/office/drawing/2014/main" id="{62764E3F-83F7-8C01-EFAD-57AC4582C8C1}"/>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536845" y="2336761"/>
            <a:ext cx="3349355" cy="31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24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59DD7D02-4FBB-7E97-0E8F-0B8922747FBF}"/>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68423D92-DEB3-2649-B8D4-9C79E98CDE23}"/>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dirty="0">
                <a:solidFill>
                  <a:srgbClr val="FDB71A"/>
                </a:solidFill>
                <a:latin typeface="Pluto Sans Heavy"/>
                <a:ea typeface="Georgia"/>
                <a:cs typeface="Georgia"/>
                <a:sym typeface="Georgia"/>
              </a:rPr>
              <a:t>Employee Wellness Day</a:t>
            </a:r>
            <a:endParaRPr lang="en-US" sz="3500" b="1" dirty="0">
              <a:solidFill>
                <a:srgbClr val="FDB71A"/>
              </a:solidFill>
              <a:latin typeface="Pluto Sans Heavy" panose="02000000000000000000" pitchFamily="50" charset="0"/>
              <a:ea typeface="Georgia"/>
              <a:cs typeface="Georgia"/>
            </a:endParaRPr>
          </a:p>
        </p:txBody>
      </p:sp>
      <p:sp>
        <p:nvSpPr>
          <p:cNvPr id="3" name="Content Placeholder 2">
            <a:extLst>
              <a:ext uri="{FF2B5EF4-FFF2-40B4-BE49-F238E27FC236}">
                <a16:creationId xmlns:a16="http://schemas.microsoft.com/office/drawing/2014/main" id="{D034B4DD-79D7-6268-C710-01D1345BFD08}"/>
              </a:ext>
            </a:extLst>
          </p:cNvPr>
          <p:cNvSpPr>
            <a:spLocks noGrp="1"/>
          </p:cNvSpPr>
          <p:nvPr>
            <p:ph sz="half" idx="2"/>
          </p:nvPr>
        </p:nvSpPr>
        <p:spPr>
          <a:xfrm>
            <a:off x="5962061" y="2336761"/>
            <a:ext cx="5851815" cy="3403019"/>
          </a:xfrm>
        </p:spPr>
        <p:txBody>
          <a:bodyPr anchor="t">
            <a:noAutofit/>
          </a:bodyPr>
          <a:lstStyle/>
          <a:p>
            <a:pPr>
              <a:buClr>
                <a:schemeClr val="bg1"/>
              </a:buClr>
            </a:pPr>
            <a:r>
              <a:rPr lang="en-US" sz="2800">
                <a:solidFill>
                  <a:schemeClr val="bg1"/>
                </a:solidFill>
                <a:latin typeface="Aptos"/>
              </a:rPr>
              <a:t>Tuesday, October 14</a:t>
            </a:r>
            <a:br>
              <a:rPr lang="en-US" sz="2800">
                <a:solidFill>
                  <a:schemeClr val="bg1"/>
                </a:solidFill>
                <a:latin typeface="Aptos"/>
              </a:rPr>
            </a:br>
            <a:endParaRPr lang="en-US">
              <a:solidFill>
                <a:schemeClr val="bg1"/>
              </a:solidFill>
            </a:endParaRPr>
          </a:p>
          <a:p>
            <a:pPr>
              <a:buClr>
                <a:schemeClr val="bg1"/>
              </a:buClr>
            </a:pPr>
            <a:r>
              <a:rPr lang="en-US" sz="2800">
                <a:solidFill>
                  <a:schemeClr val="bg1"/>
                </a:solidFill>
                <a:latin typeface="Aptos"/>
              </a:rPr>
              <a:t>6 AM to 6 PM</a:t>
            </a:r>
            <a:br>
              <a:rPr lang="en-US" sz="2800">
                <a:solidFill>
                  <a:schemeClr val="bg1"/>
                </a:solidFill>
                <a:latin typeface="Aptos"/>
              </a:rPr>
            </a:br>
            <a:endParaRPr lang="en-US" sz="2800">
              <a:solidFill>
                <a:schemeClr val="bg1"/>
              </a:solidFill>
              <a:latin typeface="Aptos"/>
            </a:endParaRPr>
          </a:p>
          <a:p>
            <a:pPr>
              <a:buClr>
                <a:schemeClr val="bg1"/>
              </a:buClr>
            </a:pPr>
            <a:r>
              <a:rPr lang="en-US" sz="2800">
                <a:solidFill>
                  <a:schemeClr val="bg1"/>
                </a:solidFill>
                <a:latin typeface="Aptos"/>
              </a:rPr>
              <a:t>Kaplan Center</a:t>
            </a:r>
            <a:br>
              <a:rPr lang="en-US" sz="2800">
                <a:solidFill>
                  <a:schemeClr val="bg1"/>
                </a:solidFill>
                <a:latin typeface="Aptos"/>
              </a:rPr>
            </a:br>
            <a:endParaRPr lang="en-US" sz="2800">
              <a:solidFill>
                <a:schemeClr val="bg1"/>
              </a:solidFill>
              <a:latin typeface="Aptos"/>
            </a:endParaRPr>
          </a:p>
          <a:p>
            <a:pPr>
              <a:buClr>
                <a:schemeClr val="bg1"/>
              </a:buClr>
            </a:pPr>
            <a:r>
              <a:rPr lang="en-US" sz="2800">
                <a:solidFill>
                  <a:schemeClr val="bg1"/>
                </a:solidFill>
                <a:latin typeface="Aptos"/>
              </a:rPr>
              <a:t>Free Parking!   </a:t>
            </a:r>
            <a:br>
              <a:rPr lang="en-US" sz="2800">
                <a:solidFill>
                  <a:schemeClr val="bg1"/>
                </a:solidFill>
                <a:latin typeface="Aptos"/>
              </a:rPr>
            </a:br>
            <a:r>
              <a:rPr lang="en-US" sz="1800">
                <a:solidFill>
                  <a:schemeClr val="bg1"/>
                </a:solidFill>
                <a:latin typeface="Aptos"/>
              </a:rPr>
              <a:t>Lot 49 Neal St (with Spartan ID)</a:t>
            </a:r>
          </a:p>
        </p:txBody>
      </p:sp>
      <p:pic>
        <p:nvPicPr>
          <p:cNvPr id="5" name="Content Placeholder 4" descr="A poster for a wellness day&#10;&#10;AI-generated content may be incorrect.">
            <a:extLst>
              <a:ext uri="{FF2B5EF4-FFF2-40B4-BE49-F238E27FC236}">
                <a16:creationId xmlns:a16="http://schemas.microsoft.com/office/drawing/2014/main" id="{0E327CCA-7C54-4EFA-7496-F6BACA27C4FB}"/>
              </a:ext>
            </a:extLst>
          </p:cNvPr>
          <p:cNvPicPr>
            <a:picLocks noGrp="1" noChangeAspect="1"/>
          </p:cNvPicPr>
          <p:nvPr>
            <p:ph sz="half" idx="1"/>
          </p:nvPr>
        </p:nvPicPr>
        <p:blipFill>
          <a:blip r:embed="rId3"/>
          <a:stretch>
            <a:fillRect/>
          </a:stretch>
        </p:blipFill>
        <p:spPr>
          <a:xfrm>
            <a:off x="1109560" y="1713566"/>
            <a:ext cx="3865673" cy="4956456"/>
          </a:xfrm>
          <a:prstGeom prst="rect">
            <a:avLst/>
          </a:prstGeom>
          <a:noFill/>
          <a:ln>
            <a:noFill/>
          </a:ln>
        </p:spPr>
      </p:pic>
    </p:spTree>
    <p:extLst>
      <p:ext uri="{BB962C8B-B14F-4D97-AF65-F5344CB8AC3E}">
        <p14:creationId xmlns:p14="http://schemas.microsoft.com/office/powerpoint/2010/main" val="1040462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DFBC8B0B-5CE2-7448-18BE-9386DF0E6E1B}"/>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79FEBE89-D60C-976D-5CE0-D40549318EB1}"/>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dirty="0">
                <a:solidFill>
                  <a:srgbClr val="FDB71A"/>
                </a:solidFill>
                <a:latin typeface="Pluto Sans Heavy"/>
                <a:ea typeface="Georgia"/>
                <a:cs typeface="Georgia"/>
                <a:sym typeface="Georgia"/>
              </a:rPr>
              <a:t>Breast Cancer Awareness Walk</a:t>
            </a:r>
            <a:endParaRPr lang="en-US" sz="3500" b="1" dirty="0">
              <a:solidFill>
                <a:srgbClr val="FDB71A"/>
              </a:solidFill>
              <a:latin typeface="Pluto Sans Heavy" panose="02000000000000000000" pitchFamily="50" charset="0"/>
              <a:ea typeface="Georgia"/>
              <a:cs typeface="Georgia"/>
            </a:endParaRPr>
          </a:p>
        </p:txBody>
      </p:sp>
      <p:sp>
        <p:nvSpPr>
          <p:cNvPr id="3" name="Content Placeholder 2">
            <a:extLst>
              <a:ext uri="{FF2B5EF4-FFF2-40B4-BE49-F238E27FC236}">
                <a16:creationId xmlns:a16="http://schemas.microsoft.com/office/drawing/2014/main" id="{31E5B1BA-5A33-C64A-F642-FA616334AC49}"/>
              </a:ext>
            </a:extLst>
          </p:cNvPr>
          <p:cNvSpPr>
            <a:spLocks noGrp="1"/>
          </p:cNvSpPr>
          <p:nvPr>
            <p:ph sz="half" idx="2"/>
          </p:nvPr>
        </p:nvSpPr>
        <p:spPr>
          <a:xfrm>
            <a:off x="5962061" y="2336761"/>
            <a:ext cx="5851815" cy="3403019"/>
          </a:xfrm>
        </p:spPr>
        <p:txBody>
          <a:bodyPr anchor="t">
            <a:noAutofit/>
          </a:bodyPr>
          <a:lstStyle/>
          <a:p>
            <a:pPr>
              <a:buClr>
                <a:schemeClr val="bg1"/>
              </a:buClr>
            </a:pPr>
            <a:r>
              <a:rPr lang="en-US" sz="2800" dirty="0">
                <a:solidFill>
                  <a:schemeClr val="bg1"/>
                </a:solidFill>
                <a:latin typeface="Aptos"/>
              </a:rPr>
              <a:t>Saturday, October 18</a:t>
            </a:r>
            <a:br>
              <a:rPr lang="en-US" sz="2800" dirty="0">
                <a:solidFill>
                  <a:schemeClr val="bg1"/>
                </a:solidFill>
                <a:latin typeface="Aptos"/>
              </a:rPr>
            </a:br>
            <a:r>
              <a:rPr lang="en-US" sz="2000" dirty="0">
                <a:solidFill>
                  <a:schemeClr val="bg1"/>
                </a:solidFill>
                <a:latin typeface="Aptos"/>
              </a:rPr>
              <a:t>Homecoming Weeken</a:t>
            </a:r>
            <a:r>
              <a:rPr lang="en-US" sz="2800" dirty="0">
                <a:solidFill>
                  <a:schemeClr val="bg1"/>
                </a:solidFill>
                <a:latin typeface="Aptos"/>
              </a:rPr>
              <a:t>d</a:t>
            </a:r>
            <a:br>
              <a:rPr lang="en-US" sz="2800" dirty="0">
                <a:latin typeface="Aptos"/>
              </a:rPr>
            </a:br>
            <a:endParaRPr lang="en-US" sz="2800" dirty="0">
              <a:latin typeface="Aptos"/>
            </a:endParaRPr>
          </a:p>
          <a:p>
            <a:pPr>
              <a:buClr>
                <a:schemeClr val="bg1"/>
              </a:buClr>
            </a:pPr>
            <a:r>
              <a:rPr lang="en-US" sz="2800" dirty="0">
                <a:solidFill>
                  <a:schemeClr val="bg1"/>
                </a:solidFill>
                <a:latin typeface="Aptos"/>
              </a:rPr>
              <a:t>8 a.m. - 10 a.m.</a:t>
            </a:r>
            <a:br>
              <a:rPr lang="en-US" sz="2800" dirty="0">
                <a:solidFill>
                  <a:schemeClr val="bg1"/>
                </a:solidFill>
                <a:latin typeface="Aptos"/>
              </a:rPr>
            </a:br>
            <a:br>
              <a:rPr lang="en-US" sz="2800" dirty="0">
                <a:latin typeface="Aptos"/>
              </a:rPr>
            </a:br>
            <a:endParaRPr lang="en-US" sz="2800" dirty="0">
              <a:solidFill>
                <a:schemeClr val="bg1"/>
              </a:solidFill>
              <a:latin typeface="Aptos"/>
            </a:endParaRPr>
          </a:p>
          <a:p>
            <a:pPr marL="95250" indent="0">
              <a:buClr>
                <a:schemeClr val="bg1"/>
              </a:buClr>
              <a:buNone/>
            </a:pPr>
            <a:endParaRPr lang="en-US" sz="2000" dirty="0">
              <a:solidFill>
                <a:schemeClr val="bg1"/>
              </a:solidFill>
              <a:latin typeface="Aptos"/>
            </a:endParaRPr>
          </a:p>
        </p:txBody>
      </p:sp>
      <p:pic>
        <p:nvPicPr>
          <p:cNvPr id="6" name="Content Placeholder 5" descr="A poster with text and a pink ribbon&#10;&#10;AI-generated content may be incorrect.">
            <a:extLst>
              <a:ext uri="{FF2B5EF4-FFF2-40B4-BE49-F238E27FC236}">
                <a16:creationId xmlns:a16="http://schemas.microsoft.com/office/drawing/2014/main" id="{AA4401EB-A2D0-30A5-3604-FF525FFB7C73}"/>
              </a:ext>
            </a:extLst>
          </p:cNvPr>
          <p:cNvPicPr>
            <a:picLocks noGrp="1" noChangeAspect="1"/>
          </p:cNvPicPr>
          <p:nvPr>
            <p:ph sz="half" idx="1"/>
          </p:nvPr>
        </p:nvPicPr>
        <p:blipFill>
          <a:blip r:embed="rId3"/>
          <a:stretch>
            <a:fillRect/>
          </a:stretch>
        </p:blipFill>
        <p:spPr>
          <a:xfrm>
            <a:off x="1086242" y="1545478"/>
            <a:ext cx="3934722" cy="5102133"/>
          </a:xfrm>
          <a:prstGeom prst="rect">
            <a:avLst/>
          </a:prstGeom>
          <a:noFill/>
          <a:ln>
            <a:noFill/>
          </a:ln>
        </p:spPr>
      </p:pic>
    </p:spTree>
    <p:extLst>
      <p:ext uri="{BB962C8B-B14F-4D97-AF65-F5344CB8AC3E}">
        <p14:creationId xmlns:p14="http://schemas.microsoft.com/office/powerpoint/2010/main" val="4417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3918856" y="365125"/>
            <a:ext cx="7434943" cy="1325600"/>
          </a:xfrm>
          <a:prstGeom prst="rect">
            <a:avLst/>
          </a:prstGeom>
          <a:noFill/>
          <a:ln>
            <a:noFill/>
          </a:ln>
        </p:spPr>
        <p:txBody>
          <a:bodyPr spcFirstLastPara="1" wrap="square" lIns="91433" tIns="45700" rIns="91433" bIns="45700" anchor="ctr" anchorCtr="0">
            <a:noAutofit/>
          </a:bodyPr>
          <a:lstStyle/>
          <a:p>
            <a:pPr algn="ctr">
              <a:buClr>
                <a:srgbClr val="FDB71A"/>
              </a:buClr>
              <a:buSzPts val="3300"/>
            </a:pPr>
            <a:r>
              <a:rPr lang="en-US" sz="4800" b="1">
                <a:solidFill>
                  <a:srgbClr val="FDB71A"/>
                </a:solidFill>
                <a:latin typeface="Pluto Sans Heavy" panose="02000000000000000000" pitchFamily="50" charset="0"/>
                <a:ea typeface="Georgia"/>
                <a:cs typeface="Georgia"/>
                <a:sym typeface="Georgia"/>
              </a:rPr>
              <a:t>Engagement &amp; Service Opportunities</a:t>
            </a:r>
            <a:endParaRPr lang="en-US" sz="3200">
              <a:solidFill>
                <a:schemeClr val="lt1"/>
              </a:solidFill>
              <a:latin typeface="Pluto Sans Heavy" panose="02000000000000000000" pitchFamily="50" charset="0"/>
              <a:ea typeface="Georgia"/>
              <a:cs typeface="Georgia"/>
              <a:sym typeface="Georgia"/>
            </a:endParaRPr>
          </a:p>
        </p:txBody>
      </p:sp>
      <p:sp>
        <p:nvSpPr>
          <p:cNvPr id="4" name="Text Placeholder 3">
            <a:extLst>
              <a:ext uri="{FF2B5EF4-FFF2-40B4-BE49-F238E27FC236}">
                <a16:creationId xmlns:a16="http://schemas.microsoft.com/office/drawing/2014/main" id="{39ACD0E3-EFC5-2072-3D9C-04B930EA0F82}"/>
              </a:ext>
            </a:extLst>
          </p:cNvPr>
          <p:cNvSpPr>
            <a:spLocks noGrp="1"/>
          </p:cNvSpPr>
          <p:nvPr>
            <p:ph type="body" idx="1"/>
          </p:nvPr>
        </p:nvSpPr>
        <p:spPr/>
        <p:txBody>
          <a:bodyPr>
            <a:normAutofit/>
          </a:bodyPr>
          <a:lstStyle/>
          <a:p>
            <a:pPr marL="186055" indent="0">
              <a:buNone/>
            </a:pPr>
            <a:r>
              <a:rPr lang="en-US" sz="3200" dirty="0">
                <a:solidFill>
                  <a:schemeClr val="bg1"/>
                </a:solidFill>
              </a:rPr>
              <a:t>Staff Senate Facilitated</a:t>
            </a:r>
            <a:endParaRPr lang="en-US" dirty="0">
              <a:solidFill>
                <a:schemeClr val="bg1"/>
              </a:solidFill>
            </a:endParaRPr>
          </a:p>
          <a:p>
            <a:pPr marL="608965" indent="-422910">
              <a:buClr>
                <a:schemeClr val="bg1"/>
              </a:buClr>
            </a:pPr>
            <a:r>
              <a:rPr lang="en-US" sz="3200" dirty="0">
                <a:solidFill>
                  <a:schemeClr val="bg1"/>
                </a:solidFill>
              </a:rPr>
              <a:t>November</a:t>
            </a:r>
          </a:p>
          <a:p>
            <a:pPr marL="1218565" lvl="1" indent="-422910">
              <a:buClr>
                <a:schemeClr val="bg1"/>
              </a:buClr>
            </a:pPr>
            <a:r>
              <a:rPr lang="en-US" sz="2900" dirty="0">
                <a:solidFill>
                  <a:schemeClr val="bg1"/>
                </a:solidFill>
              </a:rPr>
              <a:t>Spartan Open Pantry drive</a:t>
            </a:r>
          </a:p>
          <a:p>
            <a:pPr marL="1218565" lvl="1" indent="-422910">
              <a:buClr>
                <a:schemeClr val="bg1"/>
              </a:buClr>
            </a:pPr>
            <a:r>
              <a:rPr lang="en-US" sz="2800" dirty="0">
                <a:solidFill>
                  <a:schemeClr val="bg1"/>
                </a:solidFill>
              </a:rPr>
              <a:t>Honoring UNCG Veterans &amp; Armed Service Members</a:t>
            </a:r>
            <a:endParaRPr lang="en-US" dirty="0">
              <a:solidFill>
                <a:schemeClr val="bg1"/>
              </a:solidFill>
            </a:endParaRPr>
          </a:p>
          <a:p>
            <a:pPr marL="1218565" lvl="1" indent="-422910">
              <a:buClr>
                <a:schemeClr val="bg1"/>
              </a:buClr>
            </a:pPr>
            <a:r>
              <a:rPr lang="en-US" sz="2800" dirty="0">
                <a:solidFill>
                  <a:schemeClr val="bg1"/>
                </a:solidFill>
              </a:rPr>
              <a:t>Nominations for Spartan Season of Giving recipients</a:t>
            </a:r>
          </a:p>
          <a:p>
            <a:pPr marL="608965" indent="-422910">
              <a:buClr>
                <a:schemeClr val="bg1"/>
              </a:buClr>
            </a:pPr>
            <a:r>
              <a:rPr lang="en-US" sz="3100" dirty="0">
                <a:solidFill>
                  <a:schemeClr val="bg1"/>
                </a:solidFill>
              </a:rPr>
              <a:t>December</a:t>
            </a:r>
          </a:p>
          <a:p>
            <a:pPr marL="1218565" lvl="1" indent="-422910">
              <a:buClr>
                <a:schemeClr val="bg1"/>
              </a:buClr>
            </a:pPr>
            <a:r>
              <a:rPr lang="en-US" sz="2800" dirty="0">
                <a:solidFill>
                  <a:schemeClr val="bg1"/>
                </a:solidFill>
              </a:rPr>
              <a:t>Spartan Season of Giving wrapping party</a:t>
            </a:r>
          </a:p>
        </p:txBody>
      </p:sp>
    </p:spTree>
    <p:extLst>
      <p:ext uri="{BB962C8B-B14F-4D97-AF65-F5344CB8AC3E}">
        <p14:creationId xmlns:p14="http://schemas.microsoft.com/office/powerpoint/2010/main" val="635730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EB190271-B465-E6E0-B9B7-50AFDE14CF8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8A7DE8B-8014-FE65-09F3-606911690B31}"/>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B71B"/>
                </a:solidFill>
                <a:effectLst/>
                <a:uLnTx/>
                <a:uFillTx/>
                <a:latin typeface="Calibri"/>
                <a:ea typeface="+mn-ea"/>
                <a:cs typeface="Calibri"/>
              </a:rPr>
              <a:t>Approval of Meeting Minutes</a:t>
            </a:r>
            <a:endParaRPr kumimoji="0" lang="en-US" sz="4800" b="0" i="0" u="none" strike="noStrike" kern="1200" cap="none" spc="0" normalizeH="0" baseline="0" noProof="0">
              <a:ln>
                <a:noFill/>
              </a:ln>
              <a:solidFill>
                <a:srgbClr val="000000"/>
              </a:solidFill>
              <a:effectLst/>
              <a:uLnTx/>
              <a:uFillTx/>
              <a:latin typeface="Arial"/>
              <a:ea typeface="+mn-ea"/>
              <a:cs typeface="Arial"/>
            </a:endParaRPr>
          </a:p>
        </p:txBody>
      </p:sp>
      <p:sp>
        <p:nvSpPr>
          <p:cNvPr id="11" name="Google Shape;148;p28">
            <a:extLst>
              <a:ext uri="{FF2B5EF4-FFF2-40B4-BE49-F238E27FC236}">
                <a16:creationId xmlns:a16="http://schemas.microsoft.com/office/drawing/2014/main" id="{8F8C5765-6F82-DDD3-2DD7-0C6DF3C8AD1A}"/>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Carla Wilson</a:t>
            </a:r>
            <a:br>
              <a:rPr lang="en" sz="2400" b="1">
                <a:solidFill>
                  <a:schemeClr val="lt1"/>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Chair</a:t>
            </a:r>
            <a:endParaRPr lang="en-US" sz="2400">
              <a:solidFill>
                <a:schemeClr val="lt1"/>
              </a:solidFill>
              <a:latin typeface="Pluto Sans Heavy"/>
              <a:ea typeface="Georgia"/>
              <a:cs typeface="Georgia"/>
            </a:endParaRPr>
          </a:p>
        </p:txBody>
      </p:sp>
      <p:pic>
        <p:nvPicPr>
          <p:cNvPr id="13" name="Picture 12" descr="A person with long brown hair wearing a blue shirt&#10;&#10;AI-generated content may be incorrect.">
            <a:extLst>
              <a:ext uri="{FF2B5EF4-FFF2-40B4-BE49-F238E27FC236}">
                <a16:creationId xmlns:a16="http://schemas.microsoft.com/office/drawing/2014/main" id="{7F0DD66B-88C0-33F2-B7CC-DB82F473496C}"/>
              </a:ext>
            </a:extLst>
          </p:cNvPr>
          <p:cNvPicPr>
            <a:picLocks noChangeAspect="1"/>
          </p:cNvPicPr>
          <p:nvPr/>
        </p:nvPicPr>
        <p:blipFill>
          <a:blip r:embed="rId3"/>
          <a:stretch>
            <a:fillRect/>
          </a:stretch>
        </p:blipFill>
        <p:spPr>
          <a:xfrm>
            <a:off x="8066625" y="1787285"/>
            <a:ext cx="2653558" cy="3391814"/>
          </a:xfrm>
          <a:prstGeom prst="rect">
            <a:avLst/>
          </a:prstGeom>
        </p:spPr>
      </p:pic>
    </p:spTree>
    <p:extLst>
      <p:ext uri="{BB962C8B-B14F-4D97-AF65-F5344CB8AC3E}">
        <p14:creationId xmlns:p14="http://schemas.microsoft.com/office/powerpoint/2010/main" val="2139826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151EC535-FA1A-C284-08E7-5CDDEE5C4CB0}"/>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DE6F655F-0B81-A8B7-7557-D465CABD3687}"/>
              </a:ext>
            </a:extLst>
          </p:cNvPr>
          <p:cNvSpPr txBox="1">
            <a:spLocks noGrp="1"/>
          </p:cNvSpPr>
          <p:nvPr>
            <p:ph type="title"/>
          </p:nvPr>
        </p:nvSpPr>
        <p:spPr>
          <a:xfrm>
            <a:off x="838200" y="2654727"/>
            <a:ext cx="10515600" cy="1325600"/>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panose="02000000000000000000" pitchFamily="50" charset="0"/>
                <a:ea typeface="Georgia"/>
                <a:cs typeface="Georgia"/>
                <a:sym typeface="Georgia"/>
              </a:rPr>
              <a:t>Adjournment</a:t>
            </a:r>
            <a:endParaRPr sz="4267">
              <a:solidFill>
                <a:schemeClr val="lt1"/>
              </a:solidFill>
              <a:latin typeface="Pluto Sans Heavy" panose="02000000000000000000" pitchFamily="50" charset="0"/>
              <a:ea typeface="Georgia"/>
              <a:cs typeface="Georgia"/>
              <a:sym typeface="Georgia"/>
            </a:endParaRPr>
          </a:p>
        </p:txBody>
      </p:sp>
    </p:spTree>
    <p:extLst>
      <p:ext uri="{BB962C8B-B14F-4D97-AF65-F5344CB8AC3E}">
        <p14:creationId xmlns:p14="http://schemas.microsoft.com/office/powerpoint/2010/main" val="1605744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12448"/>
        </a:solidFill>
        <a:effectLst/>
      </p:bgPr>
    </p:bg>
    <p:spTree>
      <p:nvGrpSpPr>
        <p:cNvPr id="1" name="Shape 305"/>
        <p:cNvGrpSpPr/>
        <p:nvPr/>
      </p:nvGrpSpPr>
      <p:grpSpPr>
        <a:xfrm>
          <a:off x="0" y="0"/>
          <a:ext cx="0" cy="0"/>
          <a:chOff x="0" y="0"/>
          <a:chExt cx="0" cy="0"/>
        </a:xfrm>
      </p:grpSpPr>
      <p:sp>
        <p:nvSpPr>
          <p:cNvPr id="2" name="Rectangle 1">
            <a:extLst>
              <a:ext uri="{FF2B5EF4-FFF2-40B4-BE49-F238E27FC236}">
                <a16:creationId xmlns:a16="http://schemas.microsoft.com/office/drawing/2014/main" id="{9674113F-9CD0-8F73-C9DD-9CD66C959A50}"/>
              </a:ext>
            </a:extLst>
          </p:cNvPr>
          <p:cNvSpPr/>
          <p:nvPr/>
        </p:nvSpPr>
        <p:spPr>
          <a:xfrm>
            <a:off x="73891" y="64655"/>
            <a:ext cx="4137891" cy="1422400"/>
          </a:xfrm>
          <a:prstGeom prst="rect">
            <a:avLst/>
          </a:prstGeom>
          <a:solidFill>
            <a:srgbClr val="122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306" name="Google Shape;306;p45" descr="Logo&#10;&#10;Description automatically generated"/>
          <p:cNvPicPr preferRelativeResize="0"/>
          <p:nvPr/>
        </p:nvPicPr>
        <p:blipFill rotWithShape="1">
          <a:blip r:embed="rId3">
            <a:alphaModFix/>
          </a:blip>
          <a:srcRect/>
          <a:stretch/>
        </p:blipFill>
        <p:spPr>
          <a:xfrm>
            <a:off x="798383" y="459518"/>
            <a:ext cx="10595235" cy="59389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B31198EE-54D4-9F9E-6C65-87A9A1B7F3CF}"/>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9AE70AF6-D280-CE88-EC85-D312E5AF371A}"/>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Ex Officio Reports/Updates</a:t>
            </a:r>
            <a:endParaRPr lang="en" sz="6400" b="1">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2753168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6" name="Google Shape;148;p28">
            <a:extLst>
              <a:ext uri="{FF2B5EF4-FFF2-40B4-BE49-F238E27FC236}">
                <a16:creationId xmlns:a16="http://schemas.microsoft.com/office/drawing/2014/main" id="{A4A52E5E-250B-055D-5265-1EB4F36A6E64}"/>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de-DE" sz="2400" b="1">
                <a:solidFill>
                  <a:schemeClr val="lt1"/>
                </a:solidFill>
                <a:latin typeface="Pluto Sans Heavy"/>
                <a:ea typeface="Georgia"/>
                <a:cs typeface="Georgia"/>
                <a:sym typeface="Georgia"/>
              </a:rPr>
              <a:t>Dr. Franklin D. Gilliam, Jr.</a:t>
            </a:r>
            <a:br>
              <a:rPr lang="de-DE" sz="2400" b="1">
                <a:solidFill>
                  <a:schemeClr val="lt1"/>
                </a:solidFill>
                <a:latin typeface="Pluto Sans Heavy"/>
                <a:ea typeface="Georgia"/>
                <a:cs typeface="Georgia"/>
                <a:sym typeface="Georgia"/>
              </a:rPr>
            </a:br>
            <a:r>
              <a:rPr lang="en-US" sz="2400" b="1">
                <a:solidFill>
                  <a:srgbClr val="FDB71A"/>
                </a:solidFill>
                <a:latin typeface="Pluto Sans Heavy"/>
                <a:ea typeface="Georgia"/>
                <a:cs typeface="Georgia"/>
                <a:sym typeface="Georgia"/>
              </a:rPr>
              <a:t>Chancellor</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A6C184F1-3B77-9A78-EADA-5351300569C8}"/>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sp>
        <p:nvSpPr>
          <p:cNvPr id="4" name="TextBox 3">
            <a:extLst>
              <a:ext uri="{FF2B5EF4-FFF2-40B4-BE49-F238E27FC236}">
                <a16:creationId xmlns:a16="http://schemas.microsoft.com/office/drawing/2014/main" id="{AE079B0B-EA0C-91D7-9848-24ABF34EF32F}"/>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Chancellor's Update</a:t>
            </a:r>
            <a:endParaRPr lang="en-US"/>
          </a:p>
        </p:txBody>
      </p:sp>
      <p:pic>
        <p:nvPicPr>
          <p:cNvPr id="1026" name="Picture 2" descr="Chancellor Franklin D. Gilliam, Jr. UNCG">
            <a:extLst>
              <a:ext uri="{FF2B5EF4-FFF2-40B4-BE49-F238E27FC236}">
                <a16:creationId xmlns:a16="http://schemas.microsoft.com/office/drawing/2014/main" id="{57AFC8B0-2AB6-8237-5F8E-EF9878BEC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522" y="1332266"/>
            <a:ext cx="2743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028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9CD01204-714B-D5F4-8025-FA4CB6ECBB35}"/>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457965AA-C5F3-3040-F8A2-22745A7D824B}"/>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en" sz="2400" b="1" err="1">
                <a:solidFill>
                  <a:schemeClr val="lt1"/>
                </a:solidFill>
                <a:latin typeface="Pluto Sans Heavy"/>
                <a:ea typeface="Georgia"/>
                <a:cs typeface="Georgia"/>
                <a:sym typeface="Georgia"/>
              </a:rPr>
              <a:t>Waiyi</a:t>
            </a:r>
            <a:r>
              <a:rPr lang="en" sz="2400" b="1">
                <a:solidFill>
                  <a:schemeClr val="lt1"/>
                </a:solidFill>
                <a:latin typeface="Pluto Sans Heavy"/>
                <a:ea typeface="Georgia"/>
                <a:cs typeface="Georgia"/>
                <a:sym typeface="Georgia"/>
              </a:rPr>
              <a:t> Tse</a:t>
            </a:r>
            <a:br>
              <a:rPr lang="en" sz="2400" b="1">
                <a:latin typeface="Pluto Sans Heavy" panose="02000000000000000000" pitchFamily="50" charset="0"/>
                <a:ea typeface="Georgia"/>
                <a:cs typeface="Georgia"/>
              </a:rPr>
            </a:br>
            <a:r>
              <a:rPr lang="en" sz="2400" b="1">
                <a:solidFill>
                  <a:srgbClr val="FDB71A"/>
                </a:solidFill>
                <a:latin typeface="Pluto Sans Heavy"/>
                <a:ea typeface="Georgia"/>
                <a:cs typeface="Georgia"/>
                <a:sym typeface="Georgia"/>
              </a:rPr>
              <a:t>C</a:t>
            </a:r>
            <a:r>
              <a:rPr lang="en-US" sz="2400" b="1">
                <a:solidFill>
                  <a:srgbClr val="FDB71A"/>
                </a:solidFill>
                <a:latin typeface="Pluto Sans Heavy"/>
                <a:ea typeface="Georgia"/>
                <a:cs typeface="Georgia"/>
                <a:sym typeface="Georgia"/>
              </a:rPr>
              <a:t>h</a:t>
            </a:r>
            <a:r>
              <a:rPr lang="en" sz="2400" b="1" err="1">
                <a:solidFill>
                  <a:srgbClr val="FDB71A"/>
                </a:solidFill>
                <a:latin typeface="Pluto Sans Heavy"/>
                <a:ea typeface="Georgia"/>
                <a:cs typeface="Georgia"/>
                <a:sym typeface="Georgia"/>
              </a:rPr>
              <a:t>ief</a:t>
            </a:r>
            <a:r>
              <a:rPr lang="en" sz="2400" b="1">
                <a:solidFill>
                  <a:srgbClr val="FDB71A"/>
                </a:solidFill>
                <a:latin typeface="Pluto Sans Heavy"/>
                <a:ea typeface="Georgia"/>
                <a:cs typeface="Georgia"/>
                <a:sym typeface="Georgia"/>
              </a:rPr>
              <a:t> of Staff, </a:t>
            </a:r>
            <a:br>
              <a:rPr lang="en" sz="2400" b="1">
                <a:solidFill>
                  <a:srgbClr val="FDB71A"/>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Office of the Chancellor</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0F8A4797-A555-ED99-0E92-31736AF178E0}"/>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pic>
        <p:nvPicPr>
          <p:cNvPr id="3" name="Picture 2" descr="A person in a black jacket&#10;&#10;Description automatically generated">
            <a:extLst>
              <a:ext uri="{FF2B5EF4-FFF2-40B4-BE49-F238E27FC236}">
                <a16:creationId xmlns:a16="http://schemas.microsoft.com/office/drawing/2014/main" id="{376A375D-875B-C035-E364-AB48C4952DFA}"/>
              </a:ext>
            </a:extLst>
          </p:cNvPr>
          <p:cNvPicPr>
            <a:picLocks noChangeAspect="1"/>
          </p:cNvPicPr>
          <p:nvPr/>
        </p:nvPicPr>
        <p:blipFill>
          <a:blip r:embed="rId3"/>
          <a:stretch>
            <a:fillRect/>
          </a:stretch>
        </p:blipFill>
        <p:spPr>
          <a:xfrm>
            <a:off x="7007813" y="1367739"/>
            <a:ext cx="2705100" cy="4076700"/>
          </a:xfrm>
          <a:prstGeom prst="rect">
            <a:avLst/>
          </a:prstGeom>
        </p:spPr>
      </p:pic>
      <p:sp>
        <p:nvSpPr>
          <p:cNvPr id="4" name="TextBox 3">
            <a:extLst>
              <a:ext uri="{FF2B5EF4-FFF2-40B4-BE49-F238E27FC236}">
                <a16:creationId xmlns:a16="http://schemas.microsoft.com/office/drawing/2014/main" id="{80E88D50-86FA-6387-2B96-EB4F22154775}"/>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Chancellor's Update</a:t>
            </a:r>
            <a:endParaRPr lang="en-US"/>
          </a:p>
        </p:txBody>
      </p:sp>
    </p:spTree>
    <p:extLst>
      <p:ext uri="{BB962C8B-B14F-4D97-AF65-F5344CB8AC3E}">
        <p14:creationId xmlns:p14="http://schemas.microsoft.com/office/powerpoint/2010/main" val="29894220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NCG Navy Background">
  <a:themeElements>
    <a:clrScheme name="UNCG Colors">
      <a:dk1>
        <a:srgbClr val="0F2044"/>
      </a:dk1>
      <a:lt1>
        <a:srgbClr val="FFFFFF"/>
      </a:lt1>
      <a:dk2>
        <a:srgbClr val="0F2044"/>
      </a:dk2>
      <a:lt2>
        <a:srgbClr val="BEC0C2"/>
      </a:lt2>
      <a:accent1>
        <a:srgbClr val="FFB71B"/>
      </a:accent1>
      <a:accent2>
        <a:srgbClr val="A59C87"/>
      </a:accent2>
      <a:accent3>
        <a:srgbClr val="92D1B3"/>
      </a:accent3>
      <a:accent4>
        <a:srgbClr val="A00C30"/>
      </a:accent4>
      <a:accent5>
        <a:srgbClr val="C5C29B"/>
      </a:accent5>
      <a:accent6>
        <a:srgbClr val="00698C"/>
      </a:accent6>
      <a:hlink>
        <a:srgbClr val="A00C30"/>
      </a:hlink>
      <a:folHlink>
        <a:srgbClr val="A6B0B7"/>
      </a:folHlink>
    </a:clrScheme>
    <a:fontScheme name="UNCG Fonts">
      <a:majorFont>
        <a:latin typeface="Georgia"/>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NCG Cover-Projection Slides">
  <a:themeElements>
    <a:clrScheme name="Custom 1">
      <a:dk1>
        <a:sysClr val="windowText" lastClr="000000"/>
      </a:dk1>
      <a:lt1>
        <a:sysClr val="window" lastClr="FFFFFF"/>
      </a:lt1>
      <a:dk2>
        <a:srgbClr val="0F2044"/>
      </a:dk2>
      <a:lt2>
        <a:srgbClr val="BEC0C2"/>
      </a:lt2>
      <a:accent1>
        <a:srgbClr val="FFB71B"/>
      </a:accent1>
      <a:accent2>
        <a:srgbClr val="4FC2BF"/>
      </a:accent2>
      <a:accent3>
        <a:srgbClr val="00698C"/>
      </a:accent3>
      <a:accent4>
        <a:srgbClr val="A00C30"/>
      </a:accent4>
      <a:accent5>
        <a:srgbClr val="A59C87"/>
      </a:accent5>
      <a:accent6>
        <a:srgbClr val="92D1B3"/>
      </a:accent6>
      <a:hlink>
        <a:srgbClr val="507BD8"/>
      </a:hlink>
      <a:folHlink>
        <a:srgbClr val="EDEFF0"/>
      </a:folHlink>
    </a:clrScheme>
    <a:fontScheme name="uncg-brand-2018-v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CB62C7-43E4-49D6-897F-BE15A65DDFED}" vid="{1E8076A8-A006-499D-B1E3-070C91E6E244}"/>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6cca363f-4b6a-4897-b529-5cd57bb7f86a">EAQ34VEXQSQ2-1807698564-894</_dlc_DocId>
    <_dlc_DocIdUrl xmlns="6cca363f-4b6a-4897-b529-5cd57bb7f86a">
      <Url>https://uncg.sharepoint.com/sites/dept-56006/_layouts/15/DocIdRedir.aspx?ID=EAQ34VEXQSQ2-1807698564-894</Url>
      <Description>EAQ34VEXQSQ2-1807698564-894</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9FF16DD2EFE14186E3451D218EF38D" ma:contentTypeVersion="4" ma:contentTypeDescription="Create a new document." ma:contentTypeScope="" ma:versionID="be339a80f7eca51d952a0caa8f893109">
  <xsd:schema xmlns:xsd="http://www.w3.org/2001/XMLSchema" xmlns:xs="http://www.w3.org/2001/XMLSchema" xmlns:p="http://schemas.microsoft.com/office/2006/metadata/properties" xmlns:ns2="6cca363f-4b6a-4897-b529-5cd57bb7f86a" xmlns:ns3="820bb3df-5de3-43b8-918c-16d77b6fabdd" targetNamespace="http://schemas.microsoft.com/office/2006/metadata/properties" ma:root="true" ma:fieldsID="d58b5b818378db31e6d2cabbd5c8622d" ns2:_="" ns3:_="">
    <xsd:import namespace="6cca363f-4b6a-4897-b529-5cd57bb7f86a"/>
    <xsd:import namespace="820bb3df-5de3-43b8-918c-16d77b6fabd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a363f-4b6a-4897-b529-5cd57bb7f86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20bb3df-5de3-43b8-918c-16d77b6fab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7D7E50-44C5-447E-9E3F-F5E37698D25A}">
  <ds:schemaRefs>
    <ds:schemaRef ds:uri="http://schemas.microsoft.com/sharepoint/events"/>
  </ds:schemaRefs>
</ds:datastoreItem>
</file>

<file path=customXml/itemProps2.xml><?xml version="1.0" encoding="utf-8"?>
<ds:datastoreItem xmlns:ds="http://schemas.openxmlformats.org/officeDocument/2006/customXml" ds:itemID="{630692F6-4FF3-4B05-AF16-43EFA92A3511}">
  <ds:schemaRefs>
    <ds:schemaRef ds:uri="6cca363f-4b6a-4897-b529-5cd57bb7f86a"/>
    <ds:schemaRef ds:uri="http://schemas.microsoft.com/office/2006/documentManagement/types"/>
    <ds:schemaRef ds:uri="http://purl.org/dc/dcmitype/"/>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820bb3df-5de3-43b8-918c-16d77b6fabdd"/>
    <ds:schemaRef ds:uri="http://schemas.microsoft.com/office/2006/metadata/properties"/>
  </ds:schemaRefs>
</ds:datastoreItem>
</file>

<file path=customXml/itemProps3.xml><?xml version="1.0" encoding="utf-8"?>
<ds:datastoreItem xmlns:ds="http://schemas.openxmlformats.org/officeDocument/2006/customXml" ds:itemID="{2B95210D-A33B-471A-880E-6369D745743B}">
  <ds:schemaRefs>
    <ds:schemaRef ds:uri="6cca363f-4b6a-4897-b529-5cd57bb7f86a"/>
    <ds:schemaRef ds:uri="820bb3df-5de3-43b8-918c-16d77b6fab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F0E4AAB7-4F52-40C9-9859-C530344A6C6F}">
  <ds:schemaRefs>
    <ds:schemaRef ds:uri="http://schemas.microsoft.com/sharepoint/v3/contenttype/forms"/>
  </ds:schemaRefs>
</ds:datastoreItem>
</file>

<file path=docMetadata/LabelInfo.xml><?xml version="1.0" encoding="utf-8"?>
<clbl:labelList xmlns:clbl="http://schemas.microsoft.com/office/2020/mipLabelMetadata">
  <clbl:label id="{a2761ec8-7198-4440-bea0-e9dd2af28b51}" enabled="1" method="Standard" siteId="{73e15cf5-5dbb-46af-a862-753916269d73}"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2561</Words>
  <Application>Microsoft Office PowerPoint</Application>
  <PresentationFormat>Widescreen</PresentationFormat>
  <Paragraphs>389</Paragraphs>
  <Slides>61</Slides>
  <Notes>47</Notes>
  <HiddenSlides>13</HiddenSlides>
  <MMClips>0</MMClips>
  <ScaleCrop>false</ScaleCrop>
  <HeadingPairs>
    <vt:vector size="4" baseType="variant">
      <vt:variant>
        <vt:lpstr>Theme</vt:lpstr>
      </vt:variant>
      <vt:variant>
        <vt:i4>7</vt:i4>
      </vt:variant>
      <vt:variant>
        <vt:lpstr>Slide Titles</vt:lpstr>
      </vt:variant>
      <vt:variant>
        <vt:i4>61</vt:i4>
      </vt:variant>
    </vt:vector>
  </HeadingPairs>
  <TitlesOfParts>
    <vt:vector size="68" baseType="lpstr">
      <vt:lpstr>Simple Light</vt:lpstr>
      <vt:lpstr>1_Office Theme</vt:lpstr>
      <vt:lpstr>UNCG Navy Background</vt:lpstr>
      <vt:lpstr>UNCG Cover-Projection Slides</vt:lpstr>
      <vt:lpstr>2_Office Theme</vt:lpstr>
      <vt:lpstr>office theme</vt:lpstr>
      <vt:lpstr>3_Office Theme</vt:lpstr>
      <vt:lpstr>UNCG</vt:lpstr>
      <vt:lpstr>Agenda</vt:lpstr>
      <vt:lpstr>Scott Wilkens  Secretary</vt:lpstr>
      <vt:lpstr>Kimberly Mozingo Parlimenatarian &amp;  Past Co-Chair</vt:lpstr>
      <vt:lpstr>Brynne Pulver Vice  Chair</vt:lpstr>
      <vt:lpstr>Carla Wilson Chair</vt:lpstr>
      <vt:lpstr>Ex Officio Reports/Updates</vt:lpstr>
      <vt:lpstr>Dr. Franklin D. Gilliam, Jr. Chancellor</vt:lpstr>
      <vt:lpstr>Waiyi Tse Chief of Staff,  Office of the Chancellor</vt:lpstr>
      <vt:lpstr>Information Technology Service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Resources Update</vt:lpstr>
      <vt:lpstr>Juan Pleitez Director of External Affairs  Strategy and Policy</vt:lpstr>
      <vt:lpstr>Jerry Blakemore Vice Chancellor, Institutional Integrity &amp; General Counsel</vt:lpstr>
      <vt:lpstr>Faculty Senate</vt:lpstr>
      <vt:lpstr>Guest 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Projects &amp; Committee Reports  Old Business, &amp; New Business</vt:lpstr>
      <vt:lpstr>Ryan Milligan Parlimenatarian &amp;  Past Co-Chair</vt:lpstr>
      <vt:lpstr>PowerPoint Presentation</vt:lpstr>
      <vt:lpstr>Upcoming Reminders</vt:lpstr>
      <vt:lpstr>Celebrate Exceptional Acts of Care at UNCG</vt:lpstr>
      <vt:lpstr>Employee Wellness Day</vt:lpstr>
      <vt:lpstr>Breast Cancer Awareness Walk</vt:lpstr>
      <vt:lpstr>Engagement &amp; Service Opportunities</vt:lpstr>
      <vt:lpstr>Adjournment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Wilkens</dc:creator>
  <cp:lastModifiedBy>Carla Wilson</cp:lastModifiedBy>
  <cp:revision>60</cp:revision>
  <cp:lastPrinted>2024-07-10T18:31:23Z</cp:lastPrinted>
  <dcterms:created xsi:type="dcterms:W3CDTF">2024-05-21T18:36:37Z</dcterms:created>
  <dcterms:modified xsi:type="dcterms:W3CDTF">2025-10-14T14:58:27Z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0x010100BF9FF16DD2EFE14186E3451D218EF38D</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_dlc_DocIdItemGuid">
    <vt:lpwstr>c5de89d7-a56d-47bb-8556-79bdcac8ca10</vt:lpwstr>
  </property>
</Properties>
</file>