
<file path=[Content_Types].xml><?xml version="1.0" encoding="utf-8"?>
<Types xmlns="http://schemas.openxmlformats.org/package/2006/content-types">
  <Default Extension="jpeg" ContentType="image/jpeg"/>
  <Default Extension="jpg" ContentType="image/pn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image37.jpg" ContentType="image/jpeg"/>
  <Override PartName="/ppt/notesSlides/notesSlide22.xml" ContentType="application/vnd.openxmlformats-officedocument.presentationml.notesSlide+xml"/>
  <Override PartName="/ppt/media/image39.jpg" ContentType="image/jpeg"/>
  <Override PartName="/ppt/notesSlides/notesSlide23.xml" ContentType="application/vnd.openxmlformats-officedocument.presentationml.notesSlide+xml"/>
  <Override PartName="/ppt/media/image41.jpg" ContentType="image/jpeg"/>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5"/>
    <p:sldMasterId id="2147483684" r:id="rId6"/>
    <p:sldMasterId id="2147483686" r:id="rId7"/>
  </p:sldMasterIdLst>
  <p:notesMasterIdLst>
    <p:notesMasterId r:id="rId44"/>
  </p:notesMasterIdLst>
  <p:sldIdLst>
    <p:sldId id="287" r:id="rId8"/>
    <p:sldId id="288" r:id="rId9"/>
    <p:sldId id="454" r:id="rId10"/>
    <p:sldId id="455" r:id="rId11"/>
    <p:sldId id="550" r:id="rId12"/>
    <p:sldId id="377" r:id="rId13"/>
    <p:sldId id="460" r:id="rId14"/>
    <p:sldId id="562" r:id="rId15"/>
    <p:sldId id="295" r:id="rId16"/>
    <p:sldId id="561" r:id="rId17"/>
    <p:sldId id="560" r:id="rId18"/>
    <p:sldId id="504" r:id="rId19"/>
    <p:sldId id="462" r:id="rId20"/>
    <p:sldId id="563" r:id="rId21"/>
    <p:sldId id="564" r:id="rId22"/>
    <p:sldId id="256" r:id="rId23"/>
    <p:sldId id="339" r:id="rId24"/>
    <p:sldId id="327" r:id="rId25"/>
    <p:sldId id="285" r:id="rId26"/>
    <p:sldId id="338" r:id="rId27"/>
    <p:sldId id="329" r:id="rId28"/>
    <p:sldId id="340" r:id="rId29"/>
    <p:sldId id="331" r:id="rId30"/>
    <p:sldId id="335" r:id="rId31"/>
    <p:sldId id="337" r:id="rId32"/>
    <p:sldId id="536" r:id="rId33"/>
    <p:sldId id="467" r:id="rId34"/>
    <p:sldId id="529" r:id="rId35"/>
    <p:sldId id="509" r:id="rId36"/>
    <p:sldId id="507" r:id="rId37"/>
    <p:sldId id="565" r:id="rId38"/>
    <p:sldId id="506" r:id="rId39"/>
    <p:sldId id="291" r:id="rId40"/>
    <p:sldId id="505" r:id="rId41"/>
    <p:sldId id="496" r:id="rId42"/>
    <p:sldId id="465" r:id="rId4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2044"/>
    <a:srgbClr val="FFB71B"/>
    <a:srgbClr val="00698C"/>
    <a:srgbClr val="A00C30"/>
    <a:srgbClr val="92D1B3"/>
    <a:srgbClr val="4FC2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244E86-2153-4D6F-AE13-442CF59BE8BA}" v="266" dt="2025-08-05T19:52:07.464"/>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144" y="186"/>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heme" Target="theme/theme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Filled</c:v>
                </c:pt>
              </c:strCache>
            </c:strRef>
          </c:tx>
          <c:spPr>
            <a:solidFill>
              <a:srgbClr val="00698C"/>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Academic Affairs</c:v>
                </c:pt>
                <c:pt idx="1">
                  <c:v>Student Affairs</c:v>
                </c:pt>
                <c:pt idx="2">
                  <c:v>Research &amp; Engagement</c:v>
                </c:pt>
                <c:pt idx="3">
                  <c:v>Finance &amp; Administration</c:v>
                </c:pt>
                <c:pt idx="4">
                  <c:v>ITS</c:v>
                </c:pt>
                <c:pt idx="5">
                  <c:v>University Advancement</c:v>
                </c:pt>
                <c:pt idx="6">
                  <c:v>Enrollment Management</c:v>
                </c:pt>
                <c:pt idx="7">
                  <c:v>Office of the Chancellor</c:v>
                </c:pt>
              </c:strCache>
            </c:strRef>
          </c:cat>
          <c:val>
            <c:numRef>
              <c:f>Sheet1!$B$2:$B$9</c:f>
              <c:numCache>
                <c:formatCode>General</c:formatCode>
                <c:ptCount val="8"/>
                <c:pt idx="0">
                  <c:v>13</c:v>
                </c:pt>
                <c:pt idx="1">
                  <c:v>3</c:v>
                </c:pt>
                <c:pt idx="2">
                  <c:v>3</c:v>
                </c:pt>
                <c:pt idx="3">
                  <c:v>6</c:v>
                </c:pt>
                <c:pt idx="4">
                  <c:v>2</c:v>
                </c:pt>
                <c:pt idx="5">
                  <c:v>2</c:v>
                </c:pt>
                <c:pt idx="6">
                  <c:v>3</c:v>
                </c:pt>
                <c:pt idx="7">
                  <c:v>2</c:v>
                </c:pt>
              </c:numCache>
            </c:numRef>
          </c:val>
          <c:extLst>
            <c:ext xmlns:c16="http://schemas.microsoft.com/office/drawing/2014/chart" uri="{C3380CC4-5D6E-409C-BE32-E72D297353CC}">
              <c16:uniqueId val="{00000000-073C-4F6D-A24F-BADF752F2279}"/>
            </c:ext>
          </c:extLst>
        </c:ser>
        <c:ser>
          <c:idx val="1"/>
          <c:order val="1"/>
          <c:tx>
            <c:strRef>
              <c:f>Sheet1!$C$1</c:f>
              <c:strCache>
                <c:ptCount val="1"/>
                <c:pt idx="0">
                  <c:v>Open Seats</c:v>
                </c:pt>
              </c:strCache>
            </c:strRef>
          </c:tx>
          <c:spPr>
            <a:solidFill>
              <a:srgbClr val="FFB71B"/>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rgbClr val="0F2044"/>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Academic Affairs</c:v>
                </c:pt>
                <c:pt idx="1">
                  <c:v>Student Affairs</c:v>
                </c:pt>
                <c:pt idx="2">
                  <c:v>Research &amp; Engagement</c:v>
                </c:pt>
                <c:pt idx="3">
                  <c:v>Finance &amp; Administration</c:v>
                </c:pt>
                <c:pt idx="4">
                  <c:v>ITS</c:v>
                </c:pt>
                <c:pt idx="5">
                  <c:v>University Advancement</c:v>
                </c:pt>
                <c:pt idx="6">
                  <c:v>Enrollment Management</c:v>
                </c:pt>
                <c:pt idx="7">
                  <c:v>Office of the Chancellor</c:v>
                </c:pt>
              </c:strCache>
            </c:strRef>
          </c:cat>
          <c:val>
            <c:numRef>
              <c:f>Sheet1!$C$2:$C$9</c:f>
              <c:numCache>
                <c:formatCode>General</c:formatCode>
                <c:ptCount val="8"/>
                <c:pt idx="1">
                  <c:v>3</c:v>
                </c:pt>
                <c:pt idx="2">
                  <c:v>1</c:v>
                </c:pt>
                <c:pt idx="3">
                  <c:v>5</c:v>
                </c:pt>
                <c:pt idx="4">
                  <c:v>2</c:v>
                </c:pt>
                <c:pt idx="7">
                  <c:v>1</c:v>
                </c:pt>
              </c:numCache>
            </c:numRef>
          </c:val>
          <c:extLst>
            <c:ext xmlns:c16="http://schemas.microsoft.com/office/drawing/2014/chart" uri="{C3380CC4-5D6E-409C-BE32-E72D297353CC}">
              <c16:uniqueId val="{00000001-073C-4F6D-A24F-BADF752F2279}"/>
            </c:ext>
          </c:extLst>
        </c:ser>
        <c:dLbls>
          <c:dLblPos val="ctr"/>
          <c:showLegendKey val="0"/>
          <c:showVal val="1"/>
          <c:showCatName val="0"/>
          <c:showSerName val="0"/>
          <c:showPercent val="0"/>
          <c:showBubbleSize val="0"/>
        </c:dLbls>
        <c:gapWidth val="150"/>
        <c:overlap val="100"/>
        <c:axId val="423261856"/>
        <c:axId val="423262336"/>
      </c:barChart>
      <c:catAx>
        <c:axId val="423261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423262336"/>
        <c:crosses val="autoZero"/>
        <c:auto val="1"/>
        <c:lblAlgn val="ctr"/>
        <c:lblOffset val="100"/>
        <c:noMultiLvlLbl val="0"/>
      </c:catAx>
      <c:valAx>
        <c:axId val="4232623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4232618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FD0B687-36FB-4B70-8E93-0314FBAC5039}" type="datetimeFigureOut">
              <a:rPr lang="en-US" smtClean="0"/>
              <a:t>10/14/2025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416C245-9302-483D-8113-BE4FA49A111D}" type="slidenum">
              <a:rPr lang="en-US" smtClean="0"/>
              <a:t>‹#›</a:t>
            </a:fld>
            <a:endParaRPr lang="en-US"/>
          </a:p>
        </p:txBody>
      </p:sp>
    </p:spTree>
    <p:extLst>
      <p:ext uri="{BB962C8B-B14F-4D97-AF65-F5344CB8AC3E}">
        <p14:creationId xmlns:p14="http://schemas.microsoft.com/office/powerpoint/2010/main" val="1340535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0a46a01688_0_1:notes"/>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Kimberly</a:t>
            </a:r>
          </a:p>
          <a:p>
            <a:endParaRPr lang="en-US"/>
          </a:p>
        </p:txBody>
      </p:sp>
      <p:sp>
        <p:nvSpPr>
          <p:cNvPr id="133" name="Google Shape;133;g20a46a01688_0_1: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chemeClr val="dk1"/>
              </a:solidFill>
              <a:highlight>
                <a:schemeClr val="lt1"/>
              </a:highlight>
            </a:endParaRPr>
          </a:p>
        </p:txBody>
      </p:sp>
      <p:sp>
        <p:nvSpPr>
          <p:cNvPr id="146" name="Google Shape;146;g20a46a01688_0_497: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5705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B1F360AD-B148-FF33-7EB1-953A58B0BBB2}"/>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C732B238-A97B-F005-E244-B2A2C493FB4A}"/>
              </a:ext>
            </a:extLst>
          </p:cNvPr>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chemeClr val="dk1"/>
              </a:solidFill>
              <a:highlight>
                <a:schemeClr val="lt1"/>
              </a:highlight>
            </a:endParaRPr>
          </a:p>
        </p:txBody>
      </p:sp>
      <p:sp>
        <p:nvSpPr>
          <p:cNvPr id="146" name="Google Shape;146;g20a46a01688_0_497:notes">
            <a:extLst>
              <a:ext uri="{FF2B5EF4-FFF2-40B4-BE49-F238E27FC236}">
                <a16:creationId xmlns:a16="http://schemas.microsoft.com/office/drawing/2014/main" id="{FC12C773-2ECB-FEE0-3B34-C5119F45E5E6}"/>
              </a:ext>
            </a:extLst>
          </p:cNvPr>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4780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r>
              <a:rPr lang="en-US">
                <a:solidFill>
                  <a:srgbClr val="FF0000"/>
                </a:solidFill>
                <a:highlight>
                  <a:srgbClr val="FFFFFF"/>
                </a:highlight>
              </a:rPr>
              <a:t>Jerry D. Blakemore serves as the Vice Chancellor for Institutional Integrity and General Counsel for UNC Greensboro. </a:t>
            </a:r>
            <a:endParaRPr lang="en-US">
              <a:highlight>
                <a:srgbClr val="FFFFFF"/>
              </a:highlight>
            </a:endParaRPr>
          </a:p>
          <a:p>
            <a:pPr marL="19685">
              <a:lnSpc>
                <a:spcPct val="90000"/>
              </a:lnSpc>
            </a:pPr>
            <a:endParaRPr lang="en-US" b="0">
              <a:solidFill>
                <a:srgbClr val="FF0000"/>
              </a:solidFill>
              <a:highlight>
                <a:srgbClr val="FFFFFF"/>
              </a:highlight>
              <a:cs typeface="Calibri"/>
            </a:endParaRPr>
          </a:p>
          <a:p>
            <a:pPr marL="19685">
              <a:lnSpc>
                <a:spcPct val="90000"/>
              </a:lnSpc>
            </a:pPr>
            <a:r>
              <a:rPr lang="en-US">
                <a:solidFill>
                  <a:srgbClr val="FF0000"/>
                </a:solidFill>
                <a:highlight>
                  <a:srgbClr val="FFFFFF"/>
                </a:highlight>
              </a:rPr>
              <a:t>He has more than 30 years of experience in higher education administration, policy development and the providing of legal services, 19 of which as General Counsel for major institutions of higher education. </a:t>
            </a:r>
            <a:endParaRPr lang="en-US"/>
          </a:p>
        </p:txBody>
      </p:sp>
      <p:sp>
        <p:nvSpPr>
          <p:cNvPr id="146" name="Google Shape;146;g20a46a01688_0_497: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2777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chemeClr val="dk1"/>
              </a:solidFill>
              <a:highlight>
                <a:schemeClr val="lt1"/>
              </a:highlight>
            </a:endParaRPr>
          </a:p>
        </p:txBody>
      </p:sp>
      <p:sp>
        <p:nvSpPr>
          <p:cNvPr id="146" name="Google Shape;146;g20a46a01688_0_497: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2795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ED6FC060-E444-56D8-40F1-018AFDB80980}"/>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41B34B06-3084-1356-A51B-5365E364F13B}"/>
              </a:ext>
            </a:extLst>
          </p:cNvPr>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a:solidFill>
                <a:schemeClr val="dk1"/>
              </a:solidFill>
              <a:highlight>
                <a:schemeClr val="lt1"/>
              </a:highlight>
            </a:endParaRPr>
          </a:p>
        </p:txBody>
      </p:sp>
      <p:sp>
        <p:nvSpPr>
          <p:cNvPr id="146" name="Google Shape;146;g20a46a01688_0_497:notes">
            <a:extLst>
              <a:ext uri="{FF2B5EF4-FFF2-40B4-BE49-F238E27FC236}">
                <a16:creationId xmlns:a16="http://schemas.microsoft.com/office/drawing/2014/main" id="{482A4E69-8D04-E381-8858-8402D6ED351F}"/>
              </a:ext>
            </a:extLst>
          </p:cNvPr>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515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CD85935D-19E7-1F2A-41F8-F739194C68D2}"/>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EAA63A18-E862-4C70-D104-F65E8766A4CB}"/>
              </a:ext>
            </a:extLst>
          </p:cNvPr>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chemeClr val="dk1"/>
              </a:solidFill>
              <a:highlight>
                <a:schemeClr val="lt1"/>
              </a:highlight>
            </a:endParaRPr>
          </a:p>
        </p:txBody>
      </p:sp>
      <p:sp>
        <p:nvSpPr>
          <p:cNvPr id="146" name="Google Shape;146;g20a46a01688_0_497:notes">
            <a:extLst>
              <a:ext uri="{FF2B5EF4-FFF2-40B4-BE49-F238E27FC236}">
                <a16:creationId xmlns:a16="http://schemas.microsoft.com/office/drawing/2014/main" id="{3F2E2157-1FBB-65F1-8529-C37CD6447380}"/>
              </a:ext>
            </a:extLst>
          </p:cNvPr>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5716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pPr marL="181178" indent="-161766">
              <a:lnSpc>
                <a:spcPct val="90000"/>
              </a:lnSpc>
              <a:buClr>
                <a:schemeClr val="dk1"/>
              </a:buClr>
              <a:buSzPts val="1100"/>
              <a:buChar char="•"/>
            </a:pPr>
            <a:endParaRPr lang="en-US">
              <a:solidFill>
                <a:schemeClr val="dk1"/>
              </a:solidFill>
              <a:highlight>
                <a:schemeClr val="lt1"/>
              </a:highlight>
            </a:endParaRPr>
          </a:p>
        </p:txBody>
      </p:sp>
      <p:sp>
        <p:nvSpPr>
          <p:cNvPr id="146" name="Google Shape;146;g20a46a01688_0_49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77865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rgbClr val="FF0000"/>
              </a:solidFill>
              <a:highlight>
                <a:schemeClr val="lt1"/>
              </a:highlight>
            </a:endParaRPr>
          </a:p>
        </p:txBody>
      </p:sp>
      <p:sp>
        <p:nvSpPr>
          <p:cNvPr id="146" name="Google Shape;146;g20a46a01688_0_497: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2097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0A13AF62-B798-EB58-E26D-93BAEBCB0A1B}"/>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02F960FE-53D4-CB9F-BB14-079DAFC1E96F}"/>
              </a:ext>
            </a:extLst>
          </p:cNvPr>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chemeClr val="dk1"/>
              </a:solidFill>
              <a:highlight>
                <a:schemeClr val="lt1"/>
              </a:highlight>
            </a:endParaRPr>
          </a:p>
        </p:txBody>
      </p:sp>
      <p:sp>
        <p:nvSpPr>
          <p:cNvPr id="146" name="Google Shape;146;g20a46a01688_0_497:notes">
            <a:extLst>
              <a:ext uri="{FF2B5EF4-FFF2-40B4-BE49-F238E27FC236}">
                <a16:creationId xmlns:a16="http://schemas.microsoft.com/office/drawing/2014/main" id="{58971412-5617-77E6-76E3-7FA9C5D64F39}"/>
              </a:ext>
            </a:extLst>
          </p:cNvPr>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7141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marR="0" lvl="0" indent="0" algn="l" defTabSz="914400" rtl="0" eaLnBrk="1" fontAlgn="auto" latinLnBrk="0" hangingPunct="1">
              <a:lnSpc>
                <a:spcPct val="90000"/>
              </a:lnSpc>
              <a:spcBef>
                <a:spcPts val="0"/>
              </a:spcBef>
              <a:spcAft>
                <a:spcPts val="0"/>
              </a:spcAft>
              <a:buClr>
                <a:schemeClr val="dk1"/>
              </a:buClr>
              <a:buSzTx/>
              <a:buFontTx/>
              <a:buNone/>
              <a:tabLst/>
              <a:defRPr/>
            </a:pPr>
            <a:r>
              <a:rPr lang="en-US" sz="1200" b="1"/>
              <a:t>Kimberly</a:t>
            </a:r>
          </a:p>
          <a:p>
            <a:pPr marL="19781">
              <a:lnSpc>
                <a:spcPct val="90000"/>
              </a:lnSpc>
              <a:buClr>
                <a:schemeClr val="dk1"/>
              </a:buClr>
            </a:pPr>
            <a:endParaRPr lang="en-US" b="0">
              <a:solidFill>
                <a:schemeClr val="dk1"/>
              </a:solidFill>
              <a:highlight>
                <a:schemeClr val="lt1"/>
              </a:highlight>
            </a:endParaRPr>
          </a:p>
        </p:txBody>
      </p:sp>
      <p:sp>
        <p:nvSpPr>
          <p:cNvPr id="146" name="Google Shape;146;g20a46a01688_0_497: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pPr marL="181178" indent="-161766">
              <a:lnSpc>
                <a:spcPct val="90000"/>
              </a:lnSpc>
              <a:buClr>
                <a:schemeClr val="dk1"/>
              </a:buClr>
              <a:buSzPts val="1100"/>
              <a:buChar char="•"/>
            </a:pPr>
            <a:endParaRPr lang="en-US">
              <a:solidFill>
                <a:schemeClr val="dk1"/>
              </a:solidFill>
              <a:highlight>
                <a:schemeClr val="lt1"/>
              </a:highlight>
            </a:endParaRPr>
          </a:p>
        </p:txBody>
      </p:sp>
      <p:sp>
        <p:nvSpPr>
          <p:cNvPr id="146" name="Google Shape;146;g20a46a01688_0_49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3509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pPr algn="l"/>
            <a:r>
              <a:rPr lang="en-US" b="0" i="0">
                <a:solidFill>
                  <a:srgbClr val="000000"/>
                </a:solidFill>
                <a:effectLst/>
                <a:highlight>
                  <a:srgbClr val="FFFFFF"/>
                </a:highlight>
                <a:latin typeface="Arial" panose="020B0604020202020204" pitchFamily="34" charset="0"/>
              </a:rPr>
              <a:t>his event offers the opportunity to enjoy a complimentary lunch while reuniting with colleagues, forging new relationships, discovering UNCG's newest initiatives, and celebrating the start of a new academic year. </a:t>
            </a:r>
            <a:endParaRPr lang="en-US" b="0" i="0">
              <a:solidFill>
                <a:srgbClr val="141827"/>
              </a:solidFill>
              <a:effectLst/>
              <a:highlight>
                <a:srgbClr val="FFFFFF"/>
              </a:highlight>
              <a:latin typeface="Helvetica Neue"/>
            </a:endParaRPr>
          </a:p>
        </p:txBody>
      </p:sp>
      <p:sp>
        <p:nvSpPr>
          <p:cNvPr id="146" name="Google Shape;146;g20a46a01688_0_49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9328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B9323F03-4EA7-3864-A825-898DCCC75FDA}"/>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EF6D614C-C879-F580-7180-D274267C1F0B}"/>
              </a:ext>
            </a:extLst>
          </p:cNvPr>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pPr algn="l"/>
            <a:endParaRPr lang="en-US" b="0" i="0" dirty="0">
              <a:solidFill>
                <a:srgbClr val="141827"/>
              </a:solidFill>
              <a:effectLst/>
              <a:highlight>
                <a:srgbClr val="FFFFFF"/>
              </a:highlight>
              <a:latin typeface="Helvetica Neue"/>
            </a:endParaRPr>
          </a:p>
        </p:txBody>
      </p:sp>
      <p:sp>
        <p:nvSpPr>
          <p:cNvPr id="146" name="Google Shape;146;g20a46a01688_0_497:notes">
            <a:extLst>
              <a:ext uri="{FF2B5EF4-FFF2-40B4-BE49-F238E27FC236}">
                <a16:creationId xmlns:a16="http://schemas.microsoft.com/office/drawing/2014/main" id="{4711F8ED-F9DE-8CA0-65D0-04E2ACE84EBB}"/>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0569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pPr algn="l"/>
            <a:endParaRPr lang="en-US" b="0" i="0">
              <a:solidFill>
                <a:srgbClr val="141827"/>
              </a:solidFill>
              <a:effectLst/>
              <a:highlight>
                <a:srgbClr val="FFFFFF"/>
              </a:highlight>
              <a:latin typeface="Helvetica Neue"/>
            </a:endParaRPr>
          </a:p>
        </p:txBody>
      </p:sp>
      <p:sp>
        <p:nvSpPr>
          <p:cNvPr id="146" name="Google Shape;146;g20a46a01688_0_49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79897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pPr marL="180975" indent="-161290">
              <a:lnSpc>
                <a:spcPct val="90000"/>
              </a:lnSpc>
              <a:buClr>
                <a:schemeClr val="dk1"/>
              </a:buClr>
              <a:buSzPts val="1100"/>
              <a:buChar char="•"/>
            </a:pPr>
            <a:r>
              <a:rPr lang="en-US">
                <a:solidFill>
                  <a:srgbClr val="333333"/>
                </a:solidFill>
                <a:highlight>
                  <a:srgbClr val="FFFFFF"/>
                </a:highlight>
                <a:latin typeface="Open Sans"/>
                <a:ea typeface="Open Sans"/>
                <a:cs typeface="Open Sans"/>
              </a:rPr>
              <a:t>Support the UNC System staff by participating in a great day of golf.</a:t>
            </a:r>
          </a:p>
          <a:p>
            <a:pPr marL="180975" indent="-161290">
              <a:lnSpc>
                <a:spcPct val="90000"/>
              </a:lnSpc>
              <a:buClr>
                <a:srgbClr val="000000"/>
              </a:buClr>
              <a:buSzPts val="1100"/>
              <a:buChar char="•"/>
            </a:pPr>
            <a:r>
              <a:rPr lang="en-US" b="0" i="0">
                <a:solidFill>
                  <a:srgbClr val="333333"/>
                </a:solidFill>
                <a:effectLst/>
                <a:highlight>
                  <a:srgbClr val="FFFFFF"/>
                </a:highlight>
                <a:latin typeface="Open Sans"/>
                <a:ea typeface="Open Sans"/>
                <a:cs typeface="Open Sans"/>
              </a:rPr>
              <a:t>The purpose of the Janet B. Royster Memorial Staff Scholarship Fund is to provide scholarship(s) to full-time, permanent non-faculty employees who are taking either undergraduate or graduate-level courses at an accredited institution of higher education, or enrolled in approved – short courses, licensure, certificate or continuing education programs that support staff development. </a:t>
            </a:r>
            <a:endParaRPr lang="en-US" b="1">
              <a:solidFill>
                <a:schemeClr val="dk1"/>
              </a:solidFill>
              <a:highlight>
                <a:srgbClr val="FFFFFF"/>
              </a:highlight>
              <a:latin typeface="Open Sans"/>
              <a:ea typeface="Open Sans"/>
              <a:cs typeface="Open Sans"/>
            </a:endParaRPr>
          </a:p>
        </p:txBody>
      </p:sp>
      <p:sp>
        <p:nvSpPr>
          <p:cNvPr id="146" name="Google Shape;146;g20a46a01688_0_49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4894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r>
              <a:rPr lang="en-US">
                <a:solidFill>
                  <a:srgbClr val="141827"/>
                </a:solidFill>
                <a:highlight>
                  <a:srgbClr val="FFFFFF"/>
                </a:highlight>
              </a:rPr>
              <a:t>This scholarship promotes </a:t>
            </a:r>
            <a:r>
              <a:rPr lang="en-US" b="0" i="0">
                <a:solidFill>
                  <a:srgbClr val="141827"/>
                </a:solidFill>
                <a:effectLst/>
                <a:highlight>
                  <a:srgbClr val="FFFFFF"/>
                </a:highlight>
              </a:rPr>
              <a:t>staff </a:t>
            </a:r>
            <a:r>
              <a:rPr lang="en-US">
                <a:solidFill>
                  <a:srgbClr val="141827"/>
                </a:solidFill>
                <a:highlight>
                  <a:srgbClr val="FFFFFF"/>
                </a:highlight>
              </a:rPr>
              <a:t>development for permanent</a:t>
            </a:r>
            <a:r>
              <a:rPr lang="en-US" b="0" i="0">
                <a:solidFill>
                  <a:srgbClr val="141827"/>
                </a:solidFill>
                <a:effectLst/>
                <a:highlight>
                  <a:srgbClr val="FFFFFF"/>
                </a:highlight>
              </a:rPr>
              <a:t>, </a:t>
            </a:r>
            <a:r>
              <a:rPr lang="en-US">
                <a:solidFill>
                  <a:srgbClr val="141827"/>
                </a:solidFill>
                <a:highlight>
                  <a:srgbClr val="FFFFFF"/>
                </a:highlight>
              </a:rPr>
              <a:t>full-time</a:t>
            </a:r>
            <a:r>
              <a:rPr lang="en-US" b="0" i="0">
                <a:solidFill>
                  <a:srgbClr val="141827"/>
                </a:solidFill>
                <a:effectLst/>
                <a:highlight>
                  <a:srgbClr val="FFFFFF"/>
                </a:highlight>
              </a:rPr>
              <a:t>, </a:t>
            </a:r>
            <a:r>
              <a:rPr lang="en-US">
                <a:solidFill>
                  <a:srgbClr val="141827"/>
                </a:solidFill>
                <a:highlight>
                  <a:srgbClr val="FFFFFF"/>
                </a:highlight>
              </a:rPr>
              <a:t>non-faculty employees</a:t>
            </a:r>
            <a:r>
              <a:rPr lang="en-US" b="0" i="0">
                <a:solidFill>
                  <a:srgbClr val="141827"/>
                </a:solidFill>
                <a:effectLst/>
                <a:highlight>
                  <a:srgbClr val="FFFFFF"/>
                </a:highlight>
              </a:rPr>
              <a:t>, </a:t>
            </a:r>
            <a:r>
              <a:rPr lang="en-US">
                <a:solidFill>
                  <a:srgbClr val="141827"/>
                </a:solidFill>
                <a:highlight>
                  <a:srgbClr val="FFFFFF"/>
                </a:highlight>
              </a:rPr>
              <a:t>as well as recognizes </a:t>
            </a:r>
            <a:r>
              <a:rPr lang="en-US" b="0" i="0">
                <a:solidFill>
                  <a:srgbClr val="141827"/>
                </a:solidFill>
                <a:effectLst/>
                <a:highlight>
                  <a:srgbClr val="FFFFFF"/>
                </a:highlight>
              </a:rPr>
              <a:t>and </a:t>
            </a:r>
            <a:r>
              <a:rPr lang="en-US">
                <a:solidFill>
                  <a:srgbClr val="141827"/>
                </a:solidFill>
                <a:highlight>
                  <a:srgbClr val="FFFFFF"/>
                </a:highlight>
              </a:rPr>
              <a:t>honors Janet’s leadership </a:t>
            </a:r>
            <a:r>
              <a:rPr lang="en-US" b="0" i="0">
                <a:solidFill>
                  <a:srgbClr val="141827"/>
                </a:solidFill>
                <a:effectLst/>
                <a:highlight>
                  <a:srgbClr val="FFFFFF"/>
                </a:highlight>
              </a:rPr>
              <a:t>and </a:t>
            </a:r>
            <a:r>
              <a:rPr lang="en-US">
                <a:solidFill>
                  <a:srgbClr val="141827"/>
                </a:solidFill>
                <a:highlight>
                  <a:srgbClr val="FFFFFF"/>
                </a:highlight>
              </a:rPr>
              <a:t>dedication </a:t>
            </a:r>
            <a:r>
              <a:rPr lang="en-US" b="0" i="0">
                <a:solidFill>
                  <a:srgbClr val="141827"/>
                </a:solidFill>
                <a:effectLst/>
                <a:highlight>
                  <a:srgbClr val="FFFFFF"/>
                </a:highlight>
              </a:rPr>
              <a:t>to </a:t>
            </a:r>
            <a:r>
              <a:rPr lang="en-US">
                <a:solidFill>
                  <a:srgbClr val="141827"/>
                </a:solidFill>
                <a:highlight>
                  <a:srgbClr val="FFFFFF"/>
                </a:highlight>
              </a:rPr>
              <a:t>all UNC employees</a:t>
            </a:r>
            <a:r>
              <a:rPr lang="en-US" i="0" u="none" strike="noStrike">
                <a:solidFill>
                  <a:srgbClr val="141827"/>
                </a:solidFill>
                <a:effectLst/>
                <a:highlight>
                  <a:srgbClr val="FFFFFF"/>
                </a:highlight>
              </a:rPr>
              <a:t>.</a:t>
            </a:r>
            <a:endParaRPr lang="en-US"/>
          </a:p>
        </p:txBody>
      </p:sp>
      <p:sp>
        <p:nvSpPr>
          <p:cNvPr id="146" name="Google Shape;146;g20a46a01688_0_49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97850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pPr marL="181178" indent="-161766">
              <a:lnSpc>
                <a:spcPct val="90000"/>
              </a:lnSpc>
              <a:buClr>
                <a:schemeClr val="dk1"/>
              </a:buClr>
              <a:buSzPts val="1100"/>
              <a:buChar char="•"/>
            </a:pPr>
            <a:endParaRPr b="1">
              <a:solidFill>
                <a:schemeClr val="dk1"/>
              </a:solidFill>
              <a:highlight>
                <a:schemeClr val="lt1"/>
              </a:highlight>
            </a:endParaRPr>
          </a:p>
        </p:txBody>
      </p:sp>
      <p:sp>
        <p:nvSpPr>
          <p:cNvPr id="146" name="Google Shape;146;g20a46a01688_0_49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27447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0a46a01688_0_82:notes"/>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endParaRPr lang="en-US"/>
          </a:p>
        </p:txBody>
      </p:sp>
      <p:sp>
        <p:nvSpPr>
          <p:cNvPr id="304" name="Google Shape;304;g20a46a01688_0_8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rgbClr val="FF0000"/>
              </a:solidFill>
              <a:highlight>
                <a:schemeClr val="lt1"/>
              </a:highlight>
            </a:endParaRPr>
          </a:p>
        </p:txBody>
      </p:sp>
      <p:sp>
        <p:nvSpPr>
          <p:cNvPr id="146" name="Google Shape;146;g20a46a01688_0_497: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6417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rgbClr val="FF0000"/>
              </a:solidFill>
              <a:highlight>
                <a:schemeClr val="lt1"/>
              </a:highlight>
            </a:endParaRPr>
          </a:p>
        </p:txBody>
      </p:sp>
      <p:sp>
        <p:nvSpPr>
          <p:cNvPr id="146" name="Google Shape;146;g20a46a01688_0_497: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8251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70D19DC3-81CA-20EE-0912-9C818CBB43AB}"/>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DEFDF749-0EC0-00B8-FCF8-B73F4828CF38}"/>
              </a:ext>
            </a:extLst>
          </p:cNvPr>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rgbClr val="FF0000"/>
              </a:solidFill>
              <a:highlight>
                <a:schemeClr val="lt1"/>
              </a:highlight>
            </a:endParaRPr>
          </a:p>
        </p:txBody>
      </p:sp>
      <p:sp>
        <p:nvSpPr>
          <p:cNvPr id="146" name="Google Shape;146;g20a46a01688_0_497:notes">
            <a:extLst>
              <a:ext uri="{FF2B5EF4-FFF2-40B4-BE49-F238E27FC236}">
                <a16:creationId xmlns:a16="http://schemas.microsoft.com/office/drawing/2014/main" id="{8EBFB50B-E790-A364-CAD0-ECE28B086F0F}"/>
              </a:ext>
            </a:extLst>
          </p:cNvPr>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3502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6F94A6B3-E687-C102-7D98-695515E79D26}"/>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4C231C51-2127-8B9B-AD46-1C01B7E0BD98}"/>
              </a:ext>
            </a:extLst>
          </p:cNvPr>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a:solidFill>
                <a:schemeClr val="dk1"/>
              </a:solidFill>
              <a:highlight>
                <a:schemeClr val="lt1"/>
              </a:highlight>
            </a:endParaRPr>
          </a:p>
        </p:txBody>
      </p:sp>
      <p:sp>
        <p:nvSpPr>
          <p:cNvPr id="146" name="Google Shape;146;g20a46a01688_0_497:notes">
            <a:extLst>
              <a:ext uri="{FF2B5EF4-FFF2-40B4-BE49-F238E27FC236}">
                <a16:creationId xmlns:a16="http://schemas.microsoft.com/office/drawing/2014/main" id="{31E67A6C-2F08-5B3B-C0CB-42CEEB72F81D}"/>
              </a:ext>
            </a:extLst>
          </p:cNvPr>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8259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chemeClr val="dk1"/>
              </a:solidFill>
              <a:highlight>
                <a:schemeClr val="lt1"/>
              </a:highlight>
            </a:endParaRPr>
          </a:p>
        </p:txBody>
      </p:sp>
      <p:sp>
        <p:nvSpPr>
          <p:cNvPr id="146" name="Google Shape;146;g20a46a01688_0_497: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3715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EDC31FC6-0004-2754-09E6-E04F0C716DCA}"/>
            </a:ext>
          </a:extLst>
        </p:cNvPr>
        <p:cNvGrpSpPr/>
        <p:nvPr/>
      </p:nvGrpSpPr>
      <p:grpSpPr>
        <a:xfrm>
          <a:off x="0" y="0"/>
          <a:ext cx="0" cy="0"/>
          <a:chOff x="0" y="0"/>
          <a:chExt cx="0" cy="0"/>
        </a:xfrm>
      </p:grpSpPr>
      <p:sp>
        <p:nvSpPr>
          <p:cNvPr id="145" name="Google Shape;145;g20a46a01688_0_497:notes">
            <a:extLst>
              <a:ext uri="{FF2B5EF4-FFF2-40B4-BE49-F238E27FC236}">
                <a16:creationId xmlns:a16="http://schemas.microsoft.com/office/drawing/2014/main" id="{EB178AF7-4B7C-59A5-E2ED-F495B8C586A8}"/>
              </a:ext>
            </a:extLst>
          </p:cNvPr>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chemeClr val="dk1"/>
              </a:solidFill>
              <a:highlight>
                <a:schemeClr val="lt1"/>
              </a:highlight>
            </a:endParaRPr>
          </a:p>
        </p:txBody>
      </p:sp>
      <p:sp>
        <p:nvSpPr>
          <p:cNvPr id="146" name="Google Shape;146;g20a46a01688_0_497:notes">
            <a:extLst>
              <a:ext uri="{FF2B5EF4-FFF2-40B4-BE49-F238E27FC236}">
                <a16:creationId xmlns:a16="http://schemas.microsoft.com/office/drawing/2014/main" id="{4FEA4732-273C-656E-3B36-BADB3BE9178E}"/>
              </a:ext>
            </a:extLst>
          </p:cNvPr>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7288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0a46a01688_0_497:notes"/>
          <p:cNvSpPr txBox="1">
            <a:spLocks noGrp="1"/>
          </p:cNvSpPr>
          <p:nvPr>
            <p:ph type="body" idx="1"/>
          </p:nvPr>
        </p:nvSpPr>
        <p:spPr>
          <a:xfrm>
            <a:off x="716619" y="4548458"/>
            <a:ext cx="5732949" cy="3721620"/>
          </a:xfrm>
          <a:prstGeom prst="rect">
            <a:avLst/>
          </a:prstGeom>
        </p:spPr>
        <p:txBody>
          <a:bodyPr spcFirstLastPara="1" wrap="square" lIns="94932" tIns="94932" rIns="94932" bIns="94932" anchor="t" anchorCtr="0">
            <a:noAutofit/>
          </a:bodyPr>
          <a:lstStyle/>
          <a:p>
            <a:pPr marL="19781">
              <a:lnSpc>
                <a:spcPct val="90000"/>
              </a:lnSpc>
              <a:buClr>
                <a:schemeClr val="dk1"/>
              </a:buClr>
            </a:pPr>
            <a:endParaRPr lang="en-US" b="0">
              <a:solidFill>
                <a:schemeClr val="dk1"/>
              </a:solidFill>
              <a:highlight>
                <a:schemeClr val="lt1"/>
              </a:highlight>
            </a:endParaRPr>
          </a:p>
        </p:txBody>
      </p:sp>
      <p:sp>
        <p:nvSpPr>
          <p:cNvPr id="146" name="Google Shape;146;g20a46a01688_0_497: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5034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36558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18605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21496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62"/>
        <p:cNvGrpSpPr/>
        <p:nvPr/>
      </p:nvGrpSpPr>
      <p:grpSpPr>
        <a:xfrm>
          <a:off x="0" y="0"/>
          <a:ext cx="0" cy="0"/>
          <a:chOff x="0" y="0"/>
          <a:chExt cx="0" cy="0"/>
        </a:xfrm>
      </p:grpSpPr>
      <p:sp>
        <p:nvSpPr>
          <p:cNvPr id="63" name="Google Shape;63;p15"/>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Calibri"/>
              <a:buNone/>
              <a:defRPr sz="60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4" name="Google Shape;64;p15"/>
          <p:cNvSpPr txBox="1">
            <a:spLocks noGrp="1"/>
          </p:cNvSpPr>
          <p:nvPr>
            <p:ph type="subTitle" idx="1"/>
          </p:nvPr>
        </p:nvSpPr>
        <p:spPr>
          <a:xfrm>
            <a:off x="1524000" y="3602039"/>
            <a:ext cx="9144000" cy="16556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1067"/>
              </a:spcBef>
              <a:spcAft>
                <a:spcPts val="0"/>
              </a:spcAft>
              <a:buClr>
                <a:schemeClr val="dk1"/>
              </a:buClr>
              <a:buSzPts val="1800"/>
              <a:buNone/>
              <a:defRPr sz="2400"/>
            </a:lvl1pPr>
            <a:lvl2pPr lvl="1" algn="ctr" rtl="0">
              <a:lnSpc>
                <a:spcPct val="90000"/>
              </a:lnSpc>
              <a:spcBef>
                <a:spcPts val="533"/>
              </a:spcBef>
              <a:spcAft>
                <a:spcPts val="0"/>
              </a:spcAft>
              <a:buClr>
                <a:schemeClr val="dk1"/>
              </a:buClr>
              <a:buSzPts val="1500"/>
              <a:buNone/>
              <a:defRPr sz="2000"/>
            </a:lvl2pPr>
            <a:lvl3pPr lvl="2" algn="ctr" rtl="0">
              <a:lnSpc>
                <a:spcPct val="90000"/>
              </a:lnSpc>
              <a:spcBef>
                <a:spcPts val="533"/>
              </a:spcBef>
              <a:spcAft>
                <a:spcPts val="0"/>
              </a:spcAft>
              <a:buClr>
                <a:schemeClr val="dk1"/>
              </a:buClr>
              <a:buSzPts val="1400"/>
              <a:buNone/>
              <a:defRPr sz="1867"/>
            </a:lvl3pPr>
            <a:lvl4pPr lvl="3" algn="ctr" rtl="0">
              <a:lnSpc>
                <a:spcPct val="90000"/>
              </a:lnSpc>
              <a:spcBef>
                <a:spcPts val="533"/>
              </a:spcBef>
              <a:spcAft>
                <a:spcPts val="0"/>
              </a:spcAft>
              <a:buClr>
                <a:schemeClr val="dk1"/>
              </a:buClr>
              <a:buSzPts val="1200"/>
              <a:buNone/>
              <a:defRPr sz="1600"/>
            </a:lvl4pPr>
            <a:lvl5pPr lvl="4" algn="ctr" rtl="0">
              <a:lnSpc>
                <a:spcPct val="90000"/>
              </a:lnSpc>
              <a:spcBef>
                <a:spcPts val="533"/>
              </a:spcBef>
              <a:spcAft>
                <a:spcPts val="0"/>
              </a:spcAft>
              <a:buClr>
                <a:schemeClr val="dk1"/>
              </a:buClr>
              <a:buSzPts val="1200"/>
              <a:buNone/>
              <a:defRPr sz="1600"/>
            </a:lvl5pPr>
            <a:lvl6pPr lvl="5" algn="ctr" rtl="0">
              <a:lnSpc>
                <a:spcPct val="90000"/>
              </a:lnSpc>
              <a:spcBef>
                <a:spcPts val="533"/>
              </a:spcBef>
              <a:spcAft>
                <a:spcPts val="0"/>
              </a:spcAft>
              <a:buClr>
                <a:schemeClr val="dk1"/>
              </a:buClr>
              <a:buSzPts val="1200"/>
              <a:buNone/>
              <a:defRPr sz="1600"/>
            </a:lvl6pPr>
            <a:lvl7pPr lvl="6" algn="ctr" rtl="0">
              <a:lnSpc>
                <a:spcPct val="90000"/>
              </a:lnSpc>
              <a:spcBef>
                <a:spcPts val="533"/>
              </a:spcBef>
              <a:spcAft>
                <a:spcPts val="0"/>
              </a:spcAft>
              <a:buClr>
                <a:schemeClr val="dk1"/>
              </a:buClr>
              <a:buSzPts val="1200"/>
              <a:buNone/>
              <a:defRPr sz="1600"/>
            </a:lvl7pPr>
            <a:lvl8pPr lvl="7" algn="ctr" rtl="0">
              <a:lnSpc>
                <a:spcPct val="90000"/>
              </a:lnSpc>
              <a:spcBef>
                <a:spcPts val="533"/>
              </a:spcBef>
              <a:spcAft>
                <a:spcPts val="0"/>
              </a:spcAft>
              <a:buClr>
                <a:schemeClr val="dk1"/>
              </a:buClr>
              <a:buSzPts val="1200"/>
              <a:buNone/>
              <a:defRPr sz="1600"/>
            </a:lvl8pPr>
            <a:lvl9pPr lvl="8" algn="ctr" rtl="0">
              <a:lnSpc>
                <a:spcPct val="90000"/>
              </a:lnSpc>
              <a:spcBef>
                <a:spcPts val="533"/>
              </a:spcBef>
              <a:spcAft>
                <a:spcPts val="0"/>
              </a:spcAft>
              <a:buClr>
                <a:schemeClr val="dk1"/>
              </a:buClr>
              <a:buSzPts val="1200"/>
              <a:buNone/>
              <a:defRPr sz="1600"/>
            </a:lvl9pPr>
          </a:lstStyle>
          <a:p>
            <a:endParaRPr/>
          </a:p>
        </p:txBody>
      </p:sp>
      <p:sp>
        <p:nvSpPr>
          <p:cNvPr id="65" name="Google Shape;65;p15"/>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6" name="Google Shape;66;p15"/>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7" name="Google Shape;67;p1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219360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0" name="Google Shape;70;p16"/>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71" name="Google Shape;71;p16"/>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2" name="Google Shape;72;p16"/>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3" name="Google Shape;73;p16"/>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267218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831851" y="1709737"/>
            <a:ext cx="10515600" cy="28528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Calibri"/>
              <a:buNone/>
              <a:defRPr sz="60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6" name="Google Shape;76;p17"/>
          <p:cNvSpPr txBox="1">
            <a:spLocks noGrp="1"/>
          </p:cNvSpPr>
          <p:nvPr>
            <p:ph type="body" idx="1"/>
          </p:nvPr>
        </p:nvSpPr>
        <p:spPr>
          <a:xfrm>
            <a:off x="831851" y="4589463"/>
            <a:ext cx="10515600" cy="15004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Clr>
                <a:srgbClr val="888888"/>
              </a:buClr>
              <a:buSzPts val="1800"/>
              <a:buNone/>
              <a:defRPr sz="2400">
                <a:solidFill>
                  <a:srgbClr val="888888"/>
                </a:solidFill>
              </a:defRPr>
            </a:lvl1pPr>
            <a:lvl2pPr marL="1219170" lvl="1" indent="-304792" algn="l" rtl="0">
              <a:lnSpc>
                <a:spcPct val="90000"/>
              </a:lnSpc>
              <a:spcBef>
                <a:spcPts val="533"/>
              </a:spcBef>
              <a:spcAft>
                <a:spcPts val="0"/>
              </a:spcAft>
              <a:buClr>
                <a:srgbClr val="888888"/>
              </a:buClr>
              <a:buSzPts val="1500"/>
              <a:buNone/>
              <a:defRPr sz="2000">
                <a:solidFill>
                  <a:srgbClr val="888888"/>
                </a:solidFill>
              </a:defRPr>
            </a:lvl2pPr>
            <a:lvl3pPr marL="1828754" lvl="2" indent="-304792" algn="l" rtl="0">
              <a:lnSpc>
                <a:spcPct val="90000"/>
              </a:lnSpc>
              <a:spcBef>
                <a:spcPts val="533"/>
              </a:spcBef>
              <a:spcAft>
                <a:spcPts val="0"/>
              </a:spcAft>
              <a:buClr>
                <a:srgbClr val="888888"/>
              </a:buClr>
              <a:buSzPts val="1400"/>
              <a:buNone/>
              <a:defRPr sz="1867">
                <a:solidFill>
                  <a:srgbClr val="888888"/>
                </a:solidFill>
              </a:defRPr>
            </a:lvl3pPr>
            <a:lvl4pPr marL="2438339" lvl="3" indent="-304792" algn="l" rtl="0">
              <a:lnSpc>
                <a:spcPct val="90000"/>
              </a:lnSpc>
              <a:spcBef>
                <a:spcPts val="533"/>
              </a:spcBef>
              <a:spcAft>
                <a:spcPts val="0"/>
              </a:spcAft>
              <a:buClr>
                <a:srgbClr val="888888"/>
              </a:buClr>
              <a:buSzPts val="1200"/>
              <a:buNone/>
              <a:defRPr sz="1600">
                <a:solidFill>
                  <a:srgbClr val="888888"/>
                </a:solidFill>
              </a:defRPr>
            </a:lvl4pPr>
            <a:lvl5pPr marL="3047924" lvl="4" indent="-304792" algn="l" rtl="0">
              <a:lnSpc>
                <a:spcPct val="90000"/>
              </a:lnSpc>
              <a:spcBef>
                <a:spcPts val="533"/>
              </a:spcBef>
              <a:spcAft>
                <a:spcPts val="0"/>
              </a:spcAft>
              <a:buClr>
                <a:srgbClr val="888888"/>
              </a:buClr>
              <a:buSzPts val="1200"/>
              <a:buNone/>
              <a:defRPr sz="1600">
                <a:solidFill>
                  <a:srgbClr val="888888"/>
                </a:solidFill>
              </a:defRPr>
            </a:lvl5pPr>
            <a:lvl6pPr marL="3657509" lvl="5" indent="-304792" algn="l" rtl="0">
              <a:lnSpc>
                <a:spcPct val="90000"/>
              </a:lnSpc>
              <a:spcBef>
                <a:spcPts val="533"/>
              </a:spcBef>
              <a:spcAft>
                <a:spcPts val="0"/>
              </a:spcAft>
              <a:buClr>
                <a:srgbClr val="888888"/>
              </a:buClr>
              <a:buSzPts val="1200"/>
              <a:buNone/>
              <a:defRPr sz="1600">
                <a:solidFill>
                  <a:srgbClr val="888888"/>
                </a:solidFill>
              </a:defRPr>
            </a:lvl6pPr>
            <a:lvl7pPr marL="4267093" lvl="6" indent="-304792" algn="l" rtl="0">
              <a:lnSpc>
                <a:spcPct val="90000"/>
              </a:lnSpc>
              <a:spcBef>
                <a:spcPts val="533"/>
              </a:spcBef>
              <a:spcAft>
                <a:spcPts val="0"/>
              </a:spcAft>
              <a:buClr>
                <a:srgbClr val="888888"/>
              </a:buClr>
              <a:buSzPts val="1200"/>
              <a:buNone/>
              <a:defRPr sz="1600">
                <a:solidFill>
                  <a:srgbClr val="888888"/>
                </a:solidFill>
              </a:defRPr>
            </a:lvl7pPr>
            <a:lvl8pPr marL="4876678" lvl="7" indent="-304792" algn="l" rtl="0">
              <a:lnSpc>
                <a:spcPct val="90000"/>
              </a:lnSpc>
              <a:spcBef>
                <a:spcPts val="533"/>
              </a:spcBef>
              <a:spcAft>
                <a:spcPts val="0"/>
              </a:spcAft>
              <a:buClr>
                <a:srgbClr val="888888"/>
              </a:buClr>
              <a:buSzPts val="1200"/>
              <a:buNone/>
              <a:defRPr sz="1600">
                <a:solidFill>
                  <a:srgbClr val="888888"/>
                </a:solidFill>
              </a:defRPr>
            </a:lvl8pPr>
            <a:lvl9pPr marL="5486263" lvl="8" indent="-304792" algn="l" rtl="0">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77" name="Google Shape;77;p17"/>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8" name="Google Shape;78;p17"/>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9" name="Google Shape;79;p17"/>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7376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sp>
        <p:nvSpPr>
          <p:cNvPr id="97" name="Google Shape;97;p20"/>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8" name="Google Shape;98;p20"/>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9" name="Google Shape;99;p20"/>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0" name="Google Shape;100;p20"/>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546175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05"/>
        <p:cNvGrpSpPr/>
        <p:nvPr/>
      </p:nvGrpSpPr>
      <p:grpSpPr>
        <a:xfrm>
          <a:off x="0" y="0"/>
          <a:ext cx="0" cy="0"/>
          <a:chOff x="0" y="0"/>
          <a:chExt cx="0" cy="0"/>
        </a:xfrm>
      </p:grpSpPr>
      <p:sp>
        <p:nvSpPr>
          <p:cNvPr id="106" name="Google Shape;106;p22"/>
          <p:cNvSpPr txBox="1">
            <a:spLocks noGrp="1"/>
          </p:cNvSpPr>
          <p:nvPr>
            <p:ph type="title"/>
          </p:nvPr>
        </p:nvSpPr>
        <p:spPr>
          <a:xfrm>
            <a:off x="839788" y="457200"/>
            <a:ext cx="3932000" cy="16004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32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7" name="Google Shape;107;p22"/>
          <p:cNvSpPr txBox="1">
            <a:spLocks noGrp="1"/>
          </p:cNvSpPr>
          <p:nvPr>
            <p:ph type="body" idx="1"/>
          </p:nvPr>
        </p:nvSpPr>
        <p:spPr>
          <a:xfrm>
            <a:off x="5183188" y="987425"/>
            <a:ext cx="6172400" cy="4873600"/>
          </a:xfrm>
          <a:prstGeom prst="rect">
            <a:avLst/>
          </a:prstGeom>
          <a:noFill/>
          <a:ln>
            <a:noFill/>
          </a:ln>
        </p:spPr>
        <p:txBody>
          <a:bodyPr spcFirstLastPara="1" wrap="square" lIns="68575" tIns="34275" rIns="68575" bIns="34275" anchor="t" anchorCtr="0">
            <a:normAutofit/>
          </a:bodyPr>
          <a:lstStyle>
            <a:lvl1pPr marL="609585" lvl="0" indent="-507987" algn="l" rtl="0">
              <a:lnSpc>
                <a:spcPct val="90000"/>
              </a:lnSpc>
              <a:spcBef>
                <a:spcPts val="1067"/>
              </a:spcBef>
              <a:spcAft>
                <a:spcPts val="0"/>
              </a:spcAft>
              <a:buClr>
                <a:schemeClr val="dk1"/>
              </a:buClr>
              <a:buSzPts val="2400"/>
              <a:buChar char="•"/>
              <a:defRPr sz="3200"/>
            </a:lvl1pPr>
            <a:lvl2pPr marL="1219170" lvl="1" indent="-482588" algn="l" rtl="0">
              <a:lnSpc>
                <a:spcPct val="90000"/>
              </a:lnSpc>
              <a:spcBef>
                <a:spcPts val="533"/>
              </a:spcBef>
              <a:spcAft>
                <a:spcPts val="0"/>
              </a:spcAft>
              <a:buClr>
                <a:schemeClr val="dk1"/>
              </a:buClr>
              <a:buSzPts val="2100"/>
              <a:buChar char="•"/>
              <a:defRPr sz="2800"/>
            </a:lvl2pPr>
            <a:lvl3pPr marL="1828754" lvl="2" indent="-457189" algn="l" rtl="0">
              <a:lnSpc>
                <a:spcPct val="90000"/>
              </a:lnSpc>
              <a:spcBef>
                <a:spcPts val="533"/>
              </a:spcBef>
              <a:spcAft>
                <a:spcPts val="0"/>
              </a:spcAft>
              <a:buClr>
                <a:schemeClr val="dk1"/>
              </a:buClr>
              <a:buSzPts val="1800"/>
              <a:buChar char="•"/>
              <a:defRPr sz="2400"/>
            </a:lvl3pPr>
            <a:lvl4pPr marL="2438339" lvl="3" indent="-431789" algn="l" rtl="0">
              <a:lnSpc>
                <a:spcPct val="90000"/>
              </a:lnSpc>
              <a:spcBef>
                <a:spcPts val="533"/>
              </a:spcBef>
              <a:spcAft>
                <a:spcPts val="0"/>
              </a:spcAft>
              <a:buClr>
                <a:schemeClr val="dk1"/>
              </a:buClr>
              <a:buSzPts val="1500"/>
              <a:buChar char="•"/>
              <a:defRPr sz="2000"/>
            </a:lvl4pPr>
            <a:lvl5pPr marL="3047924" lvl="4" indent="-431789" algn="l" rtl="0">
              <a:lnSpc>
                <a:spcPct val="90000"/>
              </a:lnSpc>
              <a:spcBef>
                <a:spcPts val="533"/>
              </a:spcBef>
              <a:spcAft>
                <a:spcPts val="0"/>
              </a:spcAft>
              <a:buClr>
                <a:schemeClr val="dk1"/>
              </a:buClr>
              <a:buSzPts val="1500"/>
              <a:buChar char="•"/>
              <a:defRPr sz="2000"/>
            </a:lvl5pPr>
            <a:lvl6pPr marL="3657509" lvl="5" indent="-431789" algn="l" rtl="0">
              <a:lnSpc>
                <a:spcPct val="90000"/>
              </a:lnSpc>
              <a:spcBef>
                <a:spcPts val="533"/>
              </a:spcBef>
              <a:spcAft>
                <a:spcPts val="0"/>
              </a:spcAft>
              <a:buClr>
                <a:schemeClr val="dk1"/>
              </a:buClr>
              <a:buSzPts val="1500"/>
              <a:buChar char="•"/>
              <a:defRPr sz="2000"/>
            </a:lvl6pPr>
            <a:lvl7pPr marL="4267093" lvl="6" indent="-431789" algn="l" rtl="0">
              <a:lnSpc>
                <a:spcPct val="90000"/>
              </a:lnSpc>
              <a:spcBef>
                <a:spcPts val="533"/>
              </a:spcBef>
              <a:spcAft>
                <a:spcPts val="0"/>
              </a:spcAft>
              <a:buClr>
                <a:schemeClr val="dk1"/>
              </a:buClr>
              <a:buSzPts val="1500"/>
              <a:buChar char="•"/>
              <a:defRPr sz="2000"/>
            </a:lvl7pPr>
            <a:lvl8pPr marL="4876678" lvl="7" indent="-431789" algn="l" rtl="0">
              <a:lnSpc>
                <a:spcPct val="90000"/>
              </a:lnSpc>
              <a:spcBef>
                <a:spcPts val="533"/>
              </a:spcBef>
              <a:spcAft>
                <a:spcPts val="0"/>
              </a:spcAft>
              <a:buClr>
                <a:schemeClr val="dk1"/>
              </a:buClr>
              <a:buSzPts val="1500"/>
              <a:buChar char="•"/>
              <a:defRPr sz="2000"/>
            </a:lvl8pPr>
            <a:lvl9pPr marL="5486263" lvl="8" indent="-431789" algn="l" rtl="0">
              <a:lnSpc>
                <a:spcPct val="90000"/>
              </a:lnSpc>
              <a:spcBef>
                <a:spcPts val="533"/>
              </a:spcBef>
              <a:spcAft>
                <a:spcPts val="0"/>
              </a:spcAft>
              <a:buClr>
                <a:schemeClr val="dk1"/>
              </a:buClr>
              <a:buSzPts val="1500"/>
              <a:buChar char="•"/>
              <a:defRPr sz="2000"/>
            </a:lvl9pPr>
          </a:lstStyle>
          <a:p>
            <a:endParaRPr/>
          </a:p>
        </p:txBody>
      </p:sp>
      <p:sp>
        <p:nvSpPr>
          <p:cNvPr id="108" name="Google Shape;108;p22"/>
          <p:cNvSpPr txBox="1">
            <a:spLocks noGrp="1"/>
          </p:cNvSpPr>
          <p:nvPr>
            <p:ph type="body" idx="2"/>
          </p:nvPr>
        </p:nvSpPr>
        <p:spPr>
          <a:xfrm>
            <a:off x="839788" y="2057400"/>
            <a:ext cx="3932000" cy="38116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Clr>
                <a:schemeClr val="dk1"/>
              </a:buClr>
              <a:buSzPts val="1200"/>
              <a:buNone/>
              <a:defRPr sz="1600"/>
            </a:lvl1pPr>
            <a:lvl2pPr marL="1219170" lvl="1" indent="-304792" algn="l" rtl="0">
              <a:lnSpc>
                <a:spcPct val="90000"/>
              </a:lnSpc>
              <a:spcBef>
                <a:spcPts val="533"/>
              </a:spcBef>
              <a:spcAft>
                <a:spcPts val="0"/>
              </a:spcAft>
              <a:buClr>
                <a:schemeClr val="dk1"/>
              </a:buClr>
              <a:buSzPts val="1100"/>
              <a:buNone/>
              <a:defRPr sz="1467"/>
            </a:lvl2pPr>
            <a:lvl3pPr marL="1828754" lvl="2" indent="-304792" algn="l" rtl="0">
              <a:lnSpc>
                <a:spcPct val="90000"/>
              </a:lnSpc>
              <a:spcBef>
                <a:spcPts val="533"/>
              </a:spcBef>
              <a:spcAft>
                <a:spcPts val="0"/>
              </a:spcAft>
              <a:buClr>
                <a:schemeClr val="dk1"/>
              </a:buClr>
              <a:buSzPts val="900"/>
              <a:buNone/>
              <a:defRPr sz="1200"/>
            </a:lvl3pPr>
            <a:lvl4pPr marL="2438339" lvl="3" indent="-304792" algn="l" rtl="0">
              <a:lnSpc>
                <a:spcPct val="90000"/>
              </a:lnSpc>
              <a:spcBef>
                <a:spcPts val="533"/>
              </a:spcBef>
              <a:spcAft>
                <a:spcPts val="0"/>
              </a:spcAft>
              <a:buClr>
                <a:schemeClr val="dk1"/>
              </a:buClr>
              <a:buSzPts val="800"/>
              <a:buNone/>
              <a:defRPr sz="1067"/>
            </a:lvl4pPr>
            <a:lvl5pPr marL="3047924" lvl="4" indent="-304792" algn="l" rtl="0">
              <a:lnSpc>
                <a:spcPct val="90000"/>
              </a:lnSpc>
              <a:spcBef>
                <a:spcPts val="533"/>
              </a:spcBef>
              <a:spcAft>
                <a:spcPts val="0"/>
              </a:spcAft>
              <a:buClr>
                <a:schemeClr val="dk1"/>
              </a:buClr>
              <a:buSzPts val="800"/>
              <a:buNone/>
              <a:defRPr sz="1067"/>
            </a:lvl5pPr>
            <a:lvl6pPr marL="3657509" lvl="5" indent="-304792" algn="l" rtl="0">
              <a:lnSpc>
                <a:spcPct val="90000"/>
              </a:lnSpc>
              <a:spcBef>
                <a:spcPts val="533"/>
              </a:spcBef>
              <a:spcAft>
                <a:spcPts val="0"/>
              </a:spcAft>
              <a:buClr>
                <a:schemeClr val="dk1"/>
              </a:buClr>
              <a:buSzPts val="800"/>
              <a:buNone/>
              <a:defRPr sz="1067"/>
            </a:lvl6pPr>
            <a:lvl7pPr marL="4267093" lvl="6" indent="-304792" algn="l" rtl="0">
              <a:lnSpc>
                <a:spcPct val="90000"/>
              </a:lnSpc>
              <a:spcBef>
                <a:spcPts val="533"/>
              </a:spcBef>
              <a:spcAft>
                <a:spcPts val="0"/>
              </a:spcAft>
              <a:buClr>
                <a:schemeClr val="dk1"/>
              </a:buClr>
              <a:buSzPts val="800"/>
              <a:buNone/>
              <a:defRPr sz="1067"/>
            </a:lvl7pPr>
            <a:lvl8pPr marL="4876678" lvl="7" indent="-304792" algn="l" rtl="0">
              <a:lnSpc>
                <a:spcPct val="90000"/>
              </a:lnSpc>
              <a:spcBef>
                <a:spcPts val="533"/>
              </a:spcBef>
              <a:spcAft>
                <a:spcPts val="0"/>
              </a:spcAft>
              <a:buClr>
                <a:schemeClr val="dk1"/>
              </a:buClr>
              <a:buSzPts val="800"/>
              <a:buNone/>
              <a:defRPr sz="1067"/>
            </a:lvl8pPr>
            <a:lvl9pPr marL="5486263" lvl="8" indent="-304792" algn="l" rtl="0">
              <a:lnSpc>
                <a:spcPct val="90000"/>
              </a:lnSpc>
              <a:spcBef>
                <a:spcPts val="533"/>
              </a:spcBef>
              <a:spcAft>
                <a:spcPts val="0"/>
              </a:spcAft>
              <a:buClr>
                <a:schemeClr val="dk1"/>
              </a:buClr>
              <a:buSzPts val="800"/>
              <a:buNone/>
              <a:defRPr sz="1067"/>
            </a:lvl9pPr>
          </a:lstStyle>
          <a:p>
            <a:endParaRPr/>
          </a:p>
        </p:txBody>
      </p:sp>
      <p:sp>
        <p:nvSpPr>
          <p:cNvPr id="109" name="Google Shape;109;p22"/>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0" name="Google Shape;110;p22"/>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1" name="Google Shape;111;p22"/>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001614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12"/>
        <p:cNvGrpSpPr/>
        <p:nvPr/>
      </p:nvGrpSpPr>
      <p:grpSpPr>
        <a:xfrm>
          <a:off x="0" y="0"/>
          <a:ext cx="0" cy="0"/>
          <a:chOff x="0" y="0"/>
          <a:chExt cx="0" cy="0"/>
        </a:xfrm>
      </p:grpSpPr>
      <p:sp>
        <p:nvSpPr>
          <p:cNvPr id="113" name="Google Shape;113;p23"/>
          <p:cNvSpPr txBox="1">
            <a:spLocks noGrp="1"/>
          </p:cNvSpPr>
          <p:nvPr>
            <p:ph type="title"/>
          </p:nvPr>
        </p:nvSpPr>
        <p:spPr>
          <a:xfrm>
            <a:off x="839788" y="457200"/>
            <a:ext cx="3932000" cy="16004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32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4" name="Google Shape;114;p23"/>
          <p:cNvSpPr>
            <a:spLocks noGrp="1"/>
          </p:cNvSpPr>
          <p:nvPr>
            <p:ph type="pic" idx="2"/>
          </p:nvPr>
        </p:nvSpPr>
        <p:spPr>
          <a:xfrm>
            <a:off x="5183188" y="987425"/>
            <a:ext cx="6172400" cy="4873600"/>
          </a:xfrm>
          <a:prstGeom prst="rect">
            <a:avLst/>
          </a:prstGeom>
          <a:noFill/>
          <a:ln>
            <a:noFill/>
          </a:ln>
        </p:spPr>
      </p:sp>
      <p:sp>
        <p:nvSpPr>
          <p:cNvPr id="115" name="Google Shape;115;p23"/>
          <p:cNvSpPr txBox="1">
            <a:spLocks noGrp="1"/>
          </p:cNvSpPr>
          <p:nvPr>
            <p:ph type="body" idx="1"/>
          </p:nvPr>
        </p:nvSpPr>
        <p:spPr>
          <a:xfrm>
            <a:off x="839788" y="2057400"/>
            <a:ext cx="3932000" cy="38116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Clr>
                <a:schemeClr val="dk1"/>
              </a:buClr>
              <a:buSzPts val="1200"/>
              <a:buNone/>
              <a:defRPr sz="1600"/>
            </a:lvl1pPr>
            <a:lvl2pPr marL="1219170" lvl="1" indent="-304792" algn="l" rtl="0">
              <a:lnSpc>
                <a:spcPct val="90000"/>
              </a:lnSpc>
              <a:spcBef>
                <a:spcPts val="533"/>
              </a:spcBef>
              <a:spcAft>
                <a:spcPts val="0"/>
              </a:spcAft>
              <a:buClr>
                <a:schemeClr val="dk1"/>
              </a:buClr>
              <a:buSzPts val="1100"/>
              <a:buNone/>
              <a:defRPr sz="1467"/>
            </a:lvl2pPr>
            <a:lvl3pPr marL="1828754" lvl="2" indent="-304792" algn="l" rtl="0">
              <a:lnSpc>
                <a:spcPct val="90000"/>
              </a:lnSpc>
              <a:spcBef>
                <a:spcPts val="533"/>
              </a:spcBef>
              <a:spcAft>
                <a:spcPts val="0"/>
              </a:spcAft>
              <a:buClr>
                <a:schemeClr val="dk1"/>
              </a:buClr>
              <a:buSzPts val="900"/>
              <a:buNone/>
              <a:defRPr sz="1200"/>
            </a:lvl3pPr>
            <a:lvl4pPr marL="2438339" lvl="3" indent="-304792" algn="l" rtl="0">
              <a:lnSpc>
                <a:spcPct val="90000"/>
              </a:lnSpc>
              <a:spcBef>
                <a:spcPts val="533"/>
              </a:spcBef>
              <a:spcAft>
                <a:spcPts val="0"/>
              </a:spcAft>
              <a:buClr>
                <a:schemeClr val="dk1"/>
              </a:buClr>
              <a:buSzPts val="800"/>
              <a:buNone/>
              <a:defRPr sz="1067"/>
            </a:lvl4pPr>
            <a:lvl5pPr marL="3047924" lvl="4" indent="-304792" algn="l" rtl="0">
              <a:lnSpc>
                <a:spcPct val="90000"/>
              </a:lnSpc>
              <a:spcBef>
                <a:spcPts val="533"/>
              </a:spcBef>
              <a:spcAft>
                <a:spcPts val="0"/>
              </a:spcAft>
              <a:buClr>
                <a:schemeClr val="dk1"/>
              </a:buClr>
              <a:buSzPts val="800"/>
              <a:buNone/>
              <a:defRPr sz="1067"/>
            </a:lvl5pPr>
            <a:lvl6pPr marL="3657509" lvl="5" indent="-304792" algn="l" rtl="0">
              <a:lnSpc>
                <a:spcPct val="90000"/>
              </a:lnSpc>
              <a:spcBef>
                <a:spcPts val="533"/>
              </a:spcBef>
              <a:spcAft>
                <a:spcPts val="0"/>
              </a:spcAft>
              <a:buClr>
                <a:schemeClr val="dk1"/>
              </a:buClr>
              <a:buSzPts val="800"/>
              <a:buNone/>
              <a:defRPr sz="1067"/>
            </a:lvl6pPr>
            <a:lvl7pPr marL="4267093" lvl="6" indent="-304792" algn="l" rtl="0">
              <a:lnSpc>
                <a:spcPct val="90000"/>
              </a:lnSpc>
              <a:spcBef>
                <a:spcPts val="533"/>
              </a:spcBef>
              <a:spcAft>
                <a:spcPts val="0"/>
              </a:spcAft>
              <a:buClr>
                <a:schemeClr val="dk1"/>
              </a:buClr>
              <a:buSzPts val="800"/>
              <a:buNone/>
              <a:defRPr sz="1067"/>
            </a:lvl7pPr>
            <a:lvl8pPr marL="4876678" lvl="7" indent="-304792" algn="l" rtl="0">
              <a:lnSpc>
                <a:spcPct val="90000"/>
              </a:lnSpc>
              <a:spcBef>
                <a:spcPts val="533"/>
              </a:spcBef>
              <a:spcAft>
                <a:spcPts val="0"/>
              </a:spcAft>
              <a:buClr>
                <a:schemeClr val="dk1"/>
              </a:buClr>
              <a:buSzPts val="800"/>
              <a:buNone/>
              <a:defRPr sz="1067"/>
            </a:lvl8pPr>
            <a:lvl9pPr marL="5486263" lvl="8" indent="-304792" algn="l" rtl="0">
              <a:lnSpc>
                <a:spcPct val="90000"/>
              </a:lnSpc>
              <a:spcBef>
                <a:spcPts val="533"/>
              </a:spcBef>
              <a:spcAft>
                <a:spcPts val="0"/>
              </a:spcAft>
              <a:buClr>
                <a:schemeClr val="dk1"/>
              </a:buClr>
              <a:buSzPts val="800"/>
              <a:buNone/>
              <a:defRPr sz="1067"/>
            </a:lvl9pPr>
          </a:lstStyle>
          <a:p>
            <a:endParaRPr/>
          </a:p>
        </p:txBody>
      </p:sp>
      <p:sp>
        <p:nvSpPr>
          <p:cNvPr id="116" name="Google Shape;116;p23"/>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7" name="Google Shape;117;p23"/>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8" name="Google Shape;118;p23"/>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83679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1" name="Google Shape;121;p24"/>
          <p:cNvSpPr txBox="1">
            <a:spLocks noGrp="1"/>
          </p:cNvSpPr>
          <p:nvPr>
            <p:ph type="body" idx="1"/>
          </p:nvPr>
        </p:nvSpPr>
        <p:spPr>
          <a:xfrm rot="5400000">
            <a:off x="3920400" y="-1256575"/>
            <a:ext cx="4351200" cy="105156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22" name="Google Shape;122;p24"/>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3" name="Google Shape;123;p24"/>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4" name="Google Shape;124;p24"/>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572036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25"/>
        <p:cNvGrpSpPr/>
        <p:nvPr/>
      </p:nvGrpSpPr>
      <p:grpSpPr>
        <a:xfrm>
          <a:off x="0" y="0"/>
          <a:ext cx="0" cy="0"/>
          <a:chOff x="0" y="0"/>
          <a:chExt cx="0" cy="0"/>
        </a:xfrm>
      </p:grpSpPr>
      <p:sp>
        <p:nvSpPr>
          <p:cNvPr id="126" name="Google Shape;126;p25"/>
          <p:cNvSpPr txBox="1">
            <a:spLocks noGrp="1"/>
          </p:cNvSpPr>
          <p:nvPr>
            <p:ph type="title"/>
          </p:nvPr>
        </p:nvSpPr>
        <p:spPr>
          <a:xfrm rot="5400000">
            <a:off x="7133400" y="1956725"/>
            <a:ext cx="5812000" cy="26288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7" name="Google Shape;127;p25"/>
          <p:cNvSpPr txBox="1">
            <a:spLocks noGrp="1"/>
          </p:cNvSpPr>
          <p:nvPr>
            <p:ph type="body" idx="1"/>
          </p:nvPr>
        </p:nvSpPr>
        <p:spPr>
          <a:xfrm rot="5400000">
            <a:off x="1799300" y="-596075"/>
            <a:ext cx="5812000" cy="77344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28" name="Google Shape;128;p25"/>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9" name="Google Shape;129;p25"/>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0" name="Google Shape;130;p2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9882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807349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85949-6C48-4EB7-AFA0-6D14A81D40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C44719-2142-4D4D-9C4F-5491B014D8E6}"/>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E0B328-D770-46F5-8A75-2B5C35920505}"/>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AD9FF6A5-43DF-48CA-96DF-BD32C9EDFD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908623-2302-4B5E-8DDD-9743A7C460E5}"/>
              </a:ext>
            </a:extLst>
          </p:cNvPr>
          <p:cNvSpPr>
            <a:spLocks noGrp="1"/>
          </p:cNvSpPr>
          <p:nvPr>
            <p:ph type="sldNum" sz="quarter" idx="12"/>
          </p:nvPr>
        </p:nvSpPr>
        <p:spPr/>
        <p:txBody>
          <a:bodyPr/>
          <a:lstStyle/>
          <a:p>
            <a:fld id="{BD0DFC8E-D006-4B55-BBF2-7AB50F8F017C}" type="slidenum">
              <a:rPr lang="en-US" smtClean="0"/>
              <a:t>‹#›</a:t>
            </a:fld>
            <a:endParaRPr lang="en-US"/>
          </a:p>
        </p:txBody>
      </p:sp>
    </p:spTree>
    <p:extLst>
      <p:ext uri="{BB962C8B-B14F-4D97-AF65-F5344CB8AC3E}">
        <p14:creationId xmlns:p14="http://schemas.microsoft.com/office/powerpoint/2010/main" val="18919990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Subtitle">
  <p:cSld name="Title-Sub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accent1"/>
              </a:buClr>
              <a:buSzPts val="6000"/>
              <a:buFont typeface="Georgia"/>
              <a:buNone/>
              <a:defRPr sz="6000" b="0" i="0" u="none" strike="noStrike" cap="none">
                <a:solidFill>
                  <a:schemeClr val="accent1"/>
                </a:solidFill>
                <a:latin typeface="Georgia"/>
                <a:ea typeface="Georgia"/>
                <a:cs typeface="Georgia"/>
                <a:sym typeface="Georgi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3" name="Google Shape;13;p2"/>
          <p:cNvSpPr txBox="1">
            <a:spLocks noGrp="1"/>
          </p:cNvSpPr>
          <p:nvPr>
            <p:ph type="subTitle" idx="1"/>
          </p:nvPr>
        </p:nvSpPr>
        <p:spPr>
          <a:xfrm>
            <a:off x="1524000" y="3602039"/>
            <a:ext cx="9144000" cy="16557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1pPr>
            <a:lvl2pPr marR="0" lvl="1" algn="ctr"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2pPr>
            <a:lvl3pPr marR="0" lvl="2" algn="ctr"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3pPr>
            <a:lvl4pPr marR="0" lvl="3"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R="0" lvl="4"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14" name="Google Shape;14;p2"/>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 name="Google Shape;15;p2"/>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954580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97E5A19-635F-C648-9D3B-AD0B496FA78D}" type="datetime1">
              <a:rPr lang="en-US" smtClean="0"/>
              <a:t>10/14/2025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1528482117"/>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94771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C1C25D85-9190-AF4D-8118-32B50B4039CC}" type="datetime1">
              <a:rPr lang="en-US" smtClean="0"/>
              <a:t>10/14/2025</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6330962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580AD00-F427-AA4D-B15D-F0FFB303AD63}" type="datetime1">
              <a:rPr lang="en-US" smtClean="0"/>
              <a:t>10/14/2025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27829437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5C795CF6-C233-A543-8B43-16FA73FE650D}" type="datetime1">
              <a:rPr lang="en-US" smtClean="0"/>
              <a:t>10/14/2025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a:t>
              </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31396020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04A7C0EE-B2AB-544A-B690-65DDC0E9DA57}" type="datetime1">
              <a:rPr lang="en-US" smtClean="0"/>
              <a:t>10/14/2025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a:t>
              </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21891405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B3251709-FD59-1247-9AF4-236814E26241}" type="datetime1">
              <a:rPr lang="en-US" smtClean="0"/>
              <a:t>10/14/2025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a:t>
              </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14903897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62F52998-9BBD-4C43-BFCE-DA28398E5F91}" type="datetime1">
              <a:rPr lang="en-US" smtClean="0"/>
              <a:t>10/14/2025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4167230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463918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p>
        </p:txBody>
      </p:sp>
      <p:sp>
        <p:nvSpPr>
          <p:cNvPr id="3" name="Picture Placeholder 2">
            <a:extLst>
              <a:ext uri="{FF2B5EF4-FFF2-40B4-BE49-F238E27FC236}">
                <a16:creationId xmlns:a16="http://schemas.microsoft.com/office/drawing/2014/main" id="{9571C769-CEC8-962A-01E6-15B0E056791E}"/>
              </a:ext>
            </a:extLst>
          </p:cNvPr>
          <p:cNvSpPr>
            <a:spLocks noGrp="1" noChangeAspect="1"/>
          </p:cNvSpPr>
          <p:nvPr>
            <p:ph type="pic" idx="1"/>
          </p:nvPr>
        </p:nvSpPr>
        <p:spPr>
          <a:xfrm>
            <a:off x="5063319" y="657103"/>
            <a:ext cx="6483687" cy="555590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73970A4B-06CC-4B41-B62E-7C00905099B0}" type="datetime1">
              <a:rPr lang="en-US" smtClean="0"/>
              <a:t>10/14/2025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31805087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BBDD16C6-C68B-5E4D-83AD-8C735295CCE7}" type="datetime1">
              <a:rPr lang="en-US" smtClean="0"/>
              <a:t>10/14/2025</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7993728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80462ED4-7E5C-034B-9BEB-44ACCC01A98E}" type="datetime1">
              <a:rPr lang="en-US" smtClean="0"/>
              <a:t>10/14/2025</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2118934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15648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79423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14982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58938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33931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63627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3" name="Picture 2" descr="A black and white logo">
            <a:extLst>
              <a:ext uri="{FF2B5EF4-FFF2-40B4-BE49-F238E27FC236}">
                <a16:creationId xmlns:a16="http://schemas.microsoft.com/office/drawing/2014/main" id="{964901EA-33AB-29CA-5C06-39157B7EE700}"/>
              </a:ext>
            </a:extLst>
          </p:cNvPr>
          <p:cNvPicPr>
            <a:picLocks noChangeAspect="1"/>
          </p:cNvPicPr>
          <p:nvPr userDrawn="1"/>
        </p:nvPicPr>
        <p:blipFill>
          <a:blip r:embed="rId13"/>
          <a:stretch>
            <a:fillRect/>
          </a:stretch>
        </p:blipFill>
        <p:spPr>
          <a:xfrm>
            <a:off x="149761" y="132064"/>
            <a:ext cx="3754143" cy="1264237"/>
          </a:xfrm>
          <a:prstGeom prst="rect">
            <a:avLst/>
          </a:prstGeom>
        </p:spPr>
      </p:pic>
    </p:spTree>
    <p:extLst>
      <p:ext uri="{BB962C8B-B14F-4D97-AF65-F5344CB8AC3E}">
        <p14:creationId xmlns:p14="http://schemas.microsoft.com/office/powerpoint/2010/main" val="3292678433"/>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58" name="Google Shape;58;p14"/>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9" name="Google Shape;59;p14"/>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60" name="Google Shape;60;p14"/>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61" name="Google Shape;61;p14"/>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pic>
        <p:nvPicPr>
          <p:cNvPr id="2" name="Picture 1" descr="A black and white logo">
            <a:extLst>
              <a:ext uri="{FF2B5EF4-FFF2-40B4-BE49-F238E27FC236}">
                <a16:creationId xmlns:a16="http://schemas.microsoft.com/office/drawing/2014/main" id="{71DACCE8-D277-0909-289A-C4DC5245486D}"/>
              </a:ext>
            </a:extLst>
          </p:cNvPr>
          <p:cNvPicPr>
            <a:picLocks noChangeAspect="1"/>
          </p:cNvPicPr>
          <p:nvPr userDrawn="1"/>
        </p:nvPicPr>
        <p:blipFill>
          <a:blip r:embed="rId12"/>
          <a:stretch>
            <a:fillRect/>
          </a:stretch>
        </p:blipFill>
        <p:spPr>
          <a:xfrm>
            <a:off x="149761" y="132064"/>
            <a:ext cx="3754143" cy="1264237"/>
          </a:xfrm>
          <a:prstGeom prst="rect">
            <a:avLst/>
          </a:prstGeom>
        </p:spPr>
      </p:pic>
    </p:spTree>
    <p:extLst>
      <p:ext uri="{BB962C8B-B14F-4D97-AF65-F5344CB8AC3E}">
        <p14:creationId xmlns:p14="http://schemas.microsoft.com/office/powerpoint/2010/main" val="576786536"/>
      </p:ext>
    </p:extLst>
  </p:cSld>
  <p:clrMap bg1="lt1" tx1="dk1" bg2="dk2" tx2="lt2" accent1="accent1" accent2="accent2" accent3="accent3" accent4="accent4" accent5="accent5" accent6="accent6" hlink="hlink" folHlink="folHlink"/>
  <p:sldLayoutIdLst>
    <p:sldLayoutId id="2147483685"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BCA27FCE-0212-3B48-A816-629DC1B7B938}" type="datetime1">
              <a:rPr lang="en-US" smtClean="0"/>
              <a:t>10/14/2025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r>
              <a:rPr lang="en-US"/>
              <a:t>
              </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dirty="0"/>
              <a:t>‹#›</a:t>
            </a:fld>
            <a:endParaRPr lang="en-US"/>
          </a:p>
        </p:txBody>
      </p:sp>
    </p:spTree>
    <p:extLst>
      <p:ext uri="{BB962C8B-B14F-4D97-AF65-F5344CB8AC3E}">
        <p14:creationId xmlns:p14="http://schemas.microsoft.com/office/powerpoint/2010/main" val="208984017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hrs.uncg.edu/"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hyperlink" Target="https://facultysenate.uncg.edu/"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https://facultysenate.uncg.edu/"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7.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8.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8.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8.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chart" Target="../charts/char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image" Target="../media/image39.jp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0.xml"/><Relationship Id="rId4" Type="http://schemas.openxmlformats.org/officeDocument/2006/relationships/image" Target="../media/image41.jp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0.xml"/><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technologyinitiatives.uncg.edu/"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7.jpeg"/><Relationship Id="rId4" Type="http://schemas.openxmlformats.org/officeDocument/2006/relationships/hyperlink" Target="https://workshops.uncg.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F2044"/>
        </a:solidFill>
        <a:effectLst/>
      </p:bgPr>
    </p:bg>
    <p:spTree>
      <p:nvGrpSpPr>
        <p:cNvPr id="1" name="Shape 134"/>
        <p:cNvGrpSpPr/>
        <p:nvPr/>
      </p:nvGrpSpPr>
      <p:grpSpPr>
        <a:xfrm>
          <a:off x="0" y="0"/>
          <a:ext cx="0" cy="0"/>
          <a:chOff x="0" y="0"/>
          <a:chExt cx="0" cy="0"/>
        </a:xfrm>
      </p:grpSpPr>
      <p:sp>
        <p:nvSpPr>
          <p:cNvPr id="2" name="Rectangle 1">
            <a:extLst>
              <a:ext uri="{FF2B5EF4-FFF2-40B4-BE49-F238E27FC236}">
                <a16:creationId xmlns:a16="http://schemas.microsoft.com/office/drawing/2014/main" id="{DD847575-5317-0D13-4998-82DB5C125D65}"/>
              </a:ext>
            </a:extLst>
          </p:cNvPr>
          <p:cNvSpPr/>
          <p:nvPr/>
        </p:nvSpPr>
        <p:spPr>
          <a:xfrm>
            <a:off x="0" y="0"/>
            <a:ext cx="12192000" cy="6858000"/>
          </a:xfrm>
          <a:prstGeom prst="rect">
            <a:avLst/>
          </a:prstGeom>
          <a:solidFill>
            <a:srgbClr val="0F204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Google Shape;135;p26"/>
          <p:cNvSpPr txBox="1">
            <a:spLocks noGrp="1"/>
          </p:cNvSpPr>
          <p:nvPr>
            <p:ph type="ctrTitle"/>
          </p:nvPr>
        </p:nvSpPr>
        <p:spPr>
          <a:xfrm>
            <a:off x="2549609" y="1840933"/>
            <a:ext cx="7175200" cy="2972000"/>
          </a:xfrm>
          <a:prstGeom prst="rect">
            <a:avLst/>
          </a:prstGeom>
          <a:noFill/>
          <a:ln>
            <a:noFill/>
          </a:ln>
        </p:spPr>
        <p:txBody>
          <a:bodyPr spcFirstLastPara="1" wrap="square" lIns="91433" tIns="45700" rIns="91433" bIns="45700" anchor="b" anchorCtr="0">
            <a:noAutofit/>
          </a:bodyPr>
          <a:lstStyle/>
          <a:p>
            <a:pPr algn="l">
              <a:lnSpc>
                <a:spcPct val="90000"/>
              </a:lnSpc>
              <a:buClr>
                <a:srgbClr val="FDB71A"/>
              </a:buClr>
              <a:buSzPts val="13100"/>
            </a:pPr>
            <a:r>
              <a:rPr lang="en" sz="17466" b="1">
                <a:solidFill>
                  <a:srgbClr val="FDB71A"/>
                </a:solidFill>
                <a:latin typeface="Pluto Sans Heavy" panose="02000000000000000000" pitchFamily="50" charset="0"/>
              </a:rPr>
              <a:t>UNC</a:t>
            </a:r>
            <a:r>
              <a:rPr lang="en" sz="17466" b="1">
                <a:solidFill>
                  <a:schemeClr val="lt1"/>
                </a:solidFill>
                <a:latin typeface="Pluto Sans Heavy" panose="02000000000000000000" pitchFamily="50" charset="0"/>
              </a:rPr>
              <a:t>G</a:t>
            </a:r>
            <a:endParaRPr>
              <a:latin typeface="Pluto Sans Heavy" panose="02000000000000000000" pitchFamily="50" charset="0"/>
            </a:endParaRPr>
          </a:p>
        </p:txBody>
      </p:sp>
      <p:sp>
        <p:nvSpPr>
          <p:cNvPr id="136" name="Google Shape;136;p26"/>
          <p:cNvSpPr txBox="1">
            <a:spLocks noGrp="1"/>
          </p:cNvSpPr>
          <p:nvPr>
            <p:ph type="subTitle" idx="1"/>
          </p:nvPr>
        </p:nvSpPr>
        <p:spPr>
          <a:xfrm>
            <a:off x="4945844" y="4360969"/>
            <a:ext cx="4560705" cy="1864340"/>
          </a:xfrm>
          <a:prstGeom prst="rect">
            <a:avLst/>
          </a:prstGeom>
          <a:noFill/>
          <a:ln>
            <a:noFill/>
          </a:ln>
        </p:spPr>
        <p:txBody>
          <a:bodyPr spcFirstLastPara="1" wrap="square" lIns="91433" tIns="45700" rIns="91433" bIns="45700" anchor="t" anchorCtr="0">
            <a:normAutofit/>
          </a:bodyPr>
          <a:lstStyle/>
          <a:p>
            <a:pPr marL="0" indent="0" algn="r">
              <a:lnSpc>
                <a:spcPct val="120000"/>
              </a:lnSpc>
              <a:buClr>
                <a:schemeClr val="lt1"/>
              </a:buClr>
              <a:buSzPct val="100000"/>
            </a:pPr>
            <a:r>
              <a:rPr lang="en" sz="3200">
                <a:solidFill>
                  <a:schemeClr val="lt1"/>
                </a:solidFill>
                <a:latin typeface="Pluto Sans Heavy"/>
                <a:ea typeface="Georgia"/>
                <a:cs typeface="Georgia"/>
                <a:sym typeface="Georgia"/>
              </a:rPr>
              <a:t>STAFF SENATE</a:t>
            </a:r>
          </a:p>
          <a:p>
            <a:pPr marL="0" indent="0" algn="r">
              <a:lnSpc>
                <a:spcPct val="120000"/>
              </a:lnSpc>
              <a:buClr>
                <a:schemeClr val="lt1"/>
              </a:buClr>
              <a:buSzPct val="100000"/>
            </a:pPr>
            <a:r>
              <a:rPr lang="en" sz="3200">
                <a:solidFill>
                  <a:schemeClr val="lt1"/>
                </a:solidFill>
                <a:latin typeface="Pluto Sans Heavy"/>
                <a:ea typeface="Georgia"/>
                <a:cs typeface="Georgia"/>
                <a:sym typeface="Georgia"/>
              </a:rPr>
              <a:t>Full Body Meeting </a:t>
            </a:r>
            <a:endParaRPr lang="en" sz="3200">
              <a:solidFill>
                <a:schemeClr val="lt1"/>
              </a:solidFill>
              <a:latin typeface="Pluto Sans Heavy" panose="02000000000000000000" pitchFamily="50" charset="0"/>
              <a:ea typeface="Georgia"/>
              <a:cs typeface="Georgia"/>
            </a:endParaRPr>
          </a:p>
          <a:p>
            <a:pPr marL="0" indent="0" algn="r">
              <a:lnSpc>
                <a:spcPct val="120000"/>
              </a:lnSpc>
              <a:buClr>
                <a:schemeClr val="lt1"/>
              </a:buClr>
              <a:buSzPct val="100000"/>
            </a:pPr>
            <a:r>
              <a:rPr lang="en" sz="3200">
                <a:solidFill>
                  <a:schemeClr val="lt1"/>
                </a:solidFill>
                <a:latin typeface="Pluto Sans Heavy"/>
                <a:ea typeface="Georgia"/>
                <a:cs typeface="Georgia"/>
                <a:sym typeface="Georgia"/>
              </a:rPr>
              <a:t>August 7, 2025</a:t>
            </a:r>
            <a:endParaRPr sz="3200">
              <a:solidFill>
                <a:schemeClr val="lt1"/>
              </a:solidFill>
              <a:latin typeface="Pluto Sans Heavy"/>
              <a:ea typeface="Georgia"/>
              <a:cs typeface="Georgia"/>
              <a:sym typeface="Georgia"/>
            </a:endParaRPr>
          </a:p>
        </p:txBody>
      </p:sp>
      <p:sp>
        <p:nvSpPr>
          <p:cNvPr id="137" name="Google Shape;137;p26"/>
          <p:cNvSpPr txBox="1"/>
          <p:nvPr/>
        </p:nvSpPr>
        <p:spPr>
          <a:xfrm>
            <a:off x="2677301" y="1756675"/>
            <a:ext cx="4060000" cy="646290"/>
          </a:xfrm>
          <a:prstGeom prst="rect">
            <a:avLst/>
          </a:prstGeom>
          <a:noFill/>
          <a:ln>
            <a:noFill/>
          </a:ln>
        </p:spPr>
        <p:txBody>
          <a:bodyPr spcFirstLastPara="1" wrap="square" lIns="91433" tIns="45700" rIns="91433" bIns="45700" anchor="t" anchorCtr="0">
            <a:spAutoFit/>
          </a:bodyPr>
          <a:lstStyle/>
          <a:p>
            <a:pPr defTabSz="1219170">
              <a:buClr>
                <a:srgbClr val="000000"/>
              </a:buClr>
            </a:pPr>
            <a:r>
              <a:rPr lang="en" sz="3600" kern="0">
                <a:solidFill>
                  <a:srgbClr val="FFFFFF"/>
                </a:solidFill>
                <a:latin typeface="Pluto Sans Heavy"/>
                <a:ea typeface="Georgia"/>
                <a:cs typeface="Georgia"/>
                <a:sym typeface="Georgia"/>
              </a:rPr>
              <a:t>2025-2026</a:t>
            </a:r>
            <a:endParaRPr sz="1467" kern="0">
              <a:solidFill>
                <a:srgbClr val="000000"/>
              </a:solidFill>
              <a:latin typeface="Pluto Sans Heavy" panose="02000000000000000000" pitchFamily="50" charset="0"/>
              <a:ea typeface="Georgia"/>
              <a:cs typeface="Georgia"/>
              <a:sym typeface="Georgi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p:cNvGrpSpPr/>
        <p:nvPr/>
      </p:nvGrpSpPr>
      <p:grpSpPr>
        <a:xfrm>
          <a:off x="0" y="0"/>
          <a:ext cx="0" cy="0"/>
          <a:chOff x="0" y="0"/>
          <a:chExt cx="0" cy="0"/>
        </a:xfrm>
      </p:grpSpPr>
      <p:sp>
        <p:nvSpPr>
          <p:cNvPr id="4" name="Google Shape;148;p28">
            <a:extLst>
              <a:ext uri="{FF2B5EF4-FFF2-40B4-BE49-F238E27FC236}">
                <a16:creationId xmlns:a16="http://schemas.microsoft.com/office/drawing/2014/main" id="{511A7EE8-BF75-46F9-9958-BEEFFC0A4988}"/>
              </a:ext>
            </a:extLst>
          </p:cNvPr>
          <p:cNvSpPr txBox="1">
            <a:spLocks/>
          </p:cNvSpPr>
          <p:nvPr/>
        </p:nvSpPr>
        <p:spPr>
          <a:xfrm>
            <a:off x="7121334" y="5385078"/>
            <a:ext cx="4666248" cy="1288270"/>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Pts val="1400"/>
              <a:buFont typeface="Calibri"/>
              <a:buNone/>
              <a:tabLst/>
              <a:defRPr/>
            </a:pPr>
            <a:r>
              <a:rPr kumimoji="0" lang="en-US" sz="2100" b="1" i="0" u="none" strike="noStrike" kern="0" cap="none" spc="0" normalizeH="0" baseline="0" noProof="0">
                <a:ln>
                  <a:noFill/>
                </a:ln>
                <a:solidFill>
                  <a:srgbClr val="FFFFFF"/>
                </a:solidFill>
                <a:effectLst/>
                <a:uLnTx/>
                <a:uFillTx/>
                <a:latin typeface="Pluto Sans Heavy"/>
                <a:ea typeface="Georgia"/>
                <a:cs typeface="Georgia"/>
                <a:sym typeface="Georgia"/>
              </a:rPr>
              <a:t>Patricia Lynch</a:t>
            </a:r>
            <a:br>
              <a:rPr kumimoji="0" lang="en-US" sz="2100" b="1" i="0" u="none" strike="noStrike" kern="0" cap="none" spc="0" normalizeH="0" baseline="0" noProof="0">
                <a:ln>
                  <a:noFill/>
                </a:ln>
                <a:solidFill>
                  <a:srgbClr val="000000"/>
                </a:solidFill>
                <a:effectLst/>
                <a:uLnTx/>
                <a:uFillTx/>
                <a:latin typeface="Pluto Sans Heavy" panose="02000000000000000000" pitchFamily="50" charset="0"/>
                <a:ea typeface="Georgia"/>
                <a:cs typeface="Georgia"/>
                <a:sym typeface="Calibri"/>
              </a:rPr>
            </a:br>
            <a:r>
              <a:rPr kumimoji="0" lang="en-US" sz="2100" b="1" i="0" u="none" strike="noStrike" kern="0" cap="none" spc="0" normalizeH="0" baseline="0" noProof="0">
                <a:ln>
                  <a:noFill/>
                </a:ln>
                <a:solidFill>
                  <a:srgbClr val="FDB71A"/>
                </a:solidFill>
                <a:effectLst/>
                <a:uLnTx/>
                <a:uFillTx/>
                <a:latin typeface="Pluto Sans Heavy"/>
                <a:ea typeface="Georgia"/>
                <a:cs typeface="Georgia"/>
                <a:sym typeface="Georgia"/>
              </a:rPr>
              <a:t>Director of ER and EEO/AA</a:t>
            </a:r>
            <a:endParaRPr kumimoji="0" lang="en-US" sz="2100" b="0" i="0" u="none" strike="noStrike" kern="0" cap="none" spc="0" normalizeH="0" baseline="0" noProof="0">
              <a:ln>
                <a:noFill/>
              </a:ln>
              <a:solidFill>
                <a:srgbClr val="FDB71A"/>
              </a:solidFill>
              <a:effectLst/>
              <a:uLnTx/>
              <a:uFillTx/>
              <a:latin typeface="Pluto Sans Heavy"/>
              <a:ea typeface="Georgia"/>
              <a:cs typeface="Georgia"/>
              <a:sym typeface="Georgia"/>
            </a:endParaRPr>
          </a:p>
          <a:p>
            <a:pPr marL="0" marR="0" lvl="0" indent="0" algn="l" defTabSz="1219170" rtl="0" eaLnBrk="1" fontAlgn="auto" latinLnBrk="0" hangingPunct="1">
              <a:lnSpc>
                <a:spcPct val="100000"/>
              </a:lnSpc>
              <a:spcBef>
                <a:spcPts val="0"/>
              </a:spcBef>
              <a:spcAft>
                <a:spcPts val="0"/>
              </a:spcAft>
              <a:buClr>
                <a:srgbClr val="000000"/>
              </a:buClr>
              <a:buSzPts val="1400"/>
              <a:buFont typeface="Calibri"/>
              <a:buNone/>
              <a:tabLst/>
              <a:defRPr/>
            </a:pPr>
            <a:r>
              <a:rPr kumimoji="0" lang="en-US" sz="2100" b="1" i="0" u="none" strike="noStrike" kern="0" cap="none" spc="0" normalizeH="0" baseline="0" noProof="0">
                <a:ln>
                  <a:noFill/>
                </a:ln>
                <a:solidFill>
                  <a:srgbClr val="FDB71A"/>
                </a:solidFill>
                <a:effectLst/>
                <a:uLnTx/>
                <a:uFillTx/>
                <a:latin typeface="Pluto Sans Heavy"/>
                <a:ea typeface="Georgia"/>
                <a:cs typeface="Georgia"/>
                <a:sym typeface="Georgia"/>
              </a:rPr>
              <a:t>Human Resources Officer</a:t>
            </a:r>
            <a:endParaRPr kumimoji="0" lang="en-US" sz="2100" b="0" i="0" u="none" strike="noStrike" kern="0" cap="none" spc="0" normalizeH="0" baseline="0" noProof="0">
              <a:ln>
                <a:noFill/>
              </a:ln>
              <a:solidFill>
                <a:srgbClr val="FFFFFF"/>
              </a:solidFill>
              <a:effectLst/>
              <a:uLnTx/>
              <a:uFillTx/>
              <a:latin typeface="Pluto Sans Heavy"/>
              <a:ea typeface="Georgia"/>
              <a:cs typeface="Georgia"/>
              <a:sym typeface="Calibri"/>
            </a:endParaRPr>
          </a:p>
        </p:txBody>
      </p:sp>
      <p:sp>
        <p:nvSpPr>
          <p:cNvPr id="7" name="Text Placeholder 1">
            <a:extLst>
              <a:ext uri="{FF2B5EF4-FFF2-40B4-BE49-F238E27FC236}">
                <a16:creationId xmlns:a16="http://schemas.microsoft.com/office/drawing/2014/main" id="{114BC856-A756-9156-DD65-37068DE79616}"/>
              </a:ext>
            </a:extLst>
          </p:cNvPr>
          <p:cNvSpPr>
            <a:spLocks noGrp="1"/>
          </p:cNvSpPr>
          <p:nvPr>
            <p:ph type="body" idx="1"/>
          </p:nvPr>
        </p:nvSpPr>
        <p:spPr>
          <a:xfrm>
            <a:off x="951233" y="1701052"/>
            <a:ext cx="5955183" cy="3058625"/>
          </a:xfrm>
        </p:spPr>
        <p:txBody>
          <a:bodyPr spcFirstLastPara="1" wrap="square" lIns="68575" tIns="34275" rIns="68575" bIns="34275" anchor="ctr" anchorCtr="0">
            <a:normAutofit/>
          </a:bodyPr>
          <a:lstStyle/>
          <a:p>
            <a:pPr marL="608965" indent="-422910">
              <a:buClr>
                <a:schemeClr val="bg1"/>
              </a:buClr>
            </a:pPr>
            <a:r>
              <a:rPr lang="en-US" sz="2400">
                <a:solidFill>
                  <a:schemeClr val="bg1"/>
                </a:solidFill>
                <a:latin typeface="Sofia Pro Regular"/>
                <a:ea typeface="Georgia"/>
                <a:cs typeface="Georgia"/>
                <a:hlinkClick r:id="rId3">
                  <a:extLst>
                    <a:ext uri="{A12FA001-AC4F-418D-AE19-62706E023703}">
                      <ahyp:hlinkClr xmlns:ahyp="http://schemas.microsoft.com/office/drawing/2018/hyperlinkcolor" val="tx"/>
                    </a:ext>
                  </a:extLst>
                </a:hlinkClick>
              </a:rPr>
              <a:t>UNCG Human Resources website</a:t>
            </a:r>
          </a:p>
          <a:p>
            <a:pPr marL="608965" indent="-422910"/>
            <a:endParaRPr lang="en-US" sz="3200" b="1">
              <a:solidFill>
                <a:schemeClr val="lt1"/>
              </a:solidFill>
              <a:latin typeface="Pluto Sans Heavy" panose="02000000000000000000" pitchFamily="50" charset="0"/>
              <a:ea typeface="Georgia"/>
              <a:cs typeface="Georgia"/>
            </a:endParaRPr>
          </a:p>
        </p:txBody>
      </p:sp>
      <p:sp>
        <p:nvSpPr>
          <p:cNvPr id="5" name="Title 4">
            <a:extLst>
              <a:ext uri="{FF2B5EF4-FFF2-40B4-BE49-F238E27FC236}">
                <a16:creationId xmlns:a16="http://schemas.microsoft.com/office/drawing/2014/main" id="{B8E0B725-85DD-0897-5645-B082C0874A4F}"/>
              </a:ext>
            </a:extLst>
          </p:cNvPr>
          <p:cNvSpPr txBox="1">
            <a:spLocks noGrp="1"/>
          </p:cNvSpPr>
          <p:nvPr>
            <p:ph type="title" idx="4294967295"/>
          </p:nvPr>
        </p:nvSpPr>
        <p:spPr>
          <a:xfrm>
            <a:off x="4075289" y="368771"/>
            <a:ext cx="7879644"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B71B"/>
                </a:solidFill>
                <a:effectLst/>
                <a:uLnTx/>
                <a:uFillTx/>
                <a:latin typeface="Calibri"/>
                <a:ea typeface="+mn-ea"/>
                <a:cs typeface="Calibri"/>
              </a:rPr>
              <a:t>Human Resources Update</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2" descr="Patricia Lynch">
            <a:extLst>
              <a:ext uri="{FF2B5EF4-FFF2-40B4-BE49-F238E27FC236}">
                <a16:creationId xmlns:a16="http://schemas.microsoft.com/office/drawing/2014/main" id="{B69D3D23-30DE-DA1A-BDD8-3230D8DF65FD}"/>
              </a:ext>
            </a:extLst>
          </p:cNvPr>
          <p:cNvPicPr>
            <a:picLocks noChangeAspect="1"/>
          </p:cNvPicPr>
          <p:nvPr/>
        </p:nvPicPr>
        <p:blipFill>
          <a:blip r:embed="rId4"/>
          <a:stretch>
            <a:fillRect/>
          </a:stretch>
        </p:blipFill>
        <p:spPr>
          <a:xfrm>
            <a:off x="7124218" y="1971304"/>
            <a:ext cx="4136019" cy="2732125"/>
          </a:xfrm>
          <a:prstGeom prst="rect">
            <a:avLst/>
          </a:prstGeom>
        </p:spPr>
      </p:pic>
    </p:spTree>
    <p:extLst>
      <p:ext uri="{BB962C8B-B14F-4D97-AF65-F5344CB8AC3E}">
        <p14:creationId xmlns:p14="http://schemas.microsoft.com/office/powerpoint/2010/main" val="1141123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rgbClr val="122347"/>
        </a:solidFill>
        <a:effectLst/>
      </p:bgPr>
    </p:bg>
    <p:spTree>
      <p:nvGrpSpPr>
        <p:cNvPr id="1" name="Shape 147">
          <a:extLst>
            <a:ext uri="{FF2B5EF4-FFF2-40B4-BE49-F238E27FC236}">
              <a16:creationId xmlns:a16="http://schemas.microsoft.com/office/drawing/2014/main" id="{79D36B37-C955-6116-D735-CC42018FE766}"/>
            </a:ext>
          </a:extLst>
        </p:cNvPr>
        <p:cNvGrpSpPr/>
        <p:nvPr/>
      </p:nvGrpSpPr>
      <p:grpSpPr>
        <a:xfrm>
          <a:off x="0" y="0"/>
          <a:ext cx="0" cy="0"/>
          <a:chOff x="0" y="0"/>
          <a:chExt cx="0" cy="0"/>
        </a:xfrm>
      </p:grpSpPr>
      <p:sp>
        <p:nvSpPr>
          <p:cNvPr id="6" name="Google Shape;148;p28">
            <a:extLst>
              <a:ext uri="{FF2B5EF4-FFF2-40B4-BE49-F238E27FC236}">
                <a16:creationId xmlns:a16="http://schemas.microsoft.com/office/drawing/2014/main" id="{BCE3BBCA-9044-858E-C4C0-B418456BCFDC}"/>
              </a:ext>
            </a:extLst>
          </p:cNvPr>
          <p:cNvSpPr txBox="1">
            <a:spLocks noGrp="1"/>
          </p:cNvSpPr>
          <p:nvPr>
            <p:ph type="title"/>
          </p:nvPr>
        </p:nvSpPr>
        <p:spPr>
          <a:xfrm>
            <a:off x="6994584" y="5447066"/>
            <a:ext cx="4772966" cy="1250634"/>
          </a:xfrm>
          <a:prstGeom prst="rect">
            <a:avLst/>
          </a:prstGeom>
          <a:noFill/>
          <a:ln>
            <a:noFill/>
          </a:ln>
        </p:spPr>
        <p:txBody>
          <a:bodyPr spcFirstLastPara="1" wrap="square" lIns="91433" tIns="45700" rIns="91433" bIns="45700" anchor="ctr" anchorCtr="0">
            <a:normAutofit/>
          </a:bodyPr>
          <a:lstStyle/>
          <a:p>
            <a:pPr>
              <a:lnSpc>
                <a:spcPct val="100000"/>
              </a:lnSpc>
              <a:buClr>
                <a:srgbClr val="FDB71A"/>
              </a:buClr>
              <a:buSzPts val="3300"/>
            </a:pPr>
            <a:r>
              <a:rPr lang="en" sz="2400" b="1">
                <a:solidFill>
                  <a:schemeClr val="lt1"/>
                </a:solidFill>
                <a:latin typeface="Pluto Sans Heavy"/>
                <a:ea typeface="Georgia"/>
                <a:cs typeface="Georgia"/>
                <a:sym typeface="Georgia"/>
              </a:rPr>
              <a:t>Juan Pleitez</a:t>
            </a:r>
            <a:br>
              <a:rPr lang="en" sz="2400" b="1">
                <a:latin typeface="Pluto Sans Heavy" panose="02000000000000000000" pitchFamily="50" charset="0"/>
                <a:ea typeface="Georgia"/>
                <a:cs typeface="Georgia"/>
              </a:rPr>
            </a:br>
            <a:r>
              <a:rPr lang="en-US" sz="2400" b="1">
                <a:solidFill>
                  <a:srgbClr val="FDB71A"/>
                </a:solidFill>
                <a:latin typeface="Pluto Sans Heavy"/>
                <a:ea typeface="Georgia"/>
                <a:cs typeface="Georgia"/>
                <a:sym typeface="Georgia"/>
              </a:rPr>
              <a:t>Director of External Affairs </a:t>
            </a:r>
            <a:br>
              <a:rPr lang="en-US" sz="2400" b="1">
                <a:solidFill>
                  <a:srgbClr val="FDB71A"/>
                </a:solidFill>
                <a:latin typeface="Pluto Sans Heavy"/>
                <a:ea typeface="Georgia"/>
                <a:cs typeface="Georgia"/>
                <a:sym typeface="Georgia"/>
              </a:rPr>
            </a:br>
            <a:r>
              <a:rPr lang="en-US" sz="2400" b="1">
                <a:solidFill>
                  <a:srgbClr val="FDB71A"/>
                </a:solidFill>
                <a:latin typeface="Pluto Sans Heavy"/>
                <a:ea typeface="Georgia"/>
                <a:cs typeface="Georgia"/>
                <a:sym typeface="Georgia"/>
              </a:rPr>
              <a:t>Strategy and Policy</a:t>
            </a:r>
            <a:endParaRPr lang="en-US" sz="2400">
              <a:solidFill>
                <a:schemeClr val="lt1"/>
              </a:solidFill>
              <a:latin typeface="Pluto Sans Heavy"/>
              <a:ea typeface="Georgia"/>
              <a:cs typeface="Georgia"/>
            </a:endParaRPr>
          </a:p>
        </p:txBody>
      </p:sp>
      <p:sp>
        <p:nvSpPr>
          <p:cNvPr id="7" name="Text Placeholder 1">
            <a:extLst>
              <a:ext uri="{FF2B5EF4-FFF2-40B4-BE49-F238E27FC236}">
                <a16:creationId xmlns:a16="http://schemas.microsoft.com/office/drawing/2014/main" id="{39FDEE7F-DECC-5018-2EA2-A15C74983440}"/>
              </a:ext>
            </a:extLst>
          </p:cNvPr>
          <p:cNvSpPr>
            <a:spLocks noGrp="1"/>
          </p:cNvSpPr>
          <p:nvPr>
            <p:ph type="body" idx="1"/>
          </p:nvPr>
        </p:nvSpPr>
        <p:spPr>
          <a:xfrm>
            <a:off x="1138798" y="1825626"/>
            <a:ext cx="4738372" cy="3058625"/>
          </a:xfrm>
        </p:spPr>
        <p:txBody>
          <a:bodyPr/>
          <a:lstStyle/>
          <a:p>
            <a:pPr marL="186055" indent="0">
              <a:buClr>
                <a:schemeClr val="bg1"/>
              </a:buClr>
              <a:buNone/>
            </a:pPr>
            <a:endParaRPr lang="en-US" sz="3200" b="1">
              <a:solidFill>
                <a:schemeClr val="lt1"/>
              </a:solidFill>
              <a:latin typeface="Pluto Sans Heavy" panose="02000000000000000000" pitchFamily="50" charset="0"/>
              <a:ea typeface="Georgia"/>
              <a:cs typeface="Georgia"/>
            </a:endParaRPr>
          </a:p>
        </p:txBody>
      </p:sp>
      <p:sp>
        <p:nvSpPr>
          <p:cNvPr id="4" name="TextBox 3">
            <a:extLst>
              <a:ext uri="{FF2B5EF4-FFF2-40B4-BE49-F238E27FC236}">
                <a16:creationId xmlns:a16="http://schemas.microsoft.com/office/drawing/2014/main" id="{11DE8C12-BEF4-32EA-8297-67D7913D87EC}"/>
              </a:ext>
            </a:extLst>
          </p:cNvPr>
          <p:cNvSpPr txBox="1"/>
          <p:nvPr/>
        </p:nvSpPr>
        <p:spPr>
          <a:xfrm>
            <a:off x="4075289" y="368771"/>
            <a:ext cx="787964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B71B"/>
                </a:solidFill>
                <a:effectLst/>
                <a:uLnTx/>
                <a:uFillTx/>
                <a:latin typeface="Calibri"/>
                <a:ea typeface="+mn-ea"/>
                <a:cs typeface="Calibri"/>
              </a:rPr>
              <a:t>Legislative Update</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026" name="Picture 2" descr="Juan Pleitez, Directory of External Affairs">
            <a:extLst>
              <a:ext uri="{FF2B5EF4-FFF2-40B4-BE49-F238E27FC236}">
                <a16:creationId xmlns:a16="http://schemas.microsoft.com/office/drawing/2014/main" id="{0E1AF59A-7B33-096D-523D-17A6F5253C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4584" y="1533819"/>
            <a:ext cx="3790361" cy="3790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103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rgbClr val="122347"/>
        </a:solidFill>
        <a:effectLst/>
      </p:bgPr>
    </p:bg>
    <p:spTree>
      <p:nvGrpSpPr>
        <p:cNvPr id="1" name="Shape 147"/>
        <p:cNvGrpSpPr/>
        <p:nvPr/>
      </p:nvGrpSpPr>
      <p:grpSpPr>
        <a:xfrm>
          <a:off x="0" y="0"/>
          <a:ext cx="0" cy="0"/>
          <a:chOff x="0" y="0"/>
          <a:chExt cx="0" cy="0"/>
        </a:xfrm>
      </p:grpSpPr>
      <p:sp>
        <p:nvSpPr>
          <p:cNvPr id="2" name="Text Placeholder 1">
            <a:extLst>
              <a:ext uri="{FF2B5EF4-FFF2-40B4-BE49-F238E27FC236}">
                <a16:creationId xmlns:a16="http://schemas.microsoft.com/office/drawing/2014/main" id="{82136ECC-CF60-B357-CC42-09CF3D3D2984}"/>
              </a:ext>
            </a:extLst>
          </p:cNvPr>
          <p:cNvSpPr>
            <a:spLocks noGrp="1"/>
          </p:cNvSpPr>
          <p:nvPr>
            <p:ph type="body" idx="1"/>
          </p:nvPr>
        </p:nvSpPr>
        <p:spPr>
          <a:xfrm>
            <a:off x="729438" y="1899688"/>
            <a:ext cx="6700388" cy="3058625"/>
          </a:xfrm>
        </p:spPr>
        <p:txBody>
          <a:bodyPr>
            <a:normAutofit/>
          </a:bodyPr>
          <a:lstStyle/>
          <a:p>
            <a:pPr marL="186055" indent="0">
              <a:lnSpc>
                <a:spcPct val="100000"/>
              </a:lnSpc>
              <a:buClr>
                <a:schemeClr val="bg1"/>
              </a:buClr>
              <a:buNone/>
            </a:pPr>
            <a:endParaRPr lang="en-US" sz="2400">
              <a:solidFill>
                <a:schemeClr val="bg1"/>
              </a:solidFill>
              <a:latin typeface="Sofia Pro Regular"/>
              <a:ea typeface="Georgia"/>
              <a:cs typeface="Georgia"/>
            </a:endParaRPr>
          </a:p>
        </p:txBody>
      </p:sp>
      <p:sp>
        <p:nvSpPr>
          <p:cNvPr id="4" name="TextBox 3">
            <a:extLst>
              <a:ext uri="{FF2B5EF4-FFF2-40B4-BE49-F238E27FC236}">
                <a16:creationId xmlns:a16="http://schemas.microsoft.com/office/drawing/2014/main" id="{AB1BF24F-DAD5-022E-17F9-9EFCB31FD8F8}"/>
              </a:ext>
            </a:extLst>
          </p:cNvPr>
          <p:cNvSpPr txBox="1"/>
          <p:nvPr/>
        </p:nvSpPr>
        <p:spPr>
          <a:xfrm>
            <a:off x="4075289" y="368771"/>
            <a:ext cx="78796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a:solidFill>
                  <a:srgbClr val="FFB71B"/>
                </a:solidFill>
                <a:latin typeface="Calibri"/>
                <a:cs typeface="Calibri"/>
              </a:rPr>
              <a:t>Equality Policy</a:t>
            </a:r>
          </a:p>
        </p:txBody>
      </p:sp>
      <p:sp>
        <p:nvSpPr>
          <p:cNvPr id="11" name="Google Shape;148;p28">
            <a:extLst>
              <a:ext uri="{FF2B5EF4-FFF2-40B4-BE49-F238E27FC236}">
                <a16:creationId xmlns:a16="http://schemas.microsoft.com/office/drawing/2014/main" id="{C8730730-A1F8-AD3E-46C2-38CD3BBF66EC}"/>
              </a:ext>
            </a:extLst>
          </p:cNvPr>
          <p:cNvSpPr txBox="1">
            <a:spLocks noGrp="1"/>
          </p:cNvSpPr>
          <p:nvPr>
            <p:ph type="title"/>
          </p:nvPr>
        </p:nvSpPr>
        <p:spPr>
          <a:xfrm>
            <a:off x="8160791" y="5098138"/>
            <a:ext cx="3776657" cy="1380413"/>
          </a:xfrm>
          <a:prstGeom prst="rect">
            <a:avLst/>
          </a:prstGeom>
          <a:noFill/>
          <a:ln>
            <a:noFill/>
          </a:ln>
        </p:spPr>
        <p:txBody>
          <a:bodyPr spcFirstLastPara="1" wrap="square" lIns="91433" tIns="45700" rIns="91433" bIns="45700" anchor="ctr" anchorCtr="0">
            <a:noAutofit/>
          </a:bodyPr>
          <a:lstStyle/>
          <a:p>
            <a:pPr>
              <a:lnSpc>
                <a:spcPct val="100000"/>
              </a:lnSpc>
            </a:pPr>
            <a:r>
              <a:rPr lang="en" sz="2400" b="1">
                <a:solidFill>
                  <a:schemeClr val="lt1"/>
                </a:solidFill>
                <a:latin typeface="Pluto Sans Heavy"/>
                <a:ea typeface="Georgia"/>
                <a:cs typeface="Georgia"/>
                <a:sym typeface="Georgia"/>
              </a:rPr>
              <a:t>Jerry Blakemore</a:t>
            </a:r>
            <a:br>
              <a:rPr lang="en" sz="2400" b="1">
                <a:solidFill>
                  <a:schemeClr val="lt1"/>
                </a:solidFill>
                <a:latin typeface="Pluto Sans Heavy"/>
                <a:ea typeface="Georgia"/>
                <a:cs typeface="Georgia"/>
                <a:sym typeface="Georgia"/>
              </a:rPr>
            </a:br>
            <a:r>
              <a:rPr lang="en" sz="2100" b="1">
                <a:solidFill>
                  <a:srgbClr val="FDB71A"/>
                </a:solidFill>
                <a:latin typeface="Pluto Sans Heavy"/>
                <a:ea typeface="Georgia"/>
                <a:cs typeface="Georgia"/>
                <a:sym typeface="Georgia"/>
              </a:rPr>
              <a:t>Vice Chancellor,</a:t>
            </a:r>
            <a:br>
              <a:rPr lang="en" sz="2100" b="1">
                <a:latin typeface="Pluto Sans Heavy"/>
                <a:ea typeface="Georgia"/>
                <a:cs typeface="Georgia"/>
              </a:rPr>
            </a:br>
            <a:r>
              <a:rPr lang="en" sz="2100" b="1">
                <a:solidFill>
                  <a:srgbClr val="FDB71A"/>
                </a:solidFill>
                <a:latin typeface="Pluto Sans Heavy"/>
                <a:ea typeface="Georgia"/>
                <a:cs typeface="Georgia"/>
              </a:rPr>
              <a:t>Institutional Integrity &amp; General Counsel</a:t>
            </a:r>
            <a:endParaRPr lang="en-US" sz="2100">
              <a:solidFill>
                <a:schemeClr val="lt1"/>
              </a:solidFill>
              <a:latin typeface="Pluto Sans Heavy"/>
              <a:ea typeface="Georgia"/>
              <a:cs typeface="Georgia"/>
            </a:endParaRPr>
          </a:p>
        </p:txBody>
      </p:sp>
      <p:pic>
        <p:nvPicPr>
          <p:cNvPr id="13" name="Picture 12" descr="A person in a suit sitting in a chair&#10;&#10;Description automatically generated">
            <a:extLst>
              <a:ext uri="{FF2B5EF4-FFF2-40B4-BE49-F238E27FC236}">
                <a16:creationId xmlns:a16="http://schemas.microsoft.com/office/drawing/2014/main" id="{1A6F7817-DC0E-8C7F-8CA3-B1C017749216}"/>
              </a:ext>
            </a:extLst>
          </p:cNvPr>
          <p:cNvPicPr>
            <a:picLocks noChangeAspect="1"/>
          </p:cNvPicPr>
          <p:nvPr/>
        </p:nvPicPr>
        <p:blipFill>
          <a:blip r:embed="rId3"/>
          <a:stretch>
            <a:fillRect/>
          </a:stretch>
        </p:blipFill>
        <p:spPr>
          <a:xfrm>
            <a:off x="8201253" y="1814262"/>
            <a:ext cx="2238627" cy="3134079"/>
          </a:xfrm>
          <a:prstGeom prst="rect">
            <a:avLst/>
          </a:prstGeom>
        </p:spPr>
      </p:pic>
    </p:spTree>
    <p:extLst>
      <p:ext uri="{BB962C8B-B14F-4D97-AF65-F5344CB8AC3E}">
        <p14:creationId xmlns:p14="http://schemas.microsoft.com/office/powerpoint/2010/main" val="1415533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rgbClr val="122347"/>
        </a:solidFill>
        <a:effectLst/>
      </p:bgPr>
    </p:bg>
    <p:spTree>
      <p:nvGrpSpPr>
        <p:cNvPr id="1" name="Shape 147"/>
        <p:cNvGrpSpPr/>
        <p:nvPr/>
      </p:nvGrpSpPr>
      <p:grpSpPr>
        <a:xfrm>
          <a:off x="0" y="0"/>
          <a:ext cx="0" cy="0"/>
          <a:chOff x="0" y="0"/>
          <a:chExt cx="0" cy="0"/>
        </a:xfrm>
      </p:grpSpPr>
      <p:sp>
        <p:nvSpPr>
          <p:cNvPr id="2" name="Google Shape;148;p28">
            <a:extLst>
              <a:ext uri="{FF2B5EF4-FFF2-40B4-BE49-F238E27FC236}">
                <a16:creationId xmlns:a16="http://schemas.microsoft.com/office/drawing/2014/main" id="{A44C4146-901F-4245-CE04-10B205778236}"/>
              </a:ext>
            </a:extLst>
          </p:cNvPr>
          <p:cNvSpPr txBox="1">
            <a:spLocks/>
          </p:cNvSpPr>
          <p:nvPr/>
        </p:nvSpPr>
        <p:spPr>
          <a:xfrm>
            <a:off x="7496754" y="5485993"/>
            <a:ext cx="4079933" cy="669801"/>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defTabSz="1219170">
              <a:lnSpc>
                <a:spcPct val="110000"/>
              </a:lnSpc>
              <a:buClr>
                <a:srgbClr val="FDB71A"/>
              </a:buClr>
              <a:buSzPts val="3300"/>
            </a:pPr>
            <a:r>
              <a:rPr lang="en-US" sz="2400" b="1" kern="0" dirty="0">
                <a:solidFill>
                  <a:srgbClr val="FFFFFF"/>
                </a:solidFill>
                <a:latin typeface="Pluto Sans Heavy"/>
                <a:ea typeface="Georgia"/>
                <a:cs typeface="Georgia"/>
                <a:sym typeface="Georgia"/>
              </a:rPr>
              <a:t>Chuck Bolton</a:t>
            </a:r>
            <a:br>
              <a:rPr lang="en-US" sz="2400" b="1" kern="0" dirty="0">
                <a:latin typeface="Pluto Sans Heavy" panose="02000000000000000000" pitchFamily="50" charset="0"/>
                <a:ea typeface="Georgia"/>
                <a:cs typeface="Georgia"/>
              </a:rPr>
            </a:br>
            <a:r>
              <a:rPr lang="en-US" sz="2400" b="1" kern="0" dirty="0">
                <a:solidFill>
                  <a:srgbClr val="FDB71A"/>
                </a:solidFill>
                <a:latin typeface="Pluto Sans Heavy"/>
                <a:ea typeface="Georgia"/>
                <a:cs typeface="Georgia"/>
                <a:sym typeface="Georgia"/>
              </a:rPr>
              <a:t>Faculty Senate Chair</a:t>
            </a:r>
            <a:endParaRPr lang="en-US" sz="2400" kern="0" dirty="0">
              <a:solidFill>
                <a:srgbClr val="FFFFFF"/>
              </a:solidFill>
              <a:latin typeface="Pluto Sans Heavy"/>
              <a:ea typeface="Georgia"/>
              <a:cs typeface="Georgia"/>
            </a:endParaRPr>
          </a:p>
        </p:txBody>
      </p:sp>
      <p:sp>
        <p:nvSpPr>
          <p:cNvPr id="7" name="Text Placeholder 1">
            <a:extLst>
              <a:ext uri="{FF2B5EF4-FFF2-40B4-BE49-F238E27FC236}">
                <a16:creationId xmlns:a16="http://schemas.microsoft.com/office/drawing/2014/main" id="{33FDD266-FA1A-9EF7-B9A4-2E2179C0133E}"/>
              </a:ext>
            </a:extLst>
          </p:cNvPr>
          <p:cNvSpPr>
            <a:spLocks noGrp="1"/>
          </p:cNvSpPr>
          <p:nvPr>
            <p:ph type="body" idx="1"/>
          </p:nvPr>
        </p:nvSpPr>
        <p:spPr>
          <a:xfrm>
            <a:off x="1064939" y="1899688"/>
            <a:ext cx="4777468" cy="3058625"/>
          </a:xfrm>
        </p:spPr>
        <p:txBody>
          <a:bodyPr spcFirstLastPara="1" wrap="square" lIns="68575" tIns="34275" rIns="68575" bIns="34275" anchor="ctr" anchorCtr="0">
            <a:normAutofit/>
          </a:bodyPr>
          <a:lstStyle/>
          <a:p>
            <a:pPr marL="528955" indent="-342900">
              <a:buClr>
                <a:schemeClr val="bg1"/>
              </a:buClr>
            </a:pPr>
            <a:r>
              <a:rPr lang="en-US" sz="2400">
                <a:solidFill>
                  <a:schemeClr val="lt1"/>
                </a:solidFill>
                <a:latin typeface="Sofia Pro Regular"/>
                <a:ea typeface="Georgia"/>
                <a:cs typeface="Georgia"/>
                <a:sym typeface="Georgia"/>
                <a:hlinkClick r:id="rId3">
                  <a:extLst>
                    <a:ext uri="{A12FA001-AC4F-418D-AE19-62706E023703}">
                      <ahyp:hlinkClr xmlns:ahyp="http://schemas.microsoft.com/office/drawing/2018/hyperlinkcolor" val="tx"/>
                    </a:ext>
                  </a:extLst>
                </a:hlinkClick>
              </a:rPr>
              <a:t>Faculty Senate website</a:t>
            </a:r>
            <a:endParaRPr lang="en-US" sz="2400">
              <a:solidFill>
                <a:schemeClr val="lt1"/>
              </a:solidFill>
              <a:latin typeface="Sofia Pro Regular"/>
              <a:ea typeface="Georgia"/>
              <a:cs typeface="Georgia"/>
              <a:hlinkClick r:id="rId3">
                <a:extLst>
                  <a:ext uri="{A12FA001-AC4F-418D-AE19-62706E023703}">
                    <ahyp:hlinkClr xmlns:ahyp="http://schemas.microsoft.com/office/drawing/2018/hyperlinkcolor" val="tx"/>
                  </a:ext>
                </a:extLst>
              </a:hlinkClick>
            </a:endParaRPr>
          </a:p>
        </p:txBody>
      </p:sp>
      <p:sp>
        <p:nvSpPr>
          <p:cNvPr id="5" name="Title 4">
            <a:extLst>
              <a:ext uri="{FF2B5EF4-FFF2-40B4-BE49-F238E27FC236}">
                <a16:creationId xmlns:a16="http://schemas.microsoft.com/office/drawing/2014/main" id="{CDDA5C54-714A-52A4-3A17-DE75F28EACB2}"/>
              </a:ext>
            </a:extLst>
          </p:cNvPr>
          <p:cNvSpPr txBox="1">
            <a:spLocks noGrp="1"/>
          </p:cNvSpPr>
          <p:nvPr>
            <p:ph type="title" idx="4294967295"/>
          </p:nvPr>
        </p:nvSpPr>
        <p:spPr>
          <a:xfrm>
            <a:off x="4075289" y="368771"/>
            <a:ext cx="7879644"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B71B"/>
                </a:solidFill>
                <a:effectLst/>
                <a:uLnTx/>
                <a:uFillTx/>
                <a:latin typeface="Calibri"/>
                <a:ea typeface="+mn-ea"/>
                <a:cs typeface="Calibri"/>
              </a:rPr>
              <a:t>Faculty Senate</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2050" name="Picture 2" descr="Charles C Bolton">
            <a:extLst>
              <a:ext uri="{FF2B5EF4-FFF2-40B4-BE49-F238E27FC236}">
                <a16:creationId xmlns:a16="http://schemas.microsoft.com/office/drawing/2014/main" id="{133A8E9A-5CD1-EC5F-D467-736BC15E87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9541" y="1683842"/>
            <a:ext cx="32004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368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D90F2DA2-95A2-4F66-F7FD-C1072A2E30F5}"/>
            </a:ext>
          </a:extLst>
        </p:cNvPr>
        <p:cNvGrpSpPr/>
        <p:nvPr/>
      </p:nvGrpSpPr>
      <p:grpSpPr>
        <a:xfrm>
          <a:off x="0" y="0"/>
          <a:ext cx="0" cy="0"/>
          <a:chOff x="0" y="0"/>
          <a:chExt cx="0" cy="0"/>
        </a:xfrm>
      </p:grpSpPr>
      <p:sp>
        <p:nvSpPr>
          <p:cNvPr id="148" name="Google Shape;148;p28">
            <a:extLst>
              <a:ext uri="{FF2B5EF4-FFF2-40B4-BE49-F238E27FC236}">
                <a16:creationId xmlns:a16="http://schemas.microsoft.com/office/drawing/2014/main" id="{C0B701BC-F7D7-1D40-FD1B-F28AAD655A8C}"/>
              </a:ext>
            </a:extLst>
          </p:cNvPr>
          <p:cNvSpPr txBox="1">
            <a:spLocks noGrp="1"/>
          </p:cNvSpPr>
          <p:nvPr>
            <p:ph type="title"/>
          </p:nvPr>
        </p:nvSpPr>
        <p:spPr>
          <a:xfrm>
            <a:off x="517093" y="2103400"/>
            <a:ext cx="10901641" cy="2488761"/>
          </a:xfrm>
          <a:prstGeom prst="rect">
            <a:avLst/>
          </a:prstGeom>
          <a:noFill/>
          <a:ln>
            <a:noFill/>
          </a:ln>
        </p:spPr>
        <p:txBody>
          <a:bodyPr spcFirstLastPara="1" wrap="square" lIns="91433" tIns="45700" rIns="91433" bIns="45700" anchor="ctr" anchorCtr="0">
            <a:normAutofit/>
          </a:bodyPr>
          <a:lstStyle/>
          <a:p>
            <a:pPr algn="ctr">
              <a:buClr>
                <a:srgbClr val="FDB71A"/>
              </a:buClr>
              <a:buSzPts val="3300"/>
            </a:pPr>
            <a:r>
              <a:rPr lang="en" sz="6400" b="1" dirty="0">
                <a:solidFill>
                  <a:srgbClr val="FDB71A"/>
                </a:solidFill>
                <a:latin typeface="Pluto Sans Heavy"/>
                <a:ea typeface="Georgia"/>
                <a:cs typeface="Georgia"/>
                <a:sym typeface="Georgia"/>
              </a:rPr>
              <a:t>Guest Speaker</a:t>
            </a:r>
            <a:endParaRPr lang="en" sz="6400" b="1" dirty="0">
              <a:solidFill>
                <a:srgbClr val="FDB71A"/>
              </a:solidFill>
              <a:latin typeface="Pluto Sans Heavy" panose="02000000000000000000" pitchFamily="50" charset="0"/>
              <a:ea typeface="Georgia"/>
              <a:cs typeface="Georgia"/>
            </a:endParaRPr>
          </a:p>
        </p:txBody>
      </p:sp>
    </p:spTree>
    <p:extLst>
      <p:ext uri="{BB962C8B-B14F-4D97-AF65-F5344CB8AC3E}">
        <p14:creationId xmlns:p14="http://schemas.microsoft.com/office/powerpoint/2010/main" val="29253870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35CBFDC0-FFBB-9968-82F5-A350CE60B8D7}"/>
            </a:ext>
          </a:extLst>
        </p:cNvPr>
        <p:cNvGrpSpPr/>
        <p:nvPr/>
      </p:nvGrpSpPr>
      <p:grpSpPr>
        <a:xfrm>
          <a:off x="0" y="0"/>
          <a:ext cx="0" cy="0"/>
          <a:chOff x="0" y="0"/>
          <a:chExt cx="0" cy="0"/>
        </a:xfrm>
      </p:grpSpPr>
      <p:sp>
        <p:nvSpPr>
          <p:cNvPr id="2" name="Google Shape;148;p28">
            <a:extLst>
              <a:ext uri="{FF2B5EF4-FFF2-40B4-BE49-F238E27FC236}">
                <a16:creationId xmlns:a16="http://schemas.microsoft.com/office/drawing/2014/main" id="{17047686-88AD-0FCE-B939-D5D374D24603}"/>
              </a:ext>
            </a:extLst>
          </p:cNvPr>
          <p:cNvSpPr txBox="1">
            <a:spLocks/>
          </p:cNvSpPr>
          <p:nvPr/>
        </p:nvSpPr>
        <p:spPr>
          <a:xfrm>
            <a:off x="7496754" y="5485993"/>
            <a:ext cx="4079933" cy="669801"/>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defTabSz="1219170">
              <a:lnSpc>
                <a:spcPct val="110000"/>
              </a:lnSpc>
              <a:buClr>
                <a:srgbClr val="FDB71A"/>
              </a:buClr>
              <a:buSzPts val="3300"/>
            </a:pPr>
            <a:r>
              <a:rPr lang="en-US" sz="2400" b="1" kern="0" dirty="0">
                <a:solidFill>
                  <a:srgbClr val="FFFFFF"/>
                </a:solidFill>
                <a:latin typeface="Pluto Sans Heavy"/>
                <a:ea typeface="Georgia"/>
                <a:cs typeface="Georgia"/>
                <a:sym typeface="Georgia"/>
              </a:rPr>
              <a:t>Mei Méndez</a:t>
            </a:r>
          </a:p>
          <a:p>
            <a:pPr defTabSz="1219170">
              <a:lnSpc>
                <a:spcPct val="110000"/>
              </a:lnSpc>
              <a:buClr>
                <a:srgbClr val="FDB71A"/>
              </a:buClr>
              <a:buSzPts val="3300"/>
            </a:pPr>
            <a:r>
              <a:rPr lang="en-US" sz="2400" b="1" kern="0" dirty="0">
                <a:solidFill>
                  <a:srgbClr val="FDB71A"/>
                </a:solidFill>
                <a:latin typeface="Pluto Sans Heavy"/>
                <a:ea typeface="Georgia"/>
                <a:cs typeface="Georgia"/>
                <a:sym typeface="Georgia"/>
              </a:rPr>
              <a:t>Assistant Director for Strategic Engagement</a:t>
            </a:r>
            <a:endParaRPr lang="en-US" sz="2400" kern="0" dirty="0">
              <a:solidFill>
                <a:srgbClr val="FFFFFF"/>
              </a:solidFill>
              <a:latin typeface="Pluto Sans Heavy"/>
              <a:ea typeface="Georgia"/>
              <a:cs typeface="Georgia"/>
            </a:endParaRPr>
          </a:p>
        </p:txBody>
      </p:sp>
      <p:sp>
        <p:nvSpPr>
          <p:cNvPr id="7" name="Text Placeholder 1">
            <a:extLst>
              <a:ext uri="{FF2B5EF4-FFF2-40B4-BE49-F238E27FC236}">
                <a16:creationId xmlns:a16="http://schemas.microsoft.com/office/drawing/2014/main" id="{40CFAC81-DDEE-9364-2673-D7A65D55C893}"/>
              </a:ext>
            </a:extLst>
          </p:cNvPr>
          <p:cNvSpPr>
            <a:spLocks noGrp="1"/>
          </p:cNvSpPr>
          <p:nvPr>
            <p:ph type="body" idx="1"/>
          </p:nvPr>
        </p:nvSpPr>
        <p:spPr>
          <a:xfrm>
            <a:off x="1064939" y="1899688"/>
            <a:ext cx="4777468" cy="3058625"/>
          </a:xfrm>
        </p:spPr>
        <p:txBody>
          <a:bodyPr spcFirstLastPara="1" wrap="square" lIns="68575" tIns="34275" rIns="68575" bIns="34275" anchor="ctr" anchorCtr="0">
            <a:normAutofit/>
          </a:bodyPr>
          <a:lstStyle/>
          <a:p>
            <a:pPr marL="186055" indent="0">
              <a:buClr>
                <a:schemeClr val="bg1"/>
              </a:buClr>
              <a:buNone/>
            </a:pPr>
            <a:endParaRPr lang="en-US" sz="2400" dirty="0">
              <a:solidFill>
                <a:schemeClr val="lt1"/>
              </a:solidFill>
              <a:latin typeface="Sofia Pro Regular"/>
              <a:ea typeface="Georgia"/>
              <a:cs typeface="Georgia"/>
              <a:hlinkClick r:id="rId3">
                <a:extLst>
                  <a:ext uri="{A12FA001-AC4F-418D-AE19-62706E023703}">
                    <ahyp:hlinkClr xmlns:ahyp="http://schemas.microsoft.com/office/drawing/2018/hyperlinkcolor" val="tx"/>
                  </a:ext>
                </a:extLst>
              </a:hlinkClick>
            </a:endParaRPr>
          </a:p>
        </p:txBody>
      </p:sp>
      <p:pic>
        <p:nvPicPr>
          <p:cNvPr id="3074" name="Picture 2">
            <a:extLst>
              <a:ext uri="{FF2B5EF4-FFF2-40B4-BE49-F238E27FC236}">
                <a16:creationId xmlns:a16="http://schemas.microsoft.com/office/drawing/2014/main" id="{CAC38D58-9140-AC2A-C44B-55C999BC56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6754" y="1300713"/>
            <a:ext cx="36576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679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5" name="Picture 4">
            <a:extLst>
              <a:ext uri="{FF2B5EF4-FFF2-40B4-BE49-F238E27FC236}">
                <a16:creationId xmlns:a16="http://schemas.microsoft.com/office/drawing/2014/main" id="{C5DC71BE-3C9D-BAF5-68EC-86D435E07479}"/>
              </a:ext>
            </a:extLst>
          </p:cNvPr>
          <p:cNvPicPr>
            <a:picLocks noChangeAspect="1"/>
          </p:cNvPicPr>
          <p:nvPr/>
        </p:nvPicPr>
        <p:blipFill>
          <a:blip r:embed="rId3"/>
          <a:stretch>
            <a:fillRect/>
          </a:stretch>
        </p:blipFill>
        <p:spPr>
          <a:xfrm>
            <a:off x="337918" y="5645244"/>
            <a:ext cx="11283894" cy="993235"/>
          </a:xfrm>
          <a:prstGeom prst="rect">
            <a:avLst/>
          </a:prstGeom>
        </p:spPr>
      </p:pic>
      <p:sp>
        <p:nvSpPr>
          <p:cNvPr id="8" name="Title 7">
            <a:extLst>
              <a:ext uri="{FF2B5EF4-FFF2-40B4-BE49-F238E27FC236}">
                <a16:creationId xmlns:a16="http://schemas.microsoft.com/office/drawing/2014/main" id="{AFCC1ABC-D5BF-3A09-F16E-7E65D609AD45}"/>
              </a:ext>
            </a:extLst>
          </p:cNvPr>
          <p:cNvSpPr>
            <a:spLocks noGrp="1"/>
          </p:cNvSpPr>
          <p:nvPr>
            <p:ph type="title"/>
          </p:nvPr>
        </p:nvSpPr>
        <p:spPr>
          <a:xfrm>
            <a:off x="3625660" y="5647260"/>
            <a:ext cx="4946493" cy="753102"/>
          </a:xfrm>
        </p:spPr>
        <p:txBody>
          <a:bodyPr vert="horz" lIns="91440" tIns="45720" rIns="91440" bIns="45720" rtlCol="0" anchor="t">
            <a:noAutofit/>
          </a:bodyPr>
          <a:lstStyle/>
          <a:p>
            <a:pPr algn="ctr"/>
            <a:r>
              <a:rPr lang="en-US" sz="3200" dirty="0">
                <a:latin typeface="Calibri"/>
                <a:ea typeface="Calibri"/>
                <a:cs typeface="Arial"/>
              </a:rPr>
              <a:t>UNCG Staff Senate</a:t>
            </a:r>
            <a:br>
              <a:rPr lang="en-US" sz="3200" dirty="0">
                <a:latin typeface="Calibri"/>
                <a:ea typeface="Calibri"/>
                <a:cs typeface="Arial"/>
              </a:rPr>
            </a:br>
            <a:r>
              <a:rPr lang="en-US" sz="3200" dirty="0">
                <a:latin typeface="Calibri"/>
                <a:ea typeface="Calibri"/>
                <a:cs typeface="Arial"/>
              </a:rPr>
              <a:t>August 7, 2025</a:t>
            </a:r>
            <a:endParaRPr lang="en-US" sz="3200" dirty="0">
              <a:latin typeface="Calibri"/>
              <a:cs typeface="Arial"/>
            </a:endParaRPr>
          </a:p>
        </p:txBody>
      </p:sp>
      <p:pic>
        <p:nvPicPr>
          <p:cNvPr id="2" name="Picture 1" descr="A group of people in a museum">
            <a:extLst>
              <a:ext uri="{FF2B5EF4-FFF2-40B4-BE49-F238E27FC236}">
                <a16:creationId xmlns:a16="http://schemas.microsoft.com/office/drawing/2014/main" id="{134F9B21-3562-420A-E7E3-0BFFD5332C55}"/>
              </a:ext>
            </a:extLst>
          </p:cNvPr>
          <p:cNvPicPr>
            <a:picLocks noChangeAspect="1"/>
          </p:cNvPicPr>
          <p:nvPr/>
        </p:nvPicPr>
        <p:blipFill>
          <a:blip r:embed="rId4"/>
          <a:srcRect l="7241" t="33609" r="2841" b="-11846"/>
          <a:stretch>
            <a:fillRect/>
          </a:stretch>
        </p:blipFill>
        <p:spPr>
          <a:xfrm>
            <a:off x="993270" y="281483"/>
            <a:ext cx="10208152" cy="622641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83E6E-E59F-FC40-01CD-B14EA360FCBF}"/>
              </a:ext>
            </a:extLst>
          </p:cNvPr>
          <p:cNvSpPr>
            <a:spLocks noGrp="1"/>
          </p:cNvSpPr>
          <p:nvPr>
            <p:ph type="title"/>
          </p:nvPr>
        </p:nvSpPr>
        <p:spPr/>
        <p:txBody>
          <a:bodyPr/>
          <a:lstStyle/>
          <a:p>
            <a:r>
              <a:rPr lang="en-US" dirty="0"/>
              <a:t>Museum Information</a:t>
            </a:r>
          </a:p>
        </p:txBody>
      </p:sp>
      <p:sp>
        <p:nvSpPr>
          <p:cNvPr id="3" name="Content Placeholder 2">
            <a:extLst>
              <a:ext uri="{FF2B5EF4-FFF2-40B4-BE49-F238E27FC236}">
                <a16:creationId xmlns:a16="http://schemas.microsoft.com/office/drawing/2014/main" id="{57182662-ECE9-BE1B-770A-235100FE0C42}"/>
              </a:ext>
            </a:extLst>
          </p:cNvPr>
          <p:cNvSpPr>
            <a:spLocks noGrp="1"/>
          </p:cNvSpPr>
          <p:nvPr>
            <p:ph idx="1"/>
          </p:nvPr>
        </p:nvSpPr>
        <p:spPr/>
        <p:txBody>
          <a:bodyPr vert="horz" lIns="91440" tIns="45720" rIns="91440" bIns="45720" rtlCol="0" anchor="t">
            <a:normAutofit/>
          </a:bodyPr>
          <a:lstStyle/>
          <a:p>
            <a:r>
              <a:rPr lang="en-US" dirty="0"/>
              <a:t>Free and open to the public</a:t>
            </a:r>
          </a:p>
          <a:p>
            <a:r>
              <a:rPr lang="en-US" dirty="0"/>
              <a:t>Free parking for visitors with museum permit</a:t>
            </a:r>
          </a:p>
          <a:p>
            <a:r>
              <a:rPr lang="en-US" dirty="0"/>
              <a:t>Free membership – contact Mei for details (m_mendez3@uncg.edu)</a:t>
            </a:r>
          </a:p>
          <a:p>
            <a:pPr lvl="1"/>
            <a:r>
              <a:rPr lang="en-US" dirty="0"/>
              <a:t>Members receive:</a:t>
            </a:r>
          </a:p>
          <a:p>
            <a:pPr lvl="2">
              <a:buFont typeface="Wingdings" panose="020B0604020202020204" pitchFamily="34" charset="0"/>
              <a:buChar char="§"/>
            </a:pPr>
            <a:r>
              <a:rPr lang="en-US" dirty="0"/>
              <a:t>Monthly e-blast with exhibition and program information</a:t>
            </a:r>
          </a:p>
          <a:p>
            <a:pPr lvl="2">
              <a:buFont typeface="Wingdings" panose="020B0604020202020204" pitchFamily="34" charset="0"/>
              <a:buChar char="§"/>
            </a:pPr>
            <a:r>
              <a:rPr lang="en-US" dirty="0"/>
              <a:t>First notice of registration-only events</a:t>
            </a:r>
          </a:p>
          <a:p>
            <a:pPr lvl="2">
              <a:buFont typeface="Wingdings" panose="020B0604020202020204" pitchFamily="34" charset="0"/>
              <a:buChar char="§"/>
            </a:pPr>
            <a:r>
              <a:rPr lang="en-US" dirty="0"/>
              <a:t>Print and electronic quarterly newsletters and posters</a:t>
            </a:r>
          </a:p>
          <a:p>
            <a:r>
              <a:rPr lang="en-US" dirty="0"/>
              <a:t>Hours: </a:t>
            </a:r>
          </a:p>
          <a:p>
            <a:pPr lvl="1"/>
            <a:r>
              <a:rPr lang="en-US" dirty="0"/>
              <a:t>Tuesday, Wednesday, Friday, and Saturday: 10am-5pm</a:t>
            </a:r>
          </a:p>
          <a:p>
            <a:pPr lvl="1"/>
            <a:r>
              <a:rPr lang="en-US"/>
              <a:t>Thursday: 10am-8pm</a:t>
            </a:r>
          </a:p>
          <a:p>
            <a:pPr marL="228600" lvl="1" indent="0">
              <a:buNone/>
            </a:pPr>
            <a:endParaRPr lang="en-US" dirty="0"/>
          </a:p>
          <a:p>
            <a:pPr lvl="1"/>
            <a:endParaRPr lang="en-US" dirty="0"/>
          </a:p>
        </p:txBody>
      </p:sp>
    </p:spTree>
    <p:extLst>
      <p:ext uri="{BB962C8B-B14F-4D97-AF65-F5344CB8AC3E}">
        <p14:creationId xmlns:p14="http://schemas.microsoft.com/office/powerpoint/2010/main" val="2330376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BC244-90DB-B964-AB69-BF2799870F66}"/>
              </a:ext>
            </a:extLst>
          </p:cNvPr>
          <p:cNvSpPr>
            <a:spLocks noGrp="1"/>
          </p:cNvSpPr>
          <p:nvPr>
            <p:ph type="title"/>
          </p:nvPr>
        </p:nvSpPr>
        <p:spPr>
          <a:xfrm>
            <a:off x="600553" y="367211"/>
            <a:ext cx="5452626" cy="727068"/>
          </a:xfrm>
        </p:spPr>
        <p:txBody>
          <a:bodyPr/>
          <a:lstStyle/>
          <a:p>
            <a:r>
              <a:rPr lang="en-US">
                <a:latin typeface="Calibri"/>
                <a:ea typeface="Calibri"/>
                <a:cs typeface="Calibri"/>
              </a:rPr>
              <a:t>Summer Exhibitions </a:t>
            </a:r>
            <a:endParaRPr lang="en-US" sz="2400" b="0">
              <a:latin typeface="Calibri"/>
              <a:ea typeface="Calibri"/>
              <a:cs typeface="Calibri"/>
            </a:endParaRPr>
          </a:p>
        </p:txBody>
      </p:sp>
      <p:pic>
        <p:nvPicPr>
          <p:cNvPr id="5" name="Content Placeholder 4" descr="Oksana Levchenya, Pac-Man and Cossacks, 2022. Hemp thread and natural dyed wool, 80 x 140 in. Courtesy of the artist. © Oksana Levchenya, photo courtesy of the artist">
            <a:extLst>
              <a:ext uri="{FF2B5EF4-FFF2-40B4-BE49-F238E27FC236}">
                <a16:creationId xmlns:a16="http://schemas.microsoft.com/office/drawing/2014/main" id="{26564008-F378-5BB1-CD20-C989F41FF26B}"/>
              </a:ext>
            </a:extLst>
          </p:cNvPr>
          <p:cNvPicPr>
            <a:picLocks noGrp="1" noChangeAspect="1"/>
          </p:cNvPicPr>
          <p:nvPr>
            <p:ph idx="1"/>
          </p:nvPr>
        </p:nvPicPr>
        <p:blipFill>
          <a:blip r:embed="rId2"/>
          <a:stretch>
            <a:fillRect/>
          </a:stretch>
        </p:blipFill>
        <p:spPr>
          <a:xfrm>
            <a:off x="424834" y="1226243"/>
            <a:ext cx="6233241" cy="3485297"/>
          </a:xfrm>
        </p:spPr>
      </p:pic>
      <p:sp>
        <p:nvSpPr>
          <p:cNvPr id="6" name="TextBox 5">
            <a:extLst>
              <a:ext uri="{FF2B5EF4-FFF2-40B4-BE49-F238E27FC236}">
                <a16:creationId xmlns:a16="http://schemas.microsoft.com/office/drawing/2014/main" id="{6897BCCA-1024-8063-5F47-8A3A9E1F58AC}"/>
              </a:ext>
            </a:extLst>
          </p:cNvPr>
          <p:cNvSpPr txBox="1"/>
          <p:nvPr/>
        </p:nvSpPr>
        <p:spPr>
          <a:xfrm>
            <a:off x="184010" y="4851141"/>
            <a:ext cx="489734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a:latin typeface="Neue Haas Grotesk Text Pro"/>
              </a:rPr>
              <a:t>Oksana </a:t>
            </a:r>
            <a:r>
              <a:rPr lang="en-US" err="1">
                <a:latin typeface="Neue Haas Grotesk Text Pro"/>
              </a:rPr>
              <a:t>Levchenya</a:t>
            </a:r>
            <a:r>
              <a:rPr lang="en-US">
                <a:latin typeface="Neue Haas Grotesk Text Pro"/>
              </a:rPr>
              <a:t>, </a:t>
            </a:r>
            <a:r>
              <a:rPr lang="en-US" i="1">
                <a:latin typeface="Neue Haas Grotesk Text Pro"/>
              </a:rPr>
              <a:t>Pac-Man and Cossacks</a:t>
            </a:r>
            <a:r>
              <a:rPr lang="en-US">
                <a:latin typeface="Neue Haas Grotesk Text Pro"/>
              </a:rPr>
              <a:t>, 2022</a:t>
            </a:r>
            <a:endParaRPr lang="en-US"/>
          </a:p>
        </p:txBody>
      </p:sp>
      <p:sp>
        <p:nvSpPr>
          <p:cNvPr id="3" name="TextBox 2">
            <a:extLst>
              <a:ext uri="{FF2B5EF4-FFF2-40B4-BE49-F238E27FC236}">
                <a16:creationId xmlns:a16="http://schemas.microsoft.com/office/drawing/2014/main" id="{FC556C16-D8A1-A595-658A-04C250B7CC76}"/>
              </a:ext>
            </a:extLst>
          </p:cNvPr>
          <p:cNvSpPr txBox="1"/>
          <p:nvPr/>
        </p:nvSpPr>
        <p:spPr>
          <a:xfrm>
            <a:off x="799495" y="5159829"/>
            <a:ext cx="404343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err="1">
                <a:latin typeface="Calibri"/>
              </a:rPr>
              <a:t>RugLife</a:t>
            </a:r>
            <a:r>
              <a:rPr lang="en-US" sz="3600">
                <a:latin typeface="Calibri"/>
              </a:rPr>
              <a:t>​</a:t>
            </a:r>
            <a:br>
              <a:rPr lang="en-US" sz="2400">
                <a:latin typeface="Calibri"/>
              </a:rPr>
            </a:br>
            <a:r>
              <a:rPr lang="en-US" sz="2400">
                <a:latin typeface="Calibri"/>
              </a:rPr>
              <a:t>May 24–August 9, 2025</a:t>
            </a:r>
            <a:endParaRPr lang="en-US">
              <a:latin typeface="Calibri"/>
            </a:endParaRPr>
          </a:p>
        </p:txBody>
      </p:sp>
      <p:sp>
        <p:nvSpPr>
          <p:cNvPr id="8" name="TextBox 8">
            <a:extLst>
              <a:ext uri="{FF2B5EF4-FFF2-40B4-BE49-F238E27FC236}">
                <a16:creationId xmlns:a16="http://schemas.microsoft.com/office/drawing/2014/main" id="{BB0A764B-A33C-F977-4762-BB832C2D4A8C}"/>
              </a:ext>
            </a:extLst>
          </p:cNvPr>
          <p:cNvSpPr txBox="1"/>
          <p:nvPr/>
        </p:nvSpPr>
        <p:spPr>
          <a:xfrm>
            <a:off x="6781333" y="4851666"/>
            <a:ext cx="575171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t>Andy Warhol, </a:t>
            </a:r>
            <a:r>
              <a:rPr lang="en-US" i="1"/>
              <a:t>People on the Street</a:t>
            </a:r>
            <a:r>
              <a:rPr lang="en-US"/>
              <a:t>, 20th century</a:t>
            </a:r>
          </a:p>
        </p:txBody>
      </p:sp>
      <p:pic>
        <p:nvPicPr>
          <p:cNvPr id="9" name="Picture 8" descr="A black and white photo of a building&#10;&#10;AI-generated content may be incorrect.">
            <a:extLst>
              <a:ext uri="{FF2B5EF4-FFF2-40B4-BE49-F238E27FC236}">
                <a16:creationId xmlns:a16="http://schemas.microsoft.com/office/drawing/2014/main" id="{A469927C-F439-A4F1-044E-05B3DB157E00}"/>
              </a:ext>
            </a:extLst>
          </p:cNvPr>
          <p:cNvPicPr>
            <a:picLocks noChangeAspect="1"/>
          </p:cNvPicPr>
          <p:nvPr/>
        </p:nvPicPr>
        <p:blipFill>
          <a:blip r:embed="rId3"/>
          <a:stretch>
            <a:fillRect/>
          </a:stretch>
        </p:blipFill>
        <p:spPr>
          <a:xfrm>
            <a:off x="6968747" y="1250025"/>
            <a:ext cx="4137421" cy="3337321"/>
          </a:xfrm>
          <a:prstGeom prst="rect">
            <a:avLst/>
          </a:prstGeom>
        </p:spPr>
      </p:pic>
      <p:sp>
        <p:nvSpPr>
          <p:cNvPr id="10" name="Title 1">
            <a:extLst>
              <a:ext uri="{FF2B5EF4-FFF2-40B4-BE49-F238E27FC236}">
                <a16:creationId xmlns:a16="http://schemas.microsoft.com/office/drawing/2014/main" id="{98B0114C-40B7-CFC1-1BF3-012018CC419C}"/>
              </a:ext>
            </a:extLst>
          </p:cNvPr>
          <p:cNvSpPr>
            <a:spLocks noGrp="1"/>
          </p:cNvSpPr>
          <p:nvPr/>
        </p:nvSpPr>
        <p:spPr>
          <a:xfrm>
            <a:off x="6783429" y="5243656"/>
            <a:ext cx="5186666" cy="113188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a:latin typeface="Calibri"/>
                <a:ea typeface="Calibri"/>
                <a:cs typeface="Calibri"/>
              </a:rPr>
              <a:t>Pattern Recognition</a:t>
            </a:r>
            <a:br>
              <a:rPr lang="en-US">
                <a:latin typeface="Calibri"/>
              </a:rPr>
            </a:br>
            <a:r>
              <a:rPr lang="en-US" sz="2400" b="0">
                <a:latin typeface="Calibri"/>
                <a:ea typeface="Calibri"/>
                <a:cs typeface="Calibri"/>
              </a:rPr>
              <a:t>June 7, 2025–January 10, 2026</a:t>
            </a:r>
          </a:p>
        </p:txBody>
      </p:sp>
    </p:spTree>
    <p:extLst>
      <p:ext uri="{BB962C8B-B14F-4D97-AF65-F5344CB8AC3E}">
        <p14:creationId xmlns:p14="http://schemas.microsoft.com/office/powerpoint/2010/main" val="1099053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C5FC85-4048-02D3-B0C0-A4259642FD56}"/>
              </a:ext>
            </a:extLst>
          </p:cNvPr>
          <p:cNvPicPr>
            <a:picLocks noChangeAspect="1"/>
          </p:cNvPicPr>
          <p:nvPr/>
        </p:nvPicPr>
        <p:blipFill>
          <a:blip r:embed="rId2"/>
          <a:stretch>
            <a:fillRect/>
          </a:stretch>
        </p:blipFill>
        <p:spPr>
          <a:xfrm>
            <a:off x="609600" y="955950"/>
            <a:ext cx="5848856" cy="4511138"/>
          </a:xfrm>
          <a:prstGeom prst="rect">
            <a:avLst/>
          </a:prstGeom>
        </p:spPr>
      </p:pic>
      <p:sp>
        <p:nvSpPr>
          <p:cNvPr id="4" name="TextBox 3">
            <a:extLst>
              <a:ext uri="{FF2B5EF4-FFF2-40B4-BE49-F238E27FC236}">
                <a16:creationId xmlns:a16="http://schemas.microsoft.com/office/drawing/2014/main" id="{9A1CEB8E-A6DF-DE42-B8DB-51C4584712D5}"/>
              </a:ext>
            </a:extLst>
          </p:cNvPr>
          <p:cNvSpPr txBox="1"/>
          <p:nvPr/>
        </p:nvSpPr>
        <p:spPr>
          <a:xfrm>
            <a:off x="609600" y="5466332"/>
            <a:ext cx="4754880" cy="1785104"/>
          </a:xfrm>
          <a:prstGeom prst="rect">
            <a:avLst/>
          </a:prstGeom>
          <a:noFill/>
        </p:spPr>
        <p:txBody>
          <a:bodyPr wrap="square" lIns="91440" tIns="45720" rIns="91440" bIns="45720" rtlCol="0" anchor="t">
            <a:spAutoFit/>
          </a:bodyPr>
          <a:lstStyle/>
          <a:p>
            <a:r>
              <a:rPr lang="en-US" sz="1400" dirty="0">
                <a:solidFill>
                  <a:srgbClr val="000000"/>
                </a:solidFill>
                <a:effectLst/>
                <a:latin typeface="Arial"/>
                <a:ea typeface="+mn-lt"/>
                <a:cs typeface="+mn-lt"/>
              </a:rPr>
              <a:t>Helen Frankenthaler</a:t>
            </a:r>
            <a:r>
              <a:rPr lang="en-US" sz="1400" dirty="0">
                <a:solidFill>
                  <a:srgbClr val="000000"/>
                </a:solidFill>
                <a:latin typeface="Arial"/>
                <a:ea typeface="+mn-lt"/>
                <a:cs typeface="+mn-lt"/>
              </a:rPr>
              <a:t>  </a:t>
            </a:r>
          </a:p>
          <a:p>
            <a:r>
              <a:rPr lang="en-US" sz="1400" i="1" dirty="0">
                <a:solidFill>
                  <a:srgbClr val="000000"/>
                </a:solidFill>
                <a:effectLst/>
                <a:latin typeface="Arial"/>
                <a:ea typeface="+mn-lt"/>
                <a:cs typeface="+mn-lt"/>
              </a:rPr>
              <a:t>Houdini</a:t>
            </a:r>
            <a:r>
              <a:rPr lang="en-US" sz="1400" dirty="0">
                <a:solidFill>
                  <a:srgbClr val="000000"/>
                </a:solidFill>
                <a:effectLst/>
                <a:latin typeface="Arial"/>
                <a:ea typeface="+mn-lt"/>
                <a:cs typeface="+mn-lt"/>
              </a:rPr>
              <a:t>, 1976</a:t>
            </a:r>
            <a:r>
              <a:rPr lang="en-US" sz="1400" dirty="0">
                <a:solidFill>
                  <a:srgbClr val="000000"/>
                </a:solidFill>
                <a:latin typeface="Arial"/>
                <a:ea typeface="+mn-lt"/>
                <a:cs typeface="+mn-lt"/>
              </a:rPr>
              <a:t> </a:t>
            </a:r>
            <a:endParaRPr lang="en-US" sz="1400" dirty="0">
              <a:solidFill>
                <a:srgbClr val="000000"/>
              </a:solidFill>
              <a:effectLst/>
              <a:latin typeface="Arial"/>
              <a:ea typeface="+mn-lt"/>
              <a:cs typeface="+mn-lt"/>
            </a:endParaRPr>
          </a:p>
          <a:p>
            <a:r>
              <a:rPr lang="en-US" sz="1400" dirty="0">
                <a:solidFill>
                  <a:srgbClr val="000000"/>
                </a:solidFill>
                <a:effectLst/>
                <a:latin typeface="Arial"/>
                <a:ea typeface="+mn-lt"/>
                <a:cs typeface="+mn-lt"/>
              </a:rPr>
              <a:t>Acrylic on canvas</a:t>
            </a:r>
            <a:endParaRPr lang="en-US" sz="1400" dirty="0">
              <a:solidFill>
                <a:srgbClr val="000000"/>
              </a:solidFill>
              <a:latin typeface="Arial"/>
              <a:ea typeface="+mn-lt"/>
              <a:cs typeface="+mn-lt"/>
            </a:endParaRPr>
          </a:p>
          <a:p>
            <a:r>
              <a:rPr lang="en-US" sz="1400" dirty="0">
                <a:solidFill>
                  <a:srgbClr val="000000"/>
                </a:solidFill>
                <a:effectLst/>
                <a:latin typeface="Arial"/>
                <a:ea typeface="+mn-lt"/>
                <a:cs typeface="+mn-lt"/>
              </a:rPr>
              <a:t>82 x 108 in.</a:t>
            </a:r>
            <a:endParaRPr lang="en-US" sz="1400" dirty="0">
              <a:solidFill>
                <a:srgbClr val="000000"/>
              </a:solidFill>
              <a:latin typeface="Arial"/>
              <a:ea typeface="+mn-lt"/>
              <a:cs typeface="+mn-lt"/>
            </a:endParaRPr>
          </a:p>
          <a:p>
            <a:endParaRPr lang="en-US" sz="1400" dirty="0">
              <a:solidFill>
                <a:srgbClr val="000000"/>
              </a:solidFill>
              <a:latin typeface="Arial"/>
              <a:ea typeface="+mn-lt"/>
              <a:cs typeface="+mn-lt"/>
            </a:endParaRPr>
          </a:p>
          <a:p>
            <a:r>
              <a:rPr lang="en-US" sz="1400" dirty="0">
                <a:solidFill>
                  <a:srgbClr val="000000"/>
                </a:solidFill>
                <a:latin typeface="Arial"/>
                <a:ea typeface="Times New Roman" panose="02020603050405020304" pitchFamily="18" charset="0"/>
                <a:cs typeface="Arial"/>
              </a:rPr>
              <a:t>Gift of Linda and Tom Sloan, 2022</a:t>
            </a:r>
          </a:p>
          <a:p>
            <a:pPr marL="0" marR="0">
              <a:spcBef>
                <a:spcPts val="0"/>
              </a:spcBef>
              <a:spcAft>
                <a:spcPts val="0"/>
              </a:spcAft>
            </a:pPr>
            <a:endParaRPr lang="en-US" sz="1400" b="1" dirty="0">
              <a:effectLst/>
              <a:latin typeface="Arial"/>
              <a:ea typeface="Times New Roman" panose="02020603050405020304" pitchFamily="18" charset="0"/>
              <a:cs typeface="Times New Roman"/>
            </a:endParaRPr>
          </a:p>
          <a:p>
            <a:pPr marL="0" marR="0">
              <a:spcBef>
                <a:spcPts val="0"/>
              </a:spcBef>
              <a:spcAft>
                <a:spcPts val="0"/>
              </a:spcAft>
            </a:pPr>
            <a:endParaRPr lang="en-US" sz="1200" dirty="0">
              <a:effectLst/>
              <a:latin typeface="Arial"/>
              <a:ea typeface="Times New Roman" panose="02020603050405020304" pitchFamily="18" charset="0"/>
              <a:cs typeface="Arial"/>
            </a:endParaRPr>
          </a:p>
        </p:txBody>
      </p:sp>
      <p:pic>
        <p:nvPicPr>
          <p:cNvPr id="5" name="Picture 2">
            <a:extLst>
              <a:ext uri="{FF2B5EF4-FFF2-40B4-BE49-F238E27FC236}">
                <a16:creationId xmlns:a16="http://schemas.microsoft.com/office/drawing/2014/main" id="{AE1F644F-C00D-2204-6EDF-FF1FBE299E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1117" y="1062788"/>
            <a:ext cx="4415574" cy="440119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E871379-D6CB-6C08-3EA3-CCF8042A8015}"/>
              </a:ext>
            </a:extLst>
          </p:cNvPr>
          <p:cNvSpPr txBox="1"/>
          <p:nvPr/>
        </p:nvSpPr>
        <p:spPr>
          <a:xfrm>
            <a:off x="7605741" y="5466332"/>
            <a:ext cx="4272197" cy="2092881"/>
          </a:xfrm>
          <a:prstGeom prst="rect">
            <a:avLst/>
          </a:prstGeom>
          <a:noFill/>
        </p:spPr>
        <p:txBody>
          <a:bodyPr wrap="square" lIns="91440" tIns="45720" rIns="91440" bIns="45720" rtlCol="0" anchor="t">
            <a:spAutoFit/>
          </a:bodyPr>
          <a:lstStyle/>
          <a:p>
            <a:r>
              <a:rPr lang="en-US" sz="1400" dirty="0">
                <a:effectLst/>
                <a:latin typeface="Arial"/>
                <a:ea typeface="+mn-lt"/>
                <a:cs typeface="+mn-lt"/>
              </a:rPr>
              <a:t>Al Held</a:t>
            </a:r>
            <a:r>
              <a:rPr lang="en-US" sz="1400" dirty="0">
                <a:latin typeface="Arial"/>
                <a:ea typeface="+mn-lt"/>
                <a:cs typeface="+mn-lt"/>
              </a:rPr>
              <a:t>  </a:t>
            </a:r>
          </a:p>
          <a:p>
            <a:r>
              <a:rPr lang="en-US" sz="1400" i="1" dirty="0">
                <a:effectLst/>
                <a:latin typeface="Arial"/>
                <a:ea typeface="+mn-lt"/>
                <a:cs typeface="+mn-lt"/>
              </a:rPr>
              <a:t>Giza Gate I</a:t>
            </a:r>
            <a:r>
              <a:rPr lang="en-US" sz="1400" dirty="0">
                <a:effectLst/>
                <a:latin typeface="Arial"/>
                <a:ea typeface="+mn-lt"/>
                <a:cs typeface="+mn-lt"/>
              </a:rPr>
              <a:t>, 1976</a:t>
            </a:r>
            <a:r>
              <a:rPr lang="en-US" sz="1400" dirty="0">
                <a:latin typeface="Arial"/>
                <a:ea typeface="+mn-lt"/>
                <a:cs typeface="+mn-lt"/>
              </a:rPr>
              <a:t> </a:t>
            </a:r>
            <a:endParaRPr lang="en-US" sz="1400" dirty="0">
              <a:effectLst/>
              <a:latin typeface="Arial"/>
              <a:ea typeface="+mn-lt"/>
              <a:cs typeface="+mn-lt"/>
            </a:endParaRPr>
          </a:p>
          <a:p>
            <a:r>
              <a:rPr lang="en-US" sz="1400" dirty="0">
                <a:effectLst/>
                <a:latin typeface="Arial"/>
                <a:ea typeface="+mn-lt"/>
                <a:cs typeface="+mn-lt"/>
              </a:rPr>
              <a:t>Acrylic on canvas</a:t>
            </a:r>
            <a:endParaRPr lang="en-US" sz="1400" dirty="0">
              <a:latin typeface="Arial"/>
              <a:ea typeface="+mn-lt"/>
              <a:cs typeface="+mn-lt"/>
            </a:endParaRPr>
          </a:p>
          <a:p>
            <a:r>
              <a:rPr lang="en-US" sz="1400" dirty="0">
                <a:effectLst/>
                <a:latin typeface="Arial"/>
                <a:ea typeface="+mn-lt"/>
                <a:cs typeface="+mn-lt"/>
              </a:rPr>
              <a:t>48 x 48 in.</a:t>
            </a:r>
            <a:endParaRPr lang="en-US" sz="1400" dirty="0">
              <a:latin typeface="Arial"/>
              <a:ea typeface="+mn-lt"/>
              <a:cs typeface="+mn-lt"/>
            </a:endParaRPr>
          </a:p>
          <a:p>
            <a:endParaRPr lang="en-US" sz="1400" dirty="0">
              <a:latin typeface="Arial"/>
              <a:ea typeface="+mn-lt"/>
              <a:cs typeface="+mn-lt"/>
            </a:endParaRPr>
          </a:p>
          <a:p>
            <a:r>
              <a:rPr lang="en-US" sz="1400" dirty="0">
                <a:solidFill>
                  <a:srgbClr val="000000"/>
                </a:solidFill>
                <a:latin typeface="Arial"/>
                <a:ea typeface="Times New Roman" panose="02020603050405020304" pitchFamily="18" charset="0"/>
                <a:cs typeface="Arial"/>
              </a:rPr>
              <a:t>Gift of Maryann and Stuart Abrahams, 2010</a:t>
            </a:r>
          </a:p>
          <a:p>
            <a:endParaRPr lang="en-US" sz="1400" dirty="0">
              <a:solidFill>
                <a:srgbClr val="000000"/>
              </a:solidFill>
              <a:latin typeface="Arial"/>
              <a:ea typeface="Times New Roman" panose="02020603050405020304" pitchFamily="18" charset="0"/>
              <a:cs typeface="Arial"/>
            </a:endParaRPr>
          </a:p>
          <a:p>
            <a:pPr marL="0" marR="0">
              <a:spcBef>
                <a:spcPts val="0"/>
              </a:spcBef>
              <a:spcAft>
                <a:spcPts val="0"/>
              </a:spcAft>
            </a:pPr>
            <a:endParaRPr lang="en-US" sz="1400" dirty="0">
              <a:effectLst/>
              <a:highlight>
                <a:srgbClr val="FFFFFF"/>
              </a:highlight>
              <a:latin typeface="Arial"/>
              <a:ea typeface="Times New Roman" panose="02020603050405020304" pitchFamily="18" charset="0"/>
              <a:cs typeface="Arial"/>
            </a:endParaRPr>
          </a:p>
          <a:p>
            <a:pPr marL="0" marR="0">
              <a:spcBef>
                <a:spcPts val="0"/>
              </a:spcBef>
              <a:spcAft>
                <a:spcPts val="0"/>
              </a:spcAft>
            </a:pPr>
            <a:endParaRPr lang="en-US" dirty="0">
              <a:latin typeface="Gotham Book" panose="02000604040000020004" pitchFamily="2" charset="0"/>
            </a:endParaRPr>
          </a:p>
        </p:txBody>
      </p:sp>
      <p:sp>
        <p:nvSpPr>
          <p:cNvPr id="3" name="TextBox 2">
            <a:extLst>
              <a:ext uri="{FF2B5EF4-FFF2-40B4-BE49-F238E27FC236}">
                <a16:creationId xmlns:a16="http://schemas.microsoft.com/office/drawing/2014/main" id="{A058A4E1-10A6-84FE-8BD1-565B41106BF4}"/>
              </a:ext>
            </a:extLst>
          </p:cNvPr>
          <p:cNvSpPr txBox="1"/>
          <p:nvPr/>
        </p:nvSpPr>
        <p:spPr>
          <a:xfrm>
            <a:off x="608870" y="97086"/>
            <a:ext cx="10435284"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latin typeface="Calibri"/>
              </a:rPr>
              <a:t>Making Connections: Art, Place, and Relationships</a:t>
            </a:r>
          </a:p>
          <a:p>
            <a:r>
              <a:rPr lang="en-US" dirty="0"/>
              <a:t>July – December 2025</a:t>
            </a:r>
          </a:p>
        </p:txBody>
      </p:sp>
    </p:spTree>
    <p:extLst>
      <p:ext uri="{BB962C8B-B14F-4D97-AF65-F5344CB8AC3E}">
        <p14:creationId xmlns:p14="http://schemas.microsoft.com/office/powerpoint/2010/main" val="2235939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C7E1AB53-B4CA-F4F8-6FED-C1C800C7B6A0}"/>
              </a:ext>
            </a:extLst>
          </p:cNvPr>
          <p:cNvGraphicFramePr>
            <a:graphicFrameLocks noGrp="1"/>
          </p:cNvGraphicFramePr>
          <p:nvPr>
            <p:extLst>
              <p:ext uri="{D42A27DB-BD31-4B8C-83A1-F6EECF244321}">
                <p14:modId xmlns:p14="http://schemas.microsoft.com/office/powerpoint/2010/main" val="422916217"/>
              </p:ext>
            </p:extLst>
          </p:nvPr>
        </p:nvGraphicFramePr>
        <p:xfrm>
          <a:off x="256674" y="1786137"/>
          <a:ext cx="11665250" cy="4646439"/>
        </p:xfrm>
        <a:graphic>
          <a:graphicData uri="http://schemas.openxmlformats.org/drawingml/2006/table">
            <a:tbl>
              <a:tblPr/>
              <a:tblGrid>
                <a:gridCol w="1305455">
                  <a:extLst>
                    <a:ext uri="{9D8B030D-6E8A-4147-A177-3AD203B41FA5}">
                      <a16:colId xmlns:a16="http://schemas.microsoft.com/office/drawing/2014/main" val="3981678035"/>
                    </a:ext>
                  </a:extLst>
                </a:gridCol>
                <a:gridCol w="10359795">
                  <a:extLst>
                    <a:ext uri="{9D8B030D-6E8A-4147-A177-3AD203B41FA5}">
                      <a16:colId xmlns:a16="http://schemas.microsoft.com/office/drawing/2014/main" val="1578323079"/>
                    </a:ext>
                  </a:extLst>
                </a:gridCol>
              </a:tblGrid>
              <a:tr h="663777">
                <a:tc>
                  <a:txBody>
                    <a:bodyPr/>
                    <a:lstStyle/>
                    <a:p>
                      <a:pPr algn="l" rtl="0" fontAlgn="base"/>
                      <a:r>
                        <a:rPr lang="en-US" sz="1900" b="1" i="0">
                          <a:solidFill>
                            <a:schemeClr val="bg1"/>
                          </a:solidFill>
                          <a:effectLst/>
                          <a:latin typeface="Aptos" panose="020B0004020202020204" pitchFamily="34" charset="0"/>
                        </a:rPr>
                        <a:t>10:00am </a:t>
                      </a:r>
                      <a:endParaRPr lang="en-US" sz="1900" b="1" i="0">
                        <a:solidFill>
                          <a:schemeClr val="bg1"/>
                        </a:solidFill>
                        <a:effectLst/>
                      </a:endParaRP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marL="0" marR="0" lvl="0" indent="0" algn="l" rtl="0" eaLnBrk="1" fontAlgn="base" latinLnBrk="0" hangingPunct="1">
                        <a:lnSpc>
                          <a:spcPct val="100000"/>
                        </a:lnSpc>
                        <a:spcBef>
                          <a:spcPts val="0"/>
                        </a:spcBef>
                        <a:spcAft>
                          <a:spcPts val="0"/>
                        </a:spcAft>
                        <a:buClr>
                          <a:srgbClr val="000000"/>
                        </a:buClr>
                        <a:buSzTx/>
                        <a:buFont typeface="Arial"/>
                        <a:buNone/>
                      </a:pPr>
                      <a:r>
                        <a:rPr lang="en-US" sz="1900" b="1" i="0">
                          <a:solidFill>
                            <a:schemeClr val="bg1"/>
                          </a:solidFill>
                          <a:effectLst/>
                          <a:latin typeface="Aptos"/>
                        </a:rPr>
                        <a:t>Call to Order  | Carla Wilson, Staff Senate Chair</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484585268"/>
                  </a:ext>
                </a:extLst>
              </a:tr>
              <a:tr h="663777">
                <a:tc>
                  <a:txBody>
                    <a:bodyPr/>
                    <a:lstStyle/>
                    <a:p>
                      <a:pPr algn="l" rtl="0" fontAlgn="base"/>
                      <a:r>
                        <a:rPr lang="en-US" sz="1900" b="1" i="0">
                          <a:solidFill>
                            <a:schemeClr val="bg1"/>
                          </a:solidFill>
                          <a:effectLst/>
                          <a:latin typeface="Aptos"/>
                        </a:rPr>
                        <a:t>10:05am </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r>
                        <a:rPr lang="en-US" sz="1900" b="1" i="0">
                          <a:solidFill>
                            <a:schemeClr val="bg1"/>
                          </a:solidFill>
                          <a:effectLst/>
                          <a:latin typeface="Aptos"/>
                        </a:rPr>
                        <a:t>Roll Call |  Scott Wilkens, Staff Senate Secretary </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53062598"/>
                  </a:ext>
                </a:extLst>
              </a:tr>
              <a:tr h="663777">
                <a:tc>
                  <a:txBody>
                    <a:bodyPr/>
                    <a:lstStyle/>
                    <a:p>
                      <a:pPr algn="l" rtl="0" fontAlgn="base"/>
                      <a:r>
                        <a:rPr lang="en-US" sz="1900" b="1" i="0">
                          <a:solidFill>
                            <a:schemeClr val="bg1"/>
                          </a:solidFill>
                          <a:effectLst/>
                          <a:latin typeface="Aptos"/>
                        </a:rPr>
                        <a:t>10:10am </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r>
                        <a:rPr lang="en-US" sz="1900" b="1" i="0" dirty="0">
                          <a:solidFill>
                            <a:schemeClr val="bg1"/>
                          </a:solidFill>
                          <a:effectLst/>
                          <a:latin typeface="Aptos"/>
                        </a:rPr>
                        <a:t>Approval of  Minutes  | Kimberly Mozingo, Past Co-Chair </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358156223"/>
                  </a:ext>
                </a:extLst>
              </a:tr>
              <a:tr h="663777">
                <a:tc>
                  <a:txBody>
                    <a:bodyPr/>
                    <a:lstStyle/>
                    <a:p>
                      <a:pPr algn="l" rtl="0" fontAlgn="base"/>
                      <a:r>
                        <a:rPr lang="en-US" sz="1900" b="1" i="0">
                          <a:solidFill>
                            <a:schemeClr val="bg1"/>
                          </a:solidFill>
                          <a:effectLst/>
                          <a:latin typeface="Aptos"/>
                        </a:rPr>
                        <a:t>10:15am </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r>
                        <a:rPr lang="en-US" sz="1900" b="1" i="0">
                          <a:solidFill>
                            <a:schemeClr val="bg1"/>
                          </a:solidFill>
                          <a:effectLst/>
                          <a:latin typeface="Aptos" panose="020B0004020202020204" pitchFamily="34" charset="0"/>
                        </a:rPr>
                        <a:t>Ex-Officio Reports</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717597569"/>
                  </a:ext>
                </a:extLst>
              </a:tr>
              <a:tr h="663777">
                <a:tc>
                  <a:txBody>
                    <a:bodyPr/>
                    <a:lstStyle/>
                    <a:p>
                      <a:pPr algn="l" rtl="0" fontAlgn="base"/>
                      <a:r>
                        <a:rPr lang="en-US" sz="1900" b="1" i="0">
                          <a:solidFill>
                            <a:schemeClr val="bg1"/>
                          </a:solidFill>
                          <a:effectLst/>
                          <a:latin typeface="Aptos"/>
                        </a:rPr>
                        <a:t>10:30am </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r>
                        <a:rPr lang="en-US" sz="1900" b="1" i="0">
                          <a:solidFill>
                            <a:schemeClr val="bg1"/>
                          </a:solidFill>
                          <a:effectLst/>
                          <a:latin typeface="Aptos"/>
                        </a:rPr>
                        <a:t>Weatherspoon Museum | Mei Mendez, Assistant Director for Strategic Engagement</a:t>
                      </a:r>
                      <a:endParaRPr lang="en-US"/>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431713266"/>
                  </a:ext>
                </a:extLst>
              </a:tr>
              <a:tr h="663777">
                <a:tc>
                  <a:txBody>
                    <a:bodyPr/>
                    <a:lstStyle/>
                    <a:p>
                      <a:pPr algn="l" rtl="0" fontAlgn="base"/>
                      <a:r>
                        <a:rPr lang="en-US" sz="1900" b="1" i="0">
                          <a:solidFill>
                            <a:schemeClr val="bg1"/>
                          </a:solidFill>
                          <a:effectLst/>
                          <a:latin typeface="Aptos"/>
                        </a:rPr>
                        <a:t>10:50am </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lvl="0" algn="l">
                        <a:buNone/>
                      </a:pPr>
                      <a:r>
                        <a:rPr lang="en-US" sz="1900" b="1" i="0" u="none" strike="noStrike" noProof="0" dirty="0">
                          <a:solidFill>
                            <a:schemeClr val="bg1"/>
                          </a:solidFill>
                          <a:effectLst/>
                          <a:latin typeface="Aptos"/>
                        </a:rPr>
                        <a:t>Upcoming Reminders</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857694246"/>
                  </a:ext>
                </a:extLst>
              </a:tr>
              <a:tr h="663777">
                <a:tc>
                  <a:txBody>
                    <a:bodyPr/>
                    <a:lstStyle/>
                    <a:p>
                      <a:pPr algn="l" rtl="0" fontAlgn="base"/>
                      <a:r>
                        <a:rPr lang="en-US" sz="1900" b="1" i="0">
                          <a:solidFill>
                            <a:schemeClr val="bg1"/>
                          </a:solidFill>
                          <a:effectLst/>
                          <a:latin typeface="Aptos"/>
                        </a:rPr>
                        <a:t>11:00am </a:t>
                      </a: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r>
                        <a:rPr lang="en-US" sz="1900" b="1" i="0" dirty="0">
                          <a:solidFill>
                            <a:schemeClr val="bg1"/>
                          </a:solidFill>
                          <a:effectLst/>
                          <a:latin typeface="Aptos" panose="020B0004020202020204" pitchFamily="34" charset="0"/>
                        </a:rPr>
                        <a:t>Adjournment|  </a:t>
                      </a:r>
                      <a:r>
                        <a:rPr lang="en-US" sz="1900" b="1" i="0" u="none" strike="noStrike" noProof="0" dirty="0">
                          <a:solidFill>
                            <a:schemeClr val="bg1"/>
                          </a:solidFill>
                          <a:effectLst/>
                          <a:latin typeface="Aptos" panose="020B0004020202020204" pitchFamily="34" charset="0"/>
                        </a:rPr>
                        <a:t>Carla Wilson, Staff Senate Chair</a:t>
                      </a:r>
                      <a:endParaRPr lang="en-US" sz="1900" b="1" i="0" dirty="0">
                        <a:solidFill>
                          <a:schemeClr val="bg1"/>
                        </a:solidFill>
                        <a:effectLst/>
                        <a:latin typeface="Aptos" panose="020B0004020202020204" pitchFamily="34" charset="0"/>
                      </a:endParaRPr>
                    </a:p>
                  </a:txBody>
                  <a:tcPr marL="61576" marR="61576" marT="30788" marB="3078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993599346"/>
                  </a:ext>
                </a:extLst>
              </a:tr>
            </a:tbl>
          </a:graphicData>
        </a:graphic>
      </p:graphicFrame>
      <p:sp>
        <p:nvSpPr>
          <p:cNvPr id="9" name="Title 8">
            <a:extLst>
              <a:ext uri="{FF2B5EF4-FFF2-40B4-BE49-F238E27FC236}">
                <a16:creationId xmlns:a16="http://schemas.microsoft.com/office/drawing/2014/main" id="{54237858-F2FA-226D-004F-966F2169120E}"/>
              </a:ext>
            </a:extLst>
          </p:cNvPr>
          <p:cNvSpPr txBox="1">
            <a:spLocks noGrp="1"/>
          </p:cNvSpPr>
          <p:nvPr>
            <p:ph type="title"/>
          </p:nvPr>
        </p:nvSpPr>
        <p:spPr>
          <a:xfrm>
            <a:off x="3921614" y="365125"/>
            <a:ext cx="7432186" cy="8402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a:solidFill>
                  <a:srgbClr val="FFB71B"/>
                </a:solidFill>
              </a:rPr>
              <a:t>Agenda</a:t>
            </a:r>
            <a:endParaRPr lang="en-US" sz="5400">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D5FCB-3286-75F1-B962-BDC0942F7AB2}"/>
              </a:ext>
            </a:extLst>
          </p:cNvPr>
          <p:cNvSpPr>
            <a:spLocks noGrp="1"/>
          </p:cNvSpPr>
          <p:nvPr>
            <p:ph type="title"/>
          </p:nvPr>
        </p:nvSpPr>
        <p:spPr/>
        <p:txBody>
          <a:bodyPr>
            <a:normAutofit/>
          </a:bodyPr>
          <a:lstStyle/>
          <a:p>
            <a:r>
              <a:rPr lang="en-US">
                <a:latin typeface="Calibri"/>
                <a:ea typeface="Calibri"/>
                <a:cs typeface="Calibri"/>
              </a:rPr>
              <a:t>Conversations in Black </a:t>
            </a:r>
            <a:br>
              <a:rPr lang="en-US" dirty="0"/>
            </a:br>
            <a:r>
              <a:rPr lang="en-US" sz="2400" b="0" dirty="0">
                <a:latin typeface="Calibri"/>
                <a:ea typeface="Calibri"/>
                <a:cs typeface="Calibri"/>
              </a:rPr>
              <a:t>August 9, 2025–January 10, 2026</a:t>
            </a:r>
          </a:p>
        </p:txBody>
      </p:sp>
      <p:pic>
        <p:nvPicPr>
          <p:cNvPr id="5" name="Picture 4" descr="Picture">
            <a:extLst>
              <a:ext uri="{FF2B5EF4-FFF2-40B4-BE49-F238E27FC236}">
                <a16:creationId xmlns:a16="http://schemas.microsoft.com/office/drawing/2014/main" id="{22D838EF-1463-DC78-9051-79AC8730169A}"/>
              </a:ext>
            </a:extLst>
          </p:cNvPr>
          <p:cNvPicPr>
            <a:picLocks noChangeAspect="1"/>
          </p:cNvPicPr>
          <p:nvPr/>
        </p:nvPicPr>
        <p:blipFill>
          <a:blip r:embed="rId2"/>
          <a:stretch>
            <a:fillRect/>
          </a:stretch>
        </p:blipFill>
        <p:spPr>
          <a:xfrm>
            <a:off x="612235" y="1935252"/>
            <a:ext cx="2743200" cy="2743200"/>
          </a:xfrm>
          <a:prstGeom prst="rect">
            <a:avLst/>
          </a:prstGeom>
        </p:spPr>
      </p:pic>
      <p:pic>
        <p:nvPicPr>
          <p:cNvPr id="6" name="Picture 5" descr="Picture">
            <a:extLst>
              <a:ext uri="{FF2B5EF4-FFF2-40B4-BE49-F238E27FC236}">
                <a16:creationId xmlns:a16="http://schemas.microsoft.com/office/drawing/2014/main" id="{A1A007D3-A99C-19D6-8432-23F1ACBB2004}"/>
              </a:ext>
            </a:extLst>
          </p:cNvPr>
          <p:cNvPicPr>
            <a:picLocks noChangeAspect="1"/>
          </p:cNvPicPr>
          <p:nvPr/>
        </p:nvPicPr>
        <p:blipFill>
          <a:blip r:embed="rId3"/>
          <a:stretch>
            <a:fillRect/>
          </a:stretch>
        </p:blipFill>
        <p:spPr>
          <a:xfrm>
            <a:off x="3818986" y="2054164"/>
            <a:ext cx="4551151" cy="2506204"/>
          </a:xfrm>
          <a:prstGeom prst="rect">
            <a:avLst/>
          </a:prstGeom>
        </p:spPr>
      </p:pic>
      <p:pic>
        <p:nvPicPr>
          <p:cNvPr id="3" name="Picture 2" descr="Picture">
            <a:extLst>
              <a:ext uri="{FF2B5EF4-FFF2-40B4-BE49-F238E27FC236}">
                <a16:creationId xmlns:a16="http://schemas.microsoft.com/office/drawing/2014/main" id="{B04317FF-F754-3CB2-A645-AEEE09BCC0BA}"/>
              </a:ext>
            </a:extLst>
          </p:cNvPr>
          <p:cNvPicPr>
            <a:picLocks noChangeAspect="1"/>
          </p:cNvPicPr>
          <p:nvPr/>
        </p:nvPicPr>
        <p:blipFill>
          <a:blip r:embed="rId4"/>
          <a:srcRect l="27716" t="-30825" r="8869" b="-614"/>
          <a:stretch>
            <a:fillRect/>
          </a:stretch>
        </p:blipFill>
        <p:spPr>
          <a:xfrm>
            <a:off x="8683936" y="1171802"/>
            <a:ext cx="3068438" cy="3520891"/>
          </a:xfrm>
          <a:prstGeom prst="rect">
            <a:avLst/>
          </a:prstGeom>
        </p:spPr>
      </p:pic>
      <p:sp>
        <p:nvSpPr>
          <p:cNvPr id="8" name="TextBox 7">
            <a:extLst>
              <a:ext uri="{FF2B5EF4-FFF2-40B4-BE49-F238E27FC236}">
                <a16:creationId xmlns:a16="http://schemas.microsoft.com/office/drawing/2014/main" id="{A84871E3-61B5-F26F-A4A1-75C77DABC0F3}"/>
              </a:ext>
            </a:extLst>
          </p:cNvPr>
          <p:cNvSpPr txBox="1"/>
          <p:nvPr/>
        </p:nvSpPr>
        <p:spPr>
          <a:xfrm>
            <a:off x="8901869" y="4756639"/>
            <a:ext cx="255591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a:latin typeface="Calibri"/>
              </a:rPr>
              <a:t>Portrait of Jean M. Bright</a:t>
            </a:r>
            <a:r>
              <a:rPr lang="en-US" sz="1800">
                <a:latin typeface="Calibri"/>
              </a:rPr>
              <a:t>, ca. 1944</a:t>
            </a:r>
          </a:p>
          <a:p>
            <a:endParaRPr lang="en-US" sz="1800">
              <a:latin typeface="Calibri"/>
            </a:endParaRPr>
          </a:p>
          <a:p>
            <a:r>
              <a:rPr lang="en-US" sz="1800">
                <a:latin typeface="Calibri"/>
              </a:rPr>
              <a:t>Jean M. Bright Collection, UNCG University Libraries</a:t>
            </a:r>
          </a:p>
        </p:txBody>
      </p:sp>
      <p:sp>
        <p:nvSpPr>
          <p:cNvPr id="9" name="TextBox 8">
            <a:extLst>
              <a:ext uri="{FF2B5EF4-FFF2-40B4-BE49-F238E27FC236}">
                <a16:creationId xmlns:a16="http://schemas.microsoft.com/office/drawing/2014/main" id="{EA1E3402-4391-C076-65E7-63340F78FC27}"/>
              </a:ext>
            </a:extLst>
          </p:cNvPr>
          <p:cNvSpPr txBox="1"/>
          <p:nvPr/>
        </p:nvSpPr>
        <p:spPr>
          <a:xfrm>
            <a:off x="4472490" y="4767142"/>
            <a:ext cx="3252742" cy="23355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a:latin typeface="Calibri"/>
              </a:rPr>
              <a:t>Dr. Martin Luther King, Jr and [Greensboro] Community Leaders, 1958</a:t>
            </a:r>
          </a:p>
          <a:p>
            <a:endParaRPr lang="en-US" sz="1800">
              <a:latin typeface="Calibri"/>
            </a:endParaRPr>
          </a:p>
          <a:p>
            <a:r>
              <a:rPr lang="en-US" sz="1800">
                <a:latin typeface="Calibri"/>
              </a:rPr>
              <a:t>Family Collection of Dr. William Lloyd Tevis Miller and Eva Hamlin Millier</a:t>
            </a:r>
          </a:p>
          <a:p>
            <a:endParaRPr lang="en-US" sz="1800">
              <a:latin typeface="Calibri"/>
            </a:endParaRPr>
          </a:p>
        </p:txBody>
      </p:sp>
      <p:sp>
        <p:nvSpPr>
          <p:cNvPr id="10" name="TextBox 9">
            <a:extLst>
              <a:ext uri="{FF2B5EF4-FFF2-40B4-BE49-F238E27FC236}">
                <a16:creationId xmlns:a16="http://schemas.microsoft.com/office/drawing/2014/main" id="{D60EEDC8-6B90-7DD7-9388-3384E51C9959}"/>
              </a:ext>
            </a:extLst>
          </p:cNvPr>
          <p:cNvSpPr txBox="1"/>
          <p:nvPr/>
        </p:nvSpPr>
        <p:spPr>
          <a:xfrm>
            <a:off x="612448" y="4768452"/>
            <a:ext cx="3027652" cy="23695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a:latin typeface="Calibri"/>
              </a:rPr>
              <a:t>Eva Hamlin Miller in her studio,</a:t>
            </a:r>
            <a:r>
              <a:rPr lang="en-US" sz="1800">
                <a:latin typeface="Calibri"/>
              </a:rPr>
              <a:t> no date</a:t>
            </a:r>
          </a:p>
          <a:p>
            <a:endParaRPr lang="en-US" sz="1800">
              <a:latin typeface="Calibri"/>
            </a:endParaRPr>
          </a:p>
          <a:p>
            <a:r>
              <a:rPr lang="en-US" sz="1800">
                <a:latin typeface="Calibri"/>
              </a:rPr>
              <a:t>Family Collection of Dr. William Lloyd Tevis Miller and Eva Hamlin Millier</a:t>
            </a:r>
          </a:p>
          <a:p>
            <a:endParaRPr lang="en-US" sz="1800">
              <a:latin typeface="Calibri"/>
            </a:endParaRPr>
          </a:p>
          <a:p>
            <a:endParaRPr lang="en-US" sz="1800">
              <a:latin typeface="Calibri"/>
            </a:endParaRPr>
          </a:p>
        </p:txBody>
      </p:sp>
    </p:spTree>
    <p:extLst>
      <p:ext uri="{BB962C8B-B14F-4D97-AF65-F5344CB8AC3E}">
        <p14:creationId xmlns:p14="http://schemas.microsoft.com/office/powerpoint/2010/main" val="10710223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3C1369-37C2-5F6F-B130-636D56544D99}"/>
              </a:ext>
            </a:extLst>
          </p:cNvPr>
          <p:cNvSpPr txBox="1"/>
          <p:nvPr/>
        </p:nvSpPr>
        <p:spPr>
          <a:xfrm>
            <a:off x="182315" y="139898"/>
            <a:ext cx="10445750"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latin typeface="Calibri"/>
                <a:ea typeface="Calibri"/>
                <a:cs typeface="Calibri"/>
              </a:rPr>
              <a:t>Fighters for Freedom</a:t>
            </a:r>
          </a:p>
          <a:p>
            <a:r>
              <a:rPr lang="en-US" sz="3600" b="1">
                <a:latin typeface="Calibri"/>
                <a:ea typeface="Calibri"/>
                <a:cs typeface="Calibri"/>
              </a:rPr>
              <a:t>William H. Johnson, Picturing Justice</a:t>
            </a:r>
          </a:p>
          <a:p>
            <a:r>
              <a:rPr lang="en-US" sz="2400">
                <a:latin typeface="Calibri"/>
              </a:rPr>
              <a:t>September 6–November 29, 2025</a:t>
            </a:r>
          </a:p>
          <a:p>
            <a:pPr algn="l"/>
            <a:endParaRPr lang="en-US"/>
          </a:p>
        </p:txBody>
      </p:sp>
      <p:pic>
        <p:nvPicPr>
          <p:cNvPr id="3" name="Picture 2" descr="A painting of a person standing on a bridge&#10;&#10;AI-generated content may be incorrect.">
            <a:extLst>
              <a:ext uri="{FF2B5EF4-FFF2-40B4-BE49-F238E27FC236}">
                <a16:creationId xmlns:a16="http://schemas.microsoft.com/office/drawing/2014/main" id="{A7F0A5B0-2CEC-C06B-E260-5E303E9909C0}"/>
              </a:ext>
            </a:extLst>
          </p:cNvPr>
          <p:cNvPicPr>
            <a:picLocks noChangeAspect="1"/>
          </p:cNvPicPr>
          <p:nvPr/>
        </p:nvPicPr>
        <p:blipFill>
          <a:blip r:embed="rId2"/>
          <a:stretch>
            <a:fillRect/>
          </a:stretch>
        </p:blipFill>
        <p:spPr>
          <a:xfrm>
            <a:off x="476069" y="1805734"/>
            <a:ext cx="3272730" cy="3962946"/>
          </a:xfrm>
          <a:prstGeom prst="rect">
            <a:avLst/>
          </a:prstGeom>
        </p:spPr>
      </p:pic>
      <p:pic>
        <p:nvPicPr>
          <p:cNvPr id="5" name="Picture 4" descr="A person singing into a microphone&#10;&#10;AI-generated content may be incorrect.">
            <a:extLst>
              <a:ext uri="{FF2B5EF4-FFF2-40B4-BE49-F238E27FC236}">
                <a16:creationId xmlns:a16="http://schemas.microsoft.com/office/drawing/2014/main" id="{1CC1BE21-CE84-DA9D-DF5D-49DD54D6E52A}"/>
              </a:ext>
            </a:extLst>
          </p:cNvPr>
          <p:cNvPicPr>
            <a:picLocks noChangeAspect="1"/>
          </p:cNvPicPr>
          <p:nvPr/>
        </p:nvPicPr>
        <p:blipFill>
          <a:blip r:embed="rId3"/>
          <a:stretch>
            <a:fillRect/>
          </a:stretch>
        </p:blipFill>
        <p:spPr>
          <a:xfrm>
            <a:off x="7707931" y="1741884"/>
            <a:ext cx="3222716" cy="3949623"/>
          </a:xfrm>
          <a:prstGeom prst="rect">
            <a:avLst/>
          </a:prstGeom>
        </p:spPr>
      </p:pic>
      <p:pic>
        <p:nvPicPr>
          <p:cNvPr id="6" name="Picture 5" descr="A painting of a person standing in front of a group of people&#10;&#10;AI-generated content may be incorrect.">
            <a:extLst>
              <a:ext uri="{FF2B5EF4-FFF2-40B4-BE49-F238E27FC236}">
                <a16:creationId xmlns:a16="http://schemas.microsoft.com/office/drawing/2014/main" id="{8595A8C4-E381-448E-5A39-D825EACC52E1}"/>
              </a:ext>
            </a:extLst>
          </p:cNvPr>
          <p:cNvPicPr>
            <a:picLocks noChangeAspect="1"/>
          </p:cNvPicPr>
          <p:nvPr/>
        </p:nvPicPr>
        <p:blipFill>
          <a:blip r:embed="rId4"/>
          <a:stretch>
            <a:fillRect/>
          </a:stretch>
        </p:blipFill>
        <p:spPr>
          <a:xfrm>
            <a:off x="4203203" y="1768870"/>
            <a:ext cx="3077890" cy="3962288"/>
          </a:xfrm>
          <a:prstGeom prst="rect">
            <a:avLst/>
          </a:prstGeom>
        </p:spPr>
      </p:pic>
      <p:sp>
        <p:nvSpPr>
          <p:cNvPr id="8" name="TextBox 7">
            <a:extLst>
              <a:ext uri="{FF2B5EF4-FFF2-40B4-BE49-F238E27FC236}">
                <a16:creationId xmlns:a16="http://schemas.microsoft.com/office/drawing/2014/main" id="{7D0F7203-B000-1107-01C0-84BEB46F0D8A}"/>
              </a:ext>
            </a:extLst>
          </p:cNvPr>
          <p:cNvSpPr txBox="1"/>
          <p:nvPr/>
        </p:nvSpPr>
        <p:spPr>
          <a:xfrm>
            <a:off x="4146403" y="5855753"/>
            <a:ext cx="375121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i="1">
                <a:latin typeface="Calibri"/>
              </a:rPr>
              <a:t>Booker T. Washington Legend</a:t>
            </a:r>
            <a:endParaRPr lang="en-US" sz="1800">
              <a:latin typeface="Calibri"/>
            </a:endParaRPr>
          </a:p>
          <a:p>
            <a:r>
              <a:rPr lang="en-US" sz="1800">
                <a:latin typeface="Calibri"/>
              </a:rPr>
              <a:t>about 1944–45</a:t>
            </a:r>
          </a:p>
          <a:p>
            <a:r>
              <a:rPr lang="en-US" sz="1800">
                <a:latin typeface="Calibri"/>
              </a:rPr>
              <a:t>Oil on plywood</a:t>
            </a:r>
          </a:p>
        </p:txBody>
      </p:sp>
      <p:sp>
        <p:nvSpPr>
          <p:cNvPr id="9" name="TextBox 8">
            <a:extLst>
              <a:ext uri="{FF2B5EF4-FFF2-40B4-BE49-F238E27FC236}">
                <a16:creationId xmlns:a16="http://schemas.microsoft.com/office/drawing/2014/main" id="{5820DEB1-5DE3-332B-591D-E0E61649DFD9}"/>
              </a:ext>
            </a:extLst>
          </p:cNvPr>
          <p:cNvSpPr txBox="1"/>
          <p:nvPr/>
        </p:nvSpPr>
        <p:spPr>
          <a:xfrm>
            <a:off x="8056949" y="5774648"/>
            <a:ext cx="335484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a:latin typeface="Calibri"/>
                <a:ea typeface="Calibri"/>
                <a:cs typeface="Calibri"/>
              </a:rPr>
              <a:t>Marian Anderson</a:t>
            </a:r>
          </a:p>
          <a:p>
            <a:r>
              <a:rPr lang="en-US" sz="1800">
                <a:latin typeface="Calibri"/>
                <a:ea typeface="Calibri"/>
                <a:cs typeface="Calibri"/>
              </a:rPr>
              <a:t>about 1945</a:t>
            </a:r>
          </a:p>
          <a:p>
            <a:r>
              <a:rPr lang="en-US" sz="1800">
                <a:latin typeface="Calibri"/>
                <a:ea typeface="Calibri"/>
                <a:cs typeface="Calibri"/>
              </a:rPr>
              <a:t>Oil on paperboard</a:t>
            </a:r>
            <a:endParaRPr lang="en-US" sz="1800">
              <a:ea typeface="Calibri"/>
            </a:endParaRPr>
          </a:p>
        </p:txBody>
      </p:sp>
      <p:sp>
        <p:nvSpPr>
          <p:cNvPr id="11" name="TextBox 10">
            <a:extLst>
              <a:ext uri="{FF2B5EF4-FFF2-40B4-BE49-F238E27FC236}">
                <a16:creationId xmlns:a16="http://schemas.microsoft.com/office/drawing/2014/main" id="{7E741D68-DD37-340F-4F65-1B658849DE7E}"/>
              </a:ext>
            </a:extLst>
          </p:cNvPr>
          <p:cNvSpPr txBox="1"/>
          <p:nvPr/>
        </p:nvSpPr>
        <p:spPr>
          <a:xfrm>
            <a:off x="895048" y="5824216"/>
            <a:ext cx="260194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i="1">
                <a:latin typeface="Calibri"/>
              </a:rPr>
              <a:t>Harriet Tubman</a:t>
            </a:r>
          </a:p>
          <a:p>
            <a:r>
              <a:rPr lang="en-US" sz="1800">
                <a:latin typeface="Calibri"/>
              </a:rPr>
              <a:t>about 1945</a:t>
            </a:r>
          </a:p>
          <a:p>
            <a:r>
              <a:rPr lang="en-US" sz="1800">
                <a:latin typeface="Calibri"/>
              </a:rPr>
              <a:t>Oil on paperboard</a:t>
            </a:r>
          </a:p>
        </p:txBody>
      </p:sp>
      <p:pic>
        <p:nvPicPr>
          <p:cNvPr id="10" name="Picture 9" descr="A blue and white logo&#10;&#10;AI-generated content may be incorrect.">
            <a:extLst>
              <a:ext uri="{FF2B5EF4-FFF2-40B4-BE49-F238E27FC236}">
                <a16:creationId xmlns:a16="http://schemas.microsoft.com/office/drawing/2014/main" id="{9F519A23-16CA-6B79-09E5-73D81A131530}"/>
              </a:ext>
            </a:extLst>
          </p:cNvPr>
          <p:cNvPicPr>
            <a:picLocks noChangeAspect="1"/>
          </p:cNvPicPr>
          <p:nvPr/>
        </p:nvPicPr>
        <p:blipFill>
          <a:blip r:embed="rId5"/>
          <a:srcRect r="2427" b="5085"/>
          <a:stretch>
            <a:fillRect/>
          </a:stretch>
        </p:blipFill>
        <p:spPr>
          <a:xfrm>
            <a:off x="8580962" y="1004"/>
            <a:ext cx="3155834" cy="793036"/>
          </a:xfrm>
          <a:prstGeom prst="rect">
            <a:avLst/>
          </a:prstGeom>
        </p:spPr>
      </p:pic>
      <p:pic>
        <p:nvPicPr>
          <p:cNvPr id="12" name="Picture 11" descr="A logo of a company&#10;&#10;AI-generated content may be incorrect.">
            <a:extLst>
              <a:ext uri="{FF2B5EF4-FFF2-40B4-BE49-F238E27FC236}">
                <a16:creationId xmlns:a16="http://schemas.microsoft.com/office/drawing/2014/main" id="{3F422266-7D03-5334-50C6-7CC8BD031845}"/>
              </a:ext>
            </a:extLst>
          </p:cNvPr>
          <p:cNvPicPr>
            <a:picLocks noChangeAspect="1"/>
          </p:cNvPicPr>
          <p:nvPr/>
        </p:nvPicPr>
        <p:blipFill>
          <a:blip r:embed="rId6"/>
          <a:stretch>
            <a:fillRect/>
          </a:stretch>
        </p:blipFill>
        <p:spPr>
          <a:xfrm>
            <a:off x="9407287" y="749018"/>
            <a:ext cx="2139554" cy="709018"/>
          </a:xfrm>
          <a:prstGeom prst="rect">
            <a:avLst/>
          </a:prstGeom>
        </p:spPr>
      </p:pic>
    </p:spTree>
    <p:extLst>
      <p:ext uri="{BB962C8B-B14F-4D97-AF65-F5344CB8AC3E}">
        <p14:creationId xmlns:p14="http://schemas.microsoft.com/office/powerpoint/2010/main" val="26576426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05AAD-BE68-8E48-B8DE-0AC4C9CE8030}"/>
              </a:ext>
            </a:extLst>
          </p:cNvPr>
          <p:cNvSpPr>
            <a:spLocks noGrp="1"/>
          </p:cNvSpPr>
          <p:nvPr>
            <p:ph type="title"/>
          </p:nvPr>
        </p:nvSpPr>
        <p:spPr/>
        <p:txBody>
          <a:bodyPr/>
          <a:lstStyle/>
          <a:p>
            <a:r>
              <a:rPr lang="en-US" dirty="0"/>
              <a:t>September Events &amp; Programs</a:t>
            </a:r>
          </a:p>
        </p:txBody>
      </p:sp>
      <p:sp>
        <p:nvSpPr>
          <p:cNvPr id="3" name="Content Placeholder 2">
            <a:extLst>
              <a:ext uri="{FF2B5EF4-FFF2-40B4-BE49-F238E27FC236}">
                <a16:creationId xmlns:a16="http://schemas.microsoft.com/office/drawing/2014/main" id="{FBFD16FC-22BB-1420-4359-8E5EBF1C3553}"/>
              </a:ext>
            </a:extLst>
          </p:cNvPr>
          <p:cNvSpPr>
            <a:spLocks noGrp="1"/>
          </p:cNvSpPr>
          <p:nvPr>
            <p:ph idx="1"/>
          </p:nvPr>
        </p:nvSpPr>
        <p:spPr/>
        <p:txBody>
          <a:bodyPr vert="horz" lIns="91440" tIns="45720" rIns="91440" bIns="45720" rtlCol="0" anchor="t">
            <a:normAutofit lnSpcReduction="10000"/>
          </a:bodyPr>
          <a:lstStyle/>
          <a:p>
            <a:r>
              <a:rPr lang="en-US" dirty="0"/>
              <a:t>August 28th: The Art of Gaming, presentation by UNCG Professor and WAM Benjamin Fellow Dr. John Borchert, 6-7pm followed by refreshments</a:t>
            </a:r>
          </a:p>
          <a:p>
            <a:r>
              <a:rPr lang="en-US" dirty="0"/>
              <a:t>September 4th: Tomorrow, and Tomorrow, and Tomorrow Community Collection Study Session, 5:30-6:30pm followed by refreshments – registration required</a:t>
            </a:r>
          </a:p>
          <a:p>
            <a:r>
              <a:rPr lang="en-US" dirty="0"/>
              <a:t>September 11th: Curators' Talk: Virginia Mecklenburg on </a:t>
            </a:r>
            <a:r>
              <a:rPr lang="en-US" i="1" dirty="0"/>
              <a:t>Fighters for Freedom</a:t>
            </a:r>
            <a:r>
              <a:rPr lang="en-US" dirty="0"/>
              <a:t>, 5:30-6:30pm followed by refreshments</a:t>
            </a:r>
          </a:p>
          <a:p>
            <a:r>
              <a:rPr lang="en-US" dirty="0"/>
              <a:t>September 19th: Gallery Talk: WAM Curator Elaine Gustafson and UNCG Art Historian Dr. Claire Ittner in conversation about the work of William H. Johnson, 12-1pm</a:t>
            </a:r>
          </a:p>
          <a:p>
            <a:r>
              <a:rPr lang="en-US" dirty="0"/>
              <a:t>September 25th: WAM Fall Open House! Music and refreshments to celebrate our exhibition openings, 5-7pm</a:t>
            </a:r>
          </a:p>
          <a:p>
            <a:r>
              <a:rPr lang="en-US" dirty="0"/>
              <a:t>More at weatherspoonart.org</a:t>
            </a:r>
          </a:p>
        </p:txBody>
      </p:sp>
    </p:spTree>
    <p:extLst>
      <p:ext uri="{BB962C8B-B14F-4D97-AF65-F5344CB8AC3E}">
        <p14:creationId xmlns:p14="http://schemas.microsoft.com/office/powerpoint/2010/main" val="20617531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EE064-2A21-A849-83D6-8D2B9B69650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7852BA6-1EDB-E3B2-573B-C9B7931CD4BF}"/>
              </a:ext>
            </a:extLst>
          </p:cNvPr>
          <p:cNvSpPr txBox="1"/>
          <p:nvPr/>
        </p:nvSpPr>
        <p:spPr>
          <a:xfrm>
            <a:off x="353055" y="398858"/>
            <a:ext cx="11647667" cy="14157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latin typeface="Calibri"/>
              </a:rPr>
              <a:t>Making (Art) History: Acts, Actions, and Reenactments </a:t>
            </a:r>
          </a:p>
          <a:p>
            <a:r>
              <a:rPr lang="en-US" sz="3600">
                <a:latin typeface="Calibri"/>
              </a:rPr>
              <a:t>January 10 – July 18, 2026</a:t>
            </a:r>
          </a:p>
          <a:p>
            <a:pPr algn="l"/>
            <a:endParaRPr lang="en-US"/>
          </a:p>
        </p:txBody>
      </p:sp>
      <p:pic>
        <p:nvPicPr>
          <p:cNvPr id="3" name="Picture 2" descr="A group of men in uniform walking&#10;&#10;AI-generated content may be incorrect.">
            <a:extLst>
              <a:ext uri="{FF2B5EF4-FFF2-40B4-BE49-F238E27FC236}">
                <a16:creationId xmlns:a16="http://schemas.microsoft.com/office/drawing/2014/main" id="{BA7CD8B1-1E14-438F-266F-B3C88AB9A40E}"/>
              </a:ext>
            </a:extLst>
          </p:cNvPr>
          <p:cNvPicPr>
            <a:picLocks noChangeAspect="1"/>
          </p:cNvPicPr>
          <p:nvPr/>
        </p:nvPicPr>
        <p:blipFill>
          <a:blip r:embed="rId2"/>
          <a:stretch>
            <a:fillRect/>
          </a:stretch>
        </p:blipFill>
        <p:spPr>
          <a:xfrm>
            <a:off x="2233" y="1960652"/>
            <a:ext cx="4631294" cy="3007903"/>
          </a:xfrm>
          <a:prstGeom prst="rect">
            <a:avLst/>
          </a:prstGeom>
        </p:spPr>
      </p:pic>
      <p:sp>
        <p:nvSpPr>
          <p:cNvPr id="5" name="TextBox 4">
            <a:extLst>
              <a:ext uri="{FF2B5EF4-FFF2-40B4-BE49-F238E27FC236}">
                <a16:creationId xmlns:a16="http://schemas.microsoft.com/office/drawing/2014/main" id="{BD44887A-86E3-7E00-7029-6213472EA8AA}"/>
              </a:ext>
            </a:extLst>
          </p:cNvPr>
          <p:cNvSpPr txBox="1"/>
          <p:nvPr/>
        </p:nvSpPr>
        <p:spPr>
          <a:xfrm>
            <a:off x="362785" y="4945458"/>
            <a:ext cx="404320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a:latin typeface="Calibri"/>
              </a:rPr>
              <a:t>Thomas Daniel</a:t>
            </a:r>
          </a:p>
          <a:p>
            <a:r>
              <a:rPr lang="en-US" sz="1800" i="1">
                <a:solidFill>
                  <a:srgbClr val="212529"/>
                </a:solidFill>
                <a:latin typeface="Calibri"/>
              </a:rPr>
              <a:t>Burial March of Eight H.L. Hunley Soldiers</a:t>
            </a:r>
            <a:r>
              <a:rPr lang="en-US" sz="1800">
                <a:solidFill>
                  <a:srgbClr val="212529"/>
                </a:solidFill>
                <a:latin typeface="Calibri"/>
              </a:rPr>
              <a:t> from the series </a:t>
            </a:r>
            <a:r>
              <a:rPr lang="en-US" sz="1800" i="1">
                <a:solidFill>
                  <a:srgbClr val="212529"/>
                </a:solidFill>
                <a:latin typeface="Calibri"/>
              </a:rPr>
              <a:t>Southern Cause</a:t>
            </a:r>
          </a:p>
          <a:p>
            <a:r>
              <a:rPr lang="en-US" sz="1800">
                <a:solidFill>
                  <a:srgbClr val="212529"/>
                </a:solidFill>
                <a:latin typeface="Calibri"/>
              </a:rPr>
              <a:t>2004</a:t>
            </a:r>
            <a:endParaRPr lang="en-US" sz="1800">
              <a:latin typeface="Calibri"/>
            </a:endParaRPr>
          </a:p>
          <a:p>
            <a:r>
              <a:rPr lang="en-US" sz="1800">
                <a:solidFill>
                  <a:srgbClr val="212529"/>
                </a:solidFill>
                <a:latin typeface="Calibri"/>
              </a:rPr>
              <a:t>Gelatin silver print</a:t>
            </a:r>
          </a:p>
        </p:txBody>
      </p:sp>
      <p:pic>
        <p:nvPicPr>
          <p:cNvPr id="6" name="Picture 5" descr="A group of framed pictures on a wall&#10;&#10;AI-generated content may be incorrect.">
            <a:extLst>
              <a:ext uri="{FF2B5EF4-FFF2-40B4-BE49-F238E27FC236}">
                <a16:creationId xmlns:a16="http://schemas.microsoft.com/office/drawing/2014/main" id="{7217F31C-8C2A-4149-1E8D-0D02676A8EDF}"/>
              </a:ext>
            </a:extLst>
          </p:cNvPr>
          <p:cNvPicPr>
            <a:picLocks noChangeAspect="1"/>
          </p:cNvPicPr>
          <p:nvPr/>
        </p:nvPicPr>
        <p:blipFill>
          <a:blip r:embed="rId3"/>
          <a:stretch>
            <a:fillRect/>
          </a:stretch>
        </p:blipFill>
        <p:spPr>
          <a:xfrm>
            <a:off x="4413868" y="2263589"/>
            <a:ext cx="4370667" cy="2601596"/>
          </a:xfrm>
          <a:prstGeom prst="rect">
            <a:avLst/>
          </a:prstGeom>
        </p:spPr>
      </p:pic>
      <p:sp>
        <p:nvSpPr>
          <p:cNvPr id="7" name="TextBox 6">
            <a:extLst>
              <a:ext uri="{FF2B5EF4-FFF2-40B4-BE49-F238E27FC236}">
                <a16:creationId xmlns:a16="http://schemas.microsoft.com/office/drawing/2014/main" id="{C97FAE67-DE88-FEEF-C4D3-A6199494052D}"/>
              </a:ext>
            </a:extLst>
          </p:cNvPr>
          <p:cNvSpPr txBox="1"/>
          <p:nvPr/>
        </p:nvSpPr>
        <p:spPr>
          <a:xfrm>
            <a:off x="4603266" y="4956612"/>
            <a:ext cx="4047042"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a:latin typeface="Calibri"/>
              </a:rPr>
              <a:t>Lee Mingwei </a:t>
            </a:r>
          </a:p>
          <a:p>
            <a:r>
              <a:rPr lang="en-US" sz="1800" i="1">
                <a:solidFill>
                  <a:srgbClr val="212529"/>
                </a:solidFill>
                <a:latin typeface="Calibri"/>
              </a:rPr>
              <a:t>Money for Art #4</a:t>
            </a:r>
          </a:p>
          <a:p>
            <a:r>
              <a:rPr lang="en-US" sz="1800">
                <a:solidFill>
                  <a:srgbClr val="212529"/>
                </a:solidFill>
                <a:latin typeface="Calibri"/>
              </a:rPr>
              <a:t>1997</a:t>
            </a:r>
            <a:endParaRPr lang="en-US" sz="1800">
              <a:latin typeface="Calibri"/>
            </a:endParaRPr>
          </a:p>
          <a:p>
            <a:r>
              <a:rPr lang="en-US" sz="1800">
                <a:solidFill>
                  <a:srgbClr val="212529"/>
                </a:solidFill>
                <a:latin typeface="Calibri"/>
              </a:rPr>
              <a:t>Five dye destruction prints and origami sculpture</a:t>
            </a:r>
            <a:endParaRPr lang="en-US" sz="1800">
              <a:latin typeface="Calibri"/>
            </a:endParaRPr>
          </a:p>
          <a:p>
            <a:endParaRPr lang="en-US"/>
          </a:p>
        </p:txBody>
      </p:sp>
      <p:pic>
        <p:nvPicPr>
          <p:cNvPr id="8" name="Picture 7" descr="A black and white picture of a rat with text&#10;&#10;AI-generated content may be incorrect.">
            <a:extLst>
              <a:ext uri="{FF2B5EF4-FFF2-40B4-BE49-F238E27FC236}">
                <a16:creationId xmlns:a16="http://schemas.microsoft.com/office/drawing/2014/main" id="{39B8465B-3C91-DB78-D1FB-A38D7D219E78}"/>
              </a:ext>
            </a:extLst>
          </p:cNvPr>
          <p:cNvPicPr>
            <a:picLocks noChangeAspect="1"/>
          </p:cNvPicPr>
          <p:nvPr/>
        </p:nvPicPr>
        <p:blipFill>
          <a:blip r:embed="rId4"/>
          <a:stretch>
            <a:fillRect/>
          </a:stretch>
        </p:blipFill>
        <p:spPr>
          <a:xfrm flipH="1">
            <a:off x="8931255" y="1279875"/>
            <a:ext cx="3022811" cy="3631531"/>
          </a:xfrm>
          <a:prstGeom prst="rect">
            <a:avLst/>
          </a:prstGeom>
        </p:spPr>
      </p:pic>
      <p:sp>
        <p:nvSpPr>
          <p:cNvPr id="9" name="TextBox 8">
            <a:extLst>
              <a:ext uri="{FF2B5EF4-FFF2-40B4-BE49-F238E27FC236}">
                <a16:creationId xmlns:a16="http://schemas.microsoft.com/office/drawing/2014/main" id="{48D7B00E-1261-0C70-B0D5-AC7951B47E97}"/>
              </a:ext>
            </a:extLst>
          </p:cNvPr>
          <p:cNvSpPr txBox="1"/>
          <p:nvPr/>
        </p:nvSpPr>
        <p:spPr>
          <a:xfrm>
            <a:off x="9058555" y="5032425"/>
            <a:ext cx="2895900" cy="14157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a:latin typeface="Calibri"/>
              </a:rPr>
              <a:t>Raymond Johnson</a:t>
            </a:r>
          </a:p>
          <a:p>
            <a:r>
              <a:rPr lang="en-US" sz="1800" i="1">
                <a:solidFill>
                  <a:srgbClr val="212529"/>
                </a:solidFill>
                <a:latin typeface="Calibri"/>
              </a:rPr>
              <a:t>Thank You Again</a:t>
            </a:r>
          </a:p>
          <a:p>
            <a:r>
              <a:rPr lang="en-US" sz="1800">
                <a:solidFill>
                  <a:srgbClr val="212529"/>
                </a:solidFill>
                <a:latin typeface="Calibri"/>
              </a:rPr>
              <a:t>October 30, 1967</a:t>
            </a:r>
            <a:endParaRPr lang="en-US" sz="1800">
              <a:latin typeface="Calibri"/>
            </a:endParaRPr>
          </a:p>
          <a:p>
            <a:r>
              <a:rPr lang="en-US" sz="1800">
                <a:solidFill>
                  <a:srgbClr val="212529"/>
                </a:solidFill>
                <a:latin typeface="Calibri"/>
              </a:rPr>
              <a:t>Magic marker ink on paper</a:t>
            </a:r>
            <a:endParaRPr lang="en-US" sz="1800">
              <a:latin typeface="Calibri"/>
            </a:endParaRPr>
          </a:p>
          <a:p>
            <a:pPr algn="l"/>
            <a:endParaRPr lang="en-US"/>
          </a:p>
        </p:txBody>
      </p:sp>
    </p:spTree>
    <p:extLst>
      <p:ext uri="{BB962C8B-B14F-4D97-AF65-F5344CB8AC3E}">
        <p14:creationId xmlns:p14="http://schemas.microsoft.com/office/powerpoint/2010/main" val="20428183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3DD5BA-A712-2493-4D13-8346BE7F991C}"/>
              </a:ext>
            </a:extLst>
          </p:cNvPr>
          <p:cNvPicPr>
            <a:picLocks noChangeAspect="1"/>
          </p:cNvPicPr>
          <p:nvPr/>
        </p:nvPicPr>
        <p:blipFill>
          <a:blip r:embed="rId2"/>
          <a:stretch>
            <a:fillRect/>
          </a:stretch>
        </p:blipFill>
        <p:spPr>
          <a:xfrm>
            <a:off x="7546460" y="1297025"/>
            <a:ext cx="4017015" cy="5306691"/>
          </a:xfrm>
          <a:prstGeom prst="rect">
            <a:avLst/>
          </a:prstGeom>
        </p:spPr>
      </p:pic>
      <p:pic>
        <p:nvPicPr>
          <p:cNvPr id="3" name="Picture 2" descr="A colorful quilt on a white wall&#10;&#10;AI-generated content may be incorrect.">
            <a:extLst>
              <a:ext uri="{FF2B5EF4-FFF2-40B4-BE49-F238E27FC236}">
                <a16:creationId xmlns:a16="http://schemas.microsoft.com/office/drawing/2014/main" id="{4F545BC8-38BE-4015-E22E-BE6070003AF9}"/>
              </a:ext>
            </a:extLst>
          </p:cNvPr>
          <p:cNvPicPr>
            <a:picLocks noChangeAspect="1"/>
          </p:cNvPicPr>
          <p:nvPr/>
        </p:nvPicPr>
        <p:blipFill>
          <a:blip r:embed="rId3"/>
          <a:stretch>
            <a:fillRect/>
          </a:stretch>
        </p:blipFill>
        <p:spPr>
          <a:xfrm>
            <a:off x="587219" y="2092756"/>
            <a:ext cx="4606111" cy="4552392"/>
          </a:xfrm>
          <a:prstGeom prst="rect">
            <a:avLst/>
          </a:prstGeom>
        </p:spPr>
      </p:pic>
      <p:sp>
        <p:nvSpPr>
          <p:cNvPr id="8" name="TextBox 7">
            <a:extLst>
              <a:ext uri="{FF2B5EF4-FFF2-40B4-BE49-F238E27FC236}">
                <a16:creationId xmlns:a16="http://schemas.microsoft.com/office/drawing/2014/main" id="{B55BAA42-D398-1470-FB5E-9850E8D5C087}"/>
              </a:ext>
            </a:extLst>
          </p:cNvPr>
          <p:cNvSpPr txBox="1"/>
          <p:nvPr/>
        </p:nvSpPr>
        <p:spPr>
          <a:xfrm>
            <a:off x="277608" y="227340"/>
            <a:ext cx="10717596"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i="1">
                <a:latin typeface="Calibri"/>
              </a:rPr>
              <a:t>Of Salt and Spirit: Black Quilters in the American South </a:t>
            </a:r>
            <a:endParaRPr lang="en-US" sz="3600">
              <a:latin typeface="Calibri"/>
            </a:endParaRPr>
          </a:p>
          <a:p>
            <a:r>
              <a:rPr lang="en-US" sz="3600">
                <a:latin typeface="Calibri"/>
              </a:rPr>
              <a:t>February 7–August 1, 2026</a:t>
            </a:r>
            <a:endParaRPr lang="en-US"/>
          </a:p>
          <a:p>
            <a:endParaRPr lang="en-US" sz="1600"/>
          </a:p>
        </p:txBody>
      </p:sp>
      <p:sp>
        <p:nvSpPr>
          <p:cNvPr id="5" name="TextBox 4">
            <a:extLst>
              <a:ext uri="{FF2B5EF4-FFF2-40B4-BE49-F238E27FC236}">
                <a16:creationId xmlns:a16="http://schemas.microsoft.com/office/drawing/2014/main" id="{2862D8F6-F26E-F4A9-0D8C-5ABA9B6ACDBA}"/>
              </a:ext>
            </a:extLst>
          </p:cNvPr>
          <p:cNvSpPr txBox="1"/>
          <p:nvPr/>
        </p:nvSpPr>
        <p:spPr>
          <a:xfrm>
            <a:off x="5354972" y="2089742"/>
            <a:ext cx="1728314"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500"/>
              </a:lnSpc>
            </a:pPr>
            <a:r>
              <a:rPr lang="en-US"/>
              <a:t>Gustina Atlas, </a:t>
            </a:r>
            <a:r>
              <a:rPr lang="en-US" i="1"/>
              <a:t>Variation on Dresden Plate Quilt</a:t>
            </a:r>
            <a:r>
              <a:rPr lang="en-US"/>
              <a:t>,1998</a:t>
            </a:r>
          </a:p>
        </p:txBody>
      </p:sp>
      <p:pic>
        <p:nvPicPr>
          <p:cNvPr id="6" name="Picture 5" descr="Orange text on a white background&#10;&#10;AI-generated content may be incorrect.">
            <a:extLst>
              <a:ext uri="{FF2B5EF4-FFF2-40B4-BE49-F238E27FC236}">
                <a16:creationId xmlns:a16="http://schemas.microsoft.com/office/drawing/2014/main" id="{04ED796B-DFF1-06FC-DF63-A5A9708C8DD9}"/>
              </a:ext>
            </a:extLst>
          </p:cNvPr>
          <p:cNvPicPr>
            <a:picLocks noChangeAspect="1"/>
          </p:cNvPicPr>
          <p:nvPr/>
        </p:nvPicPr>
        <p:blipFill>
          <a:blip r:embed="rId4"/>
          <a:stretch>
            <a:fillRect/>
          </a:stretch>
        </p:blipFill>
        <p:spPr>
          <a:xfrm>
            <a:off x="6065998" y="5598884"/>
            <a:ext cx="3081945" cy="1024577"/>
          </a:xfrm>
          <a:prstGeom prst="rect">
            <a:avLst/>
          </a:prstGeom>
        </p:spPr>
      </p:pic>
      <p:sp>
        <p:nvSpPr>
          <p:cNvPr id="2" name="TextBox 1">
            <a:extLst>
              <a:ext uri="{FF2B5EF4-FFF2-40B4-BE49-F238E27FC236}">
                <a16:creationId xmlns:a16="http://schemas.microsoft.com/office/drawing/2014/main" id="{21D77C0C-A713-37FB-D7AB-DA9DE8334B3D}"/>
              </a:ext>
            </a:extLst>
          </p:cNvPr>
          <p:cNvSpPr txBox="1"/>
          <p:nvPr/>
        </p:nvSpPr>
        <p:spPr>
          <a:xfrm>
            <a:off x="6314969" y="4610866"/>
            <a:ext cx="2579914" cy="64857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Gotham Book"/>
              </a:rPr>
              <a:t>Gwendolyn A. Magee, </a:t>
            </a:r>
            <a:r>
              <a:rPr lang="en-US" sz="1200" i="1">
                <a:latin typeface="Gotham Book"/>
              </a:rPr>
              <a:t>When Hope Unborn Had Died</a:t>
            </a:r>
            <a:r>
              <a:rPr lang="en-US" sz="1200">
                <a:latin typeface="Gotham Book"/>
              </a:rPr>
              <a:t>, from </a:t>
            </a:r>
            <a:r>
              <a:rPr lang="en-US" sz="1200" i="1">
                <a:latin typeface="Gotham Book"/>
              </a:rPr>
              <a:t>Lift Every Voic</a:t>
            </a:r>
            <a:r>
              <a:rPr lang="en-US" sz="1200">
                <a:latin typeface="Gotham Book"/>
              </a:rPr>
              <a:t>e and Sing series, 2004. </a:t>
            </a:r>
          </a:p>
        </p:txBody>
      </p:sp>
    </p:spTree>
    <p:extLst>
      <p:ext uri="{BB962C8B-B14F-4D97-AF65-F5344CB8AC3E}">
        <p14:creationId xmlns:p14="http://schemas.microsoft.com/office/powerpoint/2010/main" val="1500139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object with wires&#10;&#10;AI-generated content may be incorrect.">
            <a:extLst>
              <a:ext uri="{FF2B5EF4-FFF2-40B4-BE49-F238E27FC236}">
                <a16:creationId xmlns:a16="http://schemas.microsoft.com/office/drawing/2014/main" id="{CE31D048-153A-3F20-23C2-033CED94F0A2}"/>
              </a:ext>
            </a:extLst>
          </p:cNvPr>
          <p:cNvPicPr>
            <a:picLocks noChangeAspect="1"/>
          </p:cNvPicPr>
          <p:nvPr/>
        </p:nvPicPr>
        <p:blipFill>
          <a:blip r:embed="rId2"/>
          <a:stretch>
            <a:fillRect/>
          </a:stretch>
        </p:blipFill>
        <p:spPr>
          <a:xfrm>
            <a:off x="2647624" y="437556"/>
            <a:ext cx="4222886" cy="3267282"/>
          </a:xfrm>
          <a:prstGeom prst="rect">
            <a:avLst/>
          </a:prstGeom>
        </p:spPr>
      </p:pic>
      <p:sp>
        <p:nvSpPr>
          <p:cNvPr id="5" name="TextBox 4">
            <a:extLst>
              <a:ext uri="{FF2B5EF4-FFF2-40B4-BE49-F238E27FC236}">
                <a16:creationId xmlns:a16="http://schemas.microsoft.com/office/drawing/2014/main" id="{E6365059-A306-D521-D09F-78C4DE338E36}"/>
              </a:ext>
            </a:extLst>
          </p:cNvPr>
          <p:cNvSpPr txBox="1"/>
          <p:nvPr/>
        </p:nvSpPr>
        <p:spPr>
          <a:xfrm>
            <a:off x="2649337" y="3705832"/>
            <a:ext cx="3942979" cy="61555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latin typeface="Calibri"/>
              </a:rPr>
              <a:t>Draft scale models of </a:t>
            </a:r>
            <a:r>
              <a:rPr lang="en-US" sz="1800" i="1">
                <a:latin typeface="Calibri"/>
              </a:rPr>
              <a:t>Harriet's Powers</a:t>
            </a:r>
            <a:endParaRPr lang="en-US" sz="1800">
              <a:latin typeface="Calibri"/>
            </a:endParaRPr>
          </a:p>
          <a:p>
            <a:endParaRPr lang="en-US" sz="1600">
              <a:latin typeface="Calibri"/>
            </a:endParaRPr>
          </a:p>
        </p:txBody>
      </p:sp>
      <p:pic>
        <p:nvPicPr>
          <p:cNvPr id="6" name="Picture 5" descr="A table with a lamp and books&#10;&#10;AI-generated content may be incorrect.">
            <a:extLst>
              <a:ext uri="{FF2B5EF4-FFF2-40B4-BE49-F238E27FC236}">
                <a16:creationId xmlns:a16="http://schemas.microsoft.com/office/drawing/2014/main" id="{C52BD17B-E41F-48FA-2ACE-1B98C814196E}"/>
              </a:ext>
            </a:extLst>
          </p:cNvPr>
          <p:cNvPicPr>
            <a:picLocks noChangeAspect="1"/>
          </p:cNvPicPr>
          <p:nvPr/>
        </p:nvPicPr>
        <p:blipFill>
          <a:blip r:embed="rId3"/>
          <a:stretch>
            <a:fillRect/>
          </a:stretch>
        </p:blipFill>
        <p:spPr>
          <a:xfrm>
            <a:off x="43512" y="1844469"/>
            <a:ext cx="3379251" cy="4659713"/>
          </a:xfrm>
          <a:prstGeom prst="rect">
            <a:avLst/>
          </a:prstGeom>
        </p:spPr>
      </p:pic>
      <p:sp>
        <p:nvSpPr>
          <p:cNvPr id="7" name="TextBox 6">
            <a:extLst>
              <a:ext uri="{FF2B5EF4-FFF2-40B4-BE49-F238E27FC236}">
                <a16:creationId xmlns:a16="http://schemas.microsoft.com/office/drawing/2014/main" id="{7C3E23C0-C92A-5C80-AC2F-028BBE19C183}"/>
              </a:ext>
            </a:extLst>
          </p:cNvPr>
          <p:cNvSpPr txBox="1"/>
          <p:nvPr/>
        </p:nvSpPr>
        <p:spPr>
          <a:xfrm>
            <a:off x="3979127" y="4380271"/>
            <a:ext cx="7874037"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i="1" dirty="0">
                <a:latin typeface="Calibri"/>
              </a:rPr>
              <a:t>Precious D. Lovell: Harriet's Powers</a:t>
            </a:r>
            <a:endParaRPr lang="en-US" sz="3200" b="1" dirty="0">
              <a:latin typeface="Calibri"/>
            </a:endParaRPr>
          </a:p>
          <a:p>
            <a:r>
              <a:rPr lang="en-US" sz="3200" dirty="0">
                <a:latin typeface="Calibri"/>
              </a:rPr>
              <a:t>January 24–August 1, 2026</a:t>
            </a:r>
            <a:endParaRPr lang="en-US" sz="3200" b="1" dirty="0">
              <a:latin typeface="Calibri"/>
            </a:endParaRPr>
          </a:p>
          <a:p>
            <a:r>
              <a:rPr lang="en-US" sz="2400" dirty="0">
                <a:latin typeface="Calibri"/>
              </a:rPr>
              <a:t>A commissioned project by the Weatherspoon Art Museum </a:t>
            </a:r>
          </a:p>
        </p:txBody>
      </p:sp>
      <p:pic>
        <p:nvPicPr>
          <p:cNvPr id="9" name="Picture 8" descr="Picture 1570541562, Picture">
            <a:extLst>
              <a:ext uri="{FF2B5EF4-FFF2-40B4-BE49-F238E27FC236}">
                <a16:creationId xmlns:a16="http://schemas.microsoft.com/office/drawing/2014/main" id="{7C66442B-24DB-9315-A4B8-4AD25893BE7B}"/>
              </a:ext>
            </a:extLst>
          </p:cNvPr>
          <p:cNvPicPr>
            <a:picLocks noChangeAspect="1"/>
          </p:cNvPicPr>
          <p:nvPr/>
        </p:nvPicPr>
        <p:blipFill>
          <a:blip r:embed="rId4"/>
          <a:stretch>
            <a:fillRect/>
          </a:stretch>
        </p:blipFill>
        <p:spPr>
          <a:xfrm>
            <a:off x="7070054" y="535829"/>
            <a:ext cx="5119712" cy="3071793"/>
          </a:xfrm>
          <a:prstGeom prst="rect">
            <a:avLst/>
          </a:prstGeom>
        </p:spPr>
      </p:pic>
      <p:sp>
        <p:nvSpPr>
          <p:cNvPr id="11" name="TextBox 10">
            <a:extLst>
              <a:ext uri="{FF2B5EF4-FFF2-40B4-BE49-F238E27FC236}">
                <a16:creationId xmlns:a16="http://schemas.microsoft.com/office/drawing/2014/main" id="{2015E108-1139-DC16-12CF-FF8813F24C95}"/>
              </a:ext>
            </a:extLst>
          </p:cNvPr>
          <p:cNvSpPr txBox="1"/>
          <p:nvPr/>
        </p:nvSpPr>
        <p:spPr>
          <a:xfrm>
            <a:off x="7070188" y="3769895"/>
            <a:ext cx="3683999" cy="4898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500"/>
              </a:lnSpc>
            </a:pPr>
            <a:r>
              <a:rPr lang="en-US" sz="1800">
                <a:latin typeface="Calibri"/>
              </a:rPr>
              <a:t>Precious D. Lovell, </a:t>
            </a:r>
            <a:r>
              <a:rPr lang="en-US" sz="1800" i="1">
                <a:latin typeface="Calibri"/>
              </a:rPr>
              <a:t>Warrior Women of the African Diaspora</a:t>
            </a:r>
            <a:r>
              <a:rPr lang="en-US" sz="1800">
                <a:latin typeface="Calibri"/>
              </a:rPr>
              <a:t>, 2023</a:t>
            </a:r>
          </a:p>
        </p:txBody>
      </p:sp>
    </p:spTree>
    <p:extLst>
      <p:ext uri="{BB962C8B-B14F-4D97-AF65-F5344CB8AC3E}">
        <p14:creationId xmlns:p14="http://schemas.microsoft.com/office/powerpoint/2010/main" val="40046428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rgbClr val="122347"/>
        </a:solidFill>
        <a:effectLst/>
      </p:bgPr>
    </p:bg>
    <p:spTree>
      <p:nvGrpSpPr>
        <p:cNvPr id="1" name="Shape 147"/>
        <p:cNvGrpSpPr/>
        <p:nvPr/>
      </p:nvGrpSpPr>
      <p:grpSpPr>
        <a:xfrm>
          <a:off x="0" y="0"/>
          <a:ext cx="0" cy="0"/>
          <a:chOff x="0" y="0"/>
          <a:chExt cx="0" cy="0"/>
        </a:xfrm>
      </p:grpSpPr>
      <p:sp>
        <p:nvSpPr>
          <p:cNvPr id="148" name="Google Shape;148;p28"/>
          <p:cNvSpPr txBox="1">
            <a:spLocks noGrp="1"/>
          </p:cNvSpPr>
          <p:nvPr>
            <p:ph type="title"/>
          </p:nvPr>
        </p:nvSpPr>
        <p:spPr>
          <a:xfrm>
            <a:off x="216817" y="2103400"/>
            <a:ext cx="11689238" cy="3731792"/>
          </a:xfrm>
          <a:prstGeom prst="rect">
            <a:avLst/>
          </a:prstGeom>
          <a:noFill/>
          <a:ln>
            <a:noFill/>
          </a:ln>
        </p:spPr>
        <p:txBody>
          <a:bodyPr spcFirstLastPara="1" wrap="square" lIns="91433" tIns="45700" rIns="91433" bIns="45700" anchor="ctr" anchorCtr="0">
            <a:normAutofit/>
          </a:bodyPr>
          <a:lstStyle/>
          <a:p>
            <a:pPr algn="ctr">
              <a:lnSpc>
                <a:spcPct val="200000"/>
              </a:lnSpc>
            </a:pPr>
            <a:r>
              <a:rPr lang="en" sz="5400" b="1" dirty="0">
                <a:solidFill>
                  <a:srgbClr val="FDB71A"/>
                </a:solidFill>
                <a:latin typeface="Pluto Sans Heavy"/>
                <a:sym typeface="Georgia"/>
              </a:rPr>
              <a:t>Projects &amp; Committee Reports </a:t>
            </a:r>
            <a:br>
              <a:rPr lang="en" sz="5400" b="1" dirty="0">
                <a:solidFill>
                  <a:srgbClr val="FDB71A"/>
                </a:solidFill>
                <a:latin typeface="Pluto Sans Heavy"/>
                <a:sym typeface="Georgia"/>
              </a:rPr>
            </a:br>
            <a:r>
              <a:rPr lang="en" sz="5400" b="1" dirty="0">
                <a:solidFill>
                  <a:srgbClr val="FDB71A"/>
                </a:solidFill>
                <a:latin typeface="Pluto Sans Heavy"/>
                <a:sym typeface="Georgia"/>
              </a:rPr>
              <a:t>Old Business, &amp; New Business</a:t>
            </a:r>
            <a:endParaRPr lang="en-US" sz="2800" dirty="0"/>
          </a:p>
        </p:txBody>
      </p:sp>
    </p:spTree>
    <p:extLst>
      <p:ext uri="{BB962C8B-B14F-4D97-AF65-F5344CB8AC3E}">
        <p14:creationId xmlns:p14="http://schemas.microsoft.com/office/powerpoint/2010/main" val="10083024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rgbClr val="122347"/>
        </a:solidFill>
        <a:effectLst/>
      </p:bgPr>
    </p:bg>
    <p:spTree>
      <p:nvGrpSpPr>
        <p:cNvPr id="1" name="Shape 147"/>
        <p:cNvGrpSpPr/>
        <p:nvPr/>
      </p:nvGrpSpPr>
      <p:grpSpPr>
        <a:xfrm>
          <a:off x="0" y="0"/>
          <a:ext cx="0" cy="0"/>
          <a:chOff x="0" y="0"/>
          <a:chExt cx="0" cy="0"/>
        </a:xfrm>
      </p:grpSpPr>
      <p:sp>
        <p:nvSpPr>
          <p:cNvPr id="148" name="Google Shape;148;p28"/>
          <p:cNvSpPr txBox="1">
            <a:spLocks noGrp="1"/>
          </p:cNvSpPr>
          <p:nvPr>
            <p:ph type="title"/>
          </p:nvPr>
        </p:nvSpPr>
        <p:spPr>
          <a:xfrm>
            <a:off x="8033792" y="5098138"/>
            <a:ext cx="3861323" cy="1380413"/>
          </a:xfrm>
          <a:prstGeom prst="rect">
            <a:avLst/>
          </a:prstGeom>
          <a:noFill/>
          <a:ln>
            <a:noFill/>
          </a:ln>
        </p:spPr>
        <p:txBody>
          <a:bodyPr spcFirstLastPara="1" wrap="square" lIns="91433" tIns="45700" rIns="91433" bIns="45700" anchor="ctr" anchorCtr="0">
            <a:noAutofit/>
          </a:bodyPr>
          <a:lstStyle/>
          <a:p>
            <a:pPr>
              <a:lnSpc>
                <a:spcPct val="100000"/>
              </a:lnSpc>
            </a:pPr>
            <a:r>
              <a:rPr lang="en" sz="2400" b="1">
                <a:solidFill>
                  <a:schemeClr val="lt1"/>
                </a:solidFill>
                <a:latin typeface="Pluto Sans Heavy"/>
                <a:ea typeface="Georgia"/>
                <a:cs typeface="Georgia"/>
                <a:sym typeface="Georgia"/>
              </a:rPr>
              <a:t>Ryan Milligan</a:t>
            </a:r>
            <a:br>
              <a:rPr lang="en" sz="2400" b="1">
                <a:latin typeface="Pluto Sans Heavy" panose="02000000000000000000" pitchFamily="50" charset="0"/>
                <a:ea typeface="Georgia"/>
                <a:cs typeface="Georgia"/>
              </a:rPr>
            </a:br>
            <a:r>
              <a:rPr lang="en" sz="2400" b="1">
                <a:solidFill>
                  <a:srgbClr val="FDB71A"/>
                </a:solidFill>
                <a:latin typeface="Pluto Sans Heavy"/>
                <a:ea typeface="Georgia"/>
                <a:cs typeface="Georgia"/>
                <a:sym typeface="Georgia"/>
              </a:rPr>
              <a:t>Parlimenatarian &amp; </a:t>
            </a:r>
            <a:br>
              <a:rPr lang="en" sz="2400" b="1">
                <a:latin typeface="Pluto Sans Heavy"/>
                <a:ea typeface="Georgia"/>
                <a:cs typeface="Georgia"/>
              </a:rPr>
            </a:br>
            <a:r>
              <a:rPr lang="en" sz="2400" b="1">
                <a:solidFill>
                  <a:srgbClr val="FDB71A"/>
                </a:solidFill>
                <a:latin typeface="Pluto Sans Heavy"/>
                <a:ea typeface="Georgia"/>
                <a:cs typeface="Georgia"/>
                <a:sym typeface="Georgia"/>
              </a:rPr>
              <a:t>Past Co-Chair</a:t>
            </a:r>
            <a:endParaRPr lang="en-US" sz="2400">
              <a:solidFill>
                <a:schemeClr val="lt1"/>
              </a:solidFill>
              <a:latin typeface="Pluto Sans Heavy"/>
              <a:ea typeface="Georgia"/>
              <a:cs typeface="Georgia"/>
            </a:endParaRPr>
          </a:p>
        </p:txBody>
      </p:sp>
      <p:pic>
        <p:nvPicPr>
          <p:cNvPr id="5" name="Picture 4" descr="Headshot of Ryan Milligan.">
            <a:extLst>
              <a:ext uri="{FF2B5EF4-FFF2-40B4-BE49-F238E27FC236}">
                <a16:creationId xmlns:a16="http://schemas.microsoft.com/office/drawing/2014/main" id="{5D54FC0B-613A-5D9E-86D3-137259D783F8}"/>
              </a:ext>
            </a:extLst>
          </p:cNvPr>
          <p:cNvPicPr>
            <a:picLocks noChangeAspect="1"/>
          </p:cNvPicPr>
          <p:nvPr/>
        </p:nvPicPr>
        <p:blipFill>
          <a:blip r:embed="rId3"/>
          <a:stretch>
            <a:fillRect/>
          </a:stretch>
        </p:blipFill>
        <p:spPr>
          <a:xfrm>
            <a:off x="8071968" y="1955373"/>
            <a:ext cx="2497197" cy="3134079"/>
          </a:xfrm>
          <a:prstGeom prst="rect">
            <a:avLst/>
          </a:prstGeom>
        </p:spPr>
      </p:pic>
      <p:sp>
        <p:nvSpPr>
          <p:cNvPr id="4" name="TextBox 3">
            <a:extLst>
              <a:ext uri="{FF2B5EF4-FFF2-40B4-BE49-F238E27FC236}">
                <a16:creationId xmlns:a16="http://schemas.microsoft.com/office/drawing/2014/main" id="{EF121A5F-4AB0-BD14-3D76-B1D416977255}"/>
              </a:ext>
            </a:extLst>
          </p:cNvPr>
          <p:cNvSpPr txBox="1"/>
          <p:nvPr/>
        </p:nvSpPr>
        <p:spPr>
          <a:xfrm>
            <a:off x="4075289" y="368771"/>
            <a:ext cx="787964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a:solidFill>
                  <a:srgbClr val="FFB71B"/>
                </a:solidFill>
                <a:latin typeface="Calibri"/>
                <a:cs typeface="Calibri"/>
              </a:rPr>
              <a:t>Elections</a:t>
            </a:r>
            <a:endParaRPr lang="en-US"/>
          </a:p>
        </p:txBody>
      </p:sp>
      <p:graphicFrame>
        <p:nvGraphicFramePr>
          <p:cNvPr id="7" name="Chart 6">
            <a:extLst>
              <a:ext uri="{FF2B5EF4-FFF2-40B4-BE49-F238E27FC236}">
                <a16:creationId xmlns:a16="http://schemas.microsoft.com/office/drawing/2014/main" id="{BD440F0E-8175-FC89-4088-1DB220543A24}"/>
              </a:ext>
            </a:extLst>
          </p:cNvPr>
          <p:cNvGraphicFramePr/>
          <p:nvPr>
            <p:extLst>
              <p:ext uri="{D42A27DB-BD31-4B8C-83A1-F6EECF244321}">
                <p14:modId xmlns:p14="http://schemas.microsoft.com/office/powerpoint/2010/main" val="2398730874"/>
              </p:ext>
            </p:extLst>
          </p:nvPr>
        </p:nvGraphicFramePr>
        <p:xfrm>
          <a:off x="296885" y="1608462"/>
          <a:ext cx="7736907" cy="487008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720178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bg>
      <p:bgPr>
        <a:solidFill>
          <a:srgbClr val="122347"/>
        </a:solidFill>
        <a:effectLst/>
      </p:bgPr>
    </p:bg>
    <p:spTree>
      <p:nvGrpSpPr>
        <p:cNvPr id="1" name="Shape 147">
          <a:extLst>
            <a:ext uri="{FF2B5EF4-FFF2-40B4-BE49-F238E27FC236}">
              <a16:creationId xmlns:a16="http://schemas.microsoft.com/office/drawing/2014/main" id="{7169FC77-2BF3-F9A3-FF59-5D567B641579}"/>
            </a:ext>
          </a:extLst>
        </p:cNvPr>
        <p:cNvGrpSpPr/>
        <p:nvPr/>
      </p:nvGrpSpPr>
      <p:grpSpPr>
        <a:xfrm>
          <a:off x="0" y="0"/>
          <a:ext cx="0" cy="0"/>
          <a:chOff x="0" y="0"/>
          <a:chExt cx="0" cy="0"/>
        </a:xfrm>
      </p:grpSpPr>
      <p:sp>
        <p:nvSpPr>
          <p:cNvPr id="7" name="Text Placeholder 1">
            <a:extLst>
              <a:ext uri="{FF2B5EF4-FFF2-40B4-BE49-F238E27FC236}">
                <a16:creationId xmlns:a16="http://schemas.microsoft.com/office/drawing/2014/main" id="{1ABB19D0-F9A3-E39C-3FC6-D46161BB7EFC}"/>
              </a:ext>
            </a:extLst>
          </p:cNvPr>
          <p:cNvSpPr>
            <a:spLocks noGrp="1"/>
          </p:cNvSpPr>
          <p:nvPr>
            <p:ph type="body" idx="1"/>
          </p:nvPr>
        </p:nvSpPr>
        <p:spPr>
          <a:xfrm>
            <a:off x="899130" y="1715429"/>
            <a:ext cx="10368286" cy="4390898"/>
          </a:xfrm>
        </p:spPr>
        <p:txBody>
          <a:bodyPr spcFirstLastPara="1" wrap="square" lIns="68575" tIns="34275" rIns="68575" bIns="34275" anchor="t" anchorCtr="0">
            <a:noAutofit/>
          </a:bodyPr>
          <a:lstStyle/>
          <a:p>
            <a:pPr marL="608965" indent="-422910">
              <a:buClr>
                <a:srgbClr val="FFFFFF"/>
              </a:buClr>
            </a:pPr>
            <a:endParaRPr lang="en-US" sz="2800">
              <a:solidFill>
                <a:schemeClr val="lt1"/>
              </a:solidFill>
              <a:latin typeface="Aptos"/>
              <a:ea typeface="Georgia"/>
              <a:cs typeface="Arial"/>
            </a:endParaRPr>
          </a:p>
          <a:p>
            <a:pPr marL="608965" indent="-422910">
              <a:buClr>
                <a:srgbClr val="FFFFFF"/>
              </a:buClr>
            </a:pPr>
            <a:endParaRPr lang="en-US" sz="2800">
              <a:solidFill>
                <a:schemeClr val="lt1"/>
              </a:solidFill>
              <a:latin typeface="Aptos"/>
              <a:ea typeface="Georgia"/>
              <a:cs typeface="Arial"/>
            </a:endParaRPr>
          </a:p>
        </p:txBody>
      </p:sp>
      <p:sp>
        <p:nvSpPr>
          <p:cNvPr id="5" name="TextBox 4">
            <a:extLst>
              <a:ext uri="{FF2B5EF4-FFF2-40B4-BE49-F238E27FC236}">
                <a16:creationId xmlns:a16="http://schemas.microsoft.com/office/drawing/2014/main" id="{6E0CDC26-496D-2E0D-3FC5-55F4BBA8D5EA}"/>
              </a:ext>
            </a:extLst>
          </p:cNvPr>
          <p:cNvSpPr txBox="1"/>
          <p:nvPr/>
        </p:nvSpPr>
        <p:spPr>
          <a:xfrm>
            <a:off x="0" y="2967335"/>
            <a:ext cx="1219200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FFFFFF"/>
                </a:solidFill>
                <a:effectLst/>
                <a:uLnTx/>
                <a:uFillTx/>
                <a:latin typeface="Calibri"/>
                <a:ea typeface="+mn-ea"/>
                <a:cs typeface="Calibri"/>
              </a:rPr>
              <a:t>Staff Engagement</a:t>
            </a:r>
            <a:endParaRPr kumimoji="0" lang="en-US" sz="32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8311260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p:cNvGrpSpPr/>
        <p:nvPr/>
      </p:nvGrpSpPr>
      <p:grpSpPr>
        <a:xfrm>
          <a:off x="0" y="0"/>
          <a:ext cx="0" cy="0"/>
          <a:chOff x="0" y="0"/>
          <a:chExt cx="0" cy="0"/>
        </a:xfrm>
      </p:grpSpPr>
      <p:sp>
        <p:nvSpPr>
          <p:cNvPr id="148" name="Google Shape;148;p28"/>
          <p:cNvSpPr txBox="1">
            <a:spLocks noGrp="1"/>
          </p:cNvSpPr>
          <p:nvPr>
            <p:ph type="title"/>
          </p:nvPr>
        </p:nvSpPr>
        <p:spPr>
          <a:xfrm>
            <a:off x="517093" y="2103400"/>
            <a:ext cx="10901641" cy="2488761"/>
          </a:xfrm>
          <a:prstGeom prst="rect">
            <a:avLst/>
          </a:prstGeom>
          <a:noFill/>
          <a:ln>
            <a:noFill/>
          </a:ln>
        </p:spPr>
        <p:txBody>
          <a:bodyPr spcFirstLastPara="1" wrap="square" lIns="91433" tIns="45700" rIns="91433" bIns="45700" anchor="ctr" anchorCtr="0">
            <a:normAutofit/>
          </a:bodyPr>
          <a:lstStyle/>
          <a:p>
            <a:pPr algn="ctr"/>
            <a:r>
              <a:rPr lang="en" sz="6400" b="1">
                <a:solidFill>
                  <a:srgbClr val="FDB71A"/>
                </a:solidFill>
                <a:latin typeface="Pluto Sans Heavy"/>
                <a:sym typeface="Georgia"/>
              </a:rPr>
              <a:t>Upcoming Reminders</a:t>
            </a:r>
            <a:endParaRPr lang="en-US"/>
          </a:p>
        </p:txBody>
      </p:sp>
    </p:spTree>
    <p:extLst>
      <p:ext uri="{BB962C8B-B14F-4D97-AF65-F5344CB8AC3E}">
        <p14:creationId xmlns:p14="http://schemas.microsoft.com/office/powerpoint/2010/main" val="270783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p:cNvGrpSpPr/>
        <p:nvPr/>
      </p:nvGrpSpPr>
      <p:grpSpPr>
        <a:xfrm>
          <a:off x="0" y="0"/>
          <a:ext cx="0" cy="0"/>
          <a:chOff x="0" y="0"/>
          <a:chExt cx="0" cy="0"/>
        </a:xfrm>
      </p:grpSpPr>
      <p:sp>
        <p:nvSpPr>
          <p:cNvPr id="148" name="Google Shape;148;p28"/>
          <p:cNvSpPr txBox="1">
            <a:spLocks noGrp="1"/>
          </p:cNvSpPr>
          <p:nvPr>
            <p:ph type="title"/>
          </p:nvPr>
        </p:nvSpPr>
        <p:spPr>
          <a:xfrm>
            <a:off x="8024385" y="5098138"/>
            <a:ext cx="3655400" cy="1389820"/>
          </a:xfrm>
          <a:prstGeom prst="rect">
            <a:avLst/>
          </a:prstGeom>
          <a:noFill/>
          <a:ln>
            <a:noFill/>
          </a:ln>
        </p:spPr>
        <p:txBody>
          <a:bodyPr spcFirstLastPara="1" wrap="square" lIns="91433" tIns="45700" rIns="91433" bIns="45700" anchor="ctr" anchorCtr="0">
            <a:noAutofit/>
          </a:bodyPr>
          <a:lstStyle/>
          <a:p>
            <a:pPr>
              <a:lnSpc>
                <a:spcPct val="100000"/>
              </a:lnSpc>
            </a:pPr>
            <a:r>
              <a:rPr lang="en" sz="2400" b="1" dirty="0">
                <a:solidFill>
                  <a:schemeClr val="lt1"/>
                </a:solidFill>
                <a:latin typeface="Pluto Sans Heavy"/>
                <a:ea typeface="Georgia"/>
                <a:cs typeface="Georgia"/>
                <a:sym typeface="Georgia"/>
              </a:rPr>
              <a:t>Scott Wilkens</a:t>
            </a:r>
            <a:r>
              <a:rPr lang="en" sz="2400" b="1" dirty="0">
                <a:latin typeface="Pluto Sans Heavy"/>
                <a:ea typeface="Georgia"/>
                <a:cs typeface="Georgia"/>
                <a:sym typeface="Georgia"/>
              </a:rPr>
              <a:t> </a:t>
            </a:r>
            <a:br>
              <a:rPr lang="en" sz="2400" b="1" dirty="0">
                <a:latin typeface="Pluto Sans Heavy"/>
                <a:ea typeface="Georgia"/>
                <a:cs typeface="Georgia"/>
              </a:rPr>
            </a:br>
            <a:r>
              <a:rPr lang="en" sz="2400" b="1" dirty="0">
                <a:solidFill>
                  <a:srgbClr val="FDB71A"/>
                </a:solidFill>
                <a:latin typeface="Pluto Sans Heavy"/>
                <a:ea typeface="Georgia"/>
                <a:cs typeface="Georgia"/>
              </a:rPr>
              <a:t>Secretary</a:t>
            </a:r>
          </a:p>
        </p:txBody>
      </p:sp>
      <p:sp>
        <p:nvSpPr>
          <p:cNvPr id="2" name="Text Placeholder 1">
            <a:extLst>
              <a:ext uri="{FF2B5EF4-FFF2-40B4-BE49-F238E27FC236}">
                <a16:creationId xmlns:a16="http://schemas.microsoft.com/office/drawing/2014/main" id="{82136ECC-CF60-B357-CC42-09CF3D3D2984}"/>
              </a:ext>
            </a:extLst>
          </p:cNvPr>
          <p:cNvSpPr>
            <a:spLocks noGrp="1"/>
          </p:cNvSpPr>
          <p:nvPr>
            <p:ph type="body" idx="1"/>
          </p:nvPr>
        </p:nvSpPr>
        <p:spPr>
          <a:xfrm>
            <a:off x="729438" y="1899688"/>
            <a:ext cx="6700388" cy="3058625"/>
          </a:xfrm>
        </p:spPr>
        <p:txBody>
          <a:bodyPr spcFirstLastPara="1" wrap="square" lIns="68575" tIns="34275" rIns="68575" bIns="34275" anchor="ctr" anchorCtr="0">
            <a:normAutofit/>
          </a:bodyPr>
          <a:lstStyle/>
          <a:p>
            <a:pPr marL="186055" indent="0">
              <a:lnSpc>
                <a:spcPct val="100000"/>
              </a:lnSpc>
              <a:buClr>
                <a:schemeClr val="bg1"/>
              </a:buClr>
              <a:buNone/>
            </a:pPr>
            <a:r>
              <a:rPr lang="en-US" sz="2800">
                <a:solidFill>
                  <a:schemeClr val="lt1"/>
                </a:solidFill>
                <a:latin typeface="Pluto Sans Heavy"/>
                <a:ea typeface="Georgia"/>
                <a:cs typeface="Georgia"/>
                <a:sym typeface="Georgia"/>
              </a:rPr>
              <a:t>Senators attending online please let us know through the </a:t>
            </a:r>
            <a:r>
              <a:rPr lang="en-US" sz="2800" dirty="0">
                <a:solidFill>
                  <a:schemeClr val="lt1"/>
                </a:solidFill>
                <a:latin typeface="Pluto Sans Heavy"/>
                <a:ea typeface="Georgia"/>
                <a:cs typeface="Georgia"/>
                <a:sym typeface="Georgia"/>
              </a:rPr>
              <a:t>Q&amp;A</a:t>
            </a:r>
            <a:r>
              <a:rPr lang="en-US" sz="2800">
                <a:solidFill>
                  <a:schemeClr val="lt1"/>
                </a:solidFill>
                <a:latin typeface="Pluto Sans Heavy"/>
                <a:ea typeface="Georgia"/>
                <a:cs typeface="Georgia"/>
                <a:sym typeface="Georgia"/>
              </a:rPr>
              <a:t>.</a:t>
            </a:r>
            <a:endParaRPr lang="en-US" sz="3200" b="1">
              <a:solidFill>
                <a:schemeClr val="lt1"/>
              </a:solidFill>
              <a:latin typeface="Pluto Sans Heavy"/>
              <a:ea typeface="Georgia"/>
              <a:cs typeface="Georgia"/>
            </a:endParaRPr>
          </a:p>
          <a:p>
            <a:pPr marL="186055" indent="0">
              <a:lnSpc>
                <a:spcPct val="100000"/>
              </a:lnSpc>
              <a:buClr>
                <a:schemeClr val="bg1"/>
              </a:buClr>
              <a:buNone/>
            </a:pPr>
            <a:endParaRPr lang="en-US" sz="2133">
              <a:solidFill>
                <a:schemeClr val="bg1"/>
              </a:solidFill>
              <a:latin typeface="Sofia Pro Regular"/>
              <a:ea typeface="Georgia"/>
              <a:cs typeface="Georgia"/>
            </a:endParaRPr>
          </a:p>
        </p:txBody>
      </p:sp>
      <p:pic>
        <p:nvPicPr>
          <p:cNvPr id="3" name="Picture 2">
            <a:extLst>
              <a:ext uri="{FF2B5EF4-FFF2-40B4-BE49-F238E27FC236}">
                <a16:creationId xmlns:a16="http://schemas.microsoft.com/office/drawing/2014/main" id="{729C333C-03F9-5380-CD05-D33BB58D26E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57379" y="1897782"/>
            <a:ext cx="2390775" cy="3187700"/>
          </a:xfrm>
          <a:prstGeom prst="rect">
            <a:avLst/>
          </a:prstGeom>
        </p:spPr>
      </p:pic>
      <p:sp>
        <p:nvSpPr>
          <p:cNvPr id="6" name="TextBox 5">
            <a:extLst>
              <a:ext uri="{FF2B5EF4-FFF2-40B4-BE49-F238E27FC236}">
                <a16:creationId xmlns:a16="http://schemas.microsoft.com/office/drawing/2014/main" id="{373DCFEB-1D98-1F39-6396-50524EDA43FD}"/>
              </a:ext>
            </a:extLst>
          </p:cNvPr>
          <p:cNvSpPr txBox="1"/>
          <p:nvPr/>
        </p:nvSpPr>
        <p:spPr>
          <a:xfrm>
            <a:off x="4075289" y="368771"/>
            <a:ext cx="787964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a:solidFill>
                  <a:srgbClr val="FFB71B"/>
                </a:solidFill>
                <a:latin typeface="Calibri"/>
                <a:cs typeface="Calibri"/>
              </a:rPr>
              <a:t>Roll Call</a:t>
            </a:r>
            <a:endParaRPr lang="en-US" sz="5400">
              <a:cs typeface="Arial"/>
            </a:endParaRPr>
          </a:p>
        </p:txBody>
      </p:sp>
    </p:spTree>
    <p:extLst>
      <p:ext uri="{BB962C8B-B14F-4D97-AF65-F5344CB8AC3E}">
        <p14:creationId xmlns:p14="http://schemas.microsoft.com/office/powerpoint/2010/main" val="8303050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p:cNvGrpSpPr/>
        <p:nvPr/>
      </p:nvGrpSpPr>
      <p:grpSpPr>
        <a:xfrm>
          <a:off x="0" y="0"/>
          <a:ext cx="0" cy="0"/>
          <a:chOff x="0" y="0"/>
          <a:chExt cx="0" cy="0"/>
        </a:xfrm>
      </p:grpSpPr>
      <p:sp>
        <p:nvSpPr>
          <p:cNvPr id="148" name="Google Shape;148;p28"/>
          <p:cNvSpPr txBox="1">
            <a:spLocks noGrp="1"/>
          </p:cNvSpPr>
          <p:nvPr>
            <p:ph type="title"/>
          </p:nvPr>
        </p:nvSpPr>
        <p:spPr>
          <a:xfrm>
            <a:off x="3886200" y="216535"/>
            <a:ext cx="8161020" cy="1325600"/>
          </a:xfrm>
          <a:prstGeom prst="rect">
            <a:avLst/>
          </a:prstGeom>
          <a:noFill/>
          <a:ln>
            <a:noFill/>
          </a:ln>
        </p:spPr>
        <p:txBody>
          <a:bodyPr spcFirstLastPara="1" wrap="square" lIns="91433" tIns="45700" rIns="91433" bIns="45700" anchor="ctr" anchorCtr="0">
            <a:normAutofit/>
          </a:bodyPr>
          <a:lstStyle/>
          <a:p>
            <a:pPr algn="ctr"/>
            <a:r>
              <a:rPr lang="en-US" sz="3500" b="1">
                <a:solidFill>
                  <a:srgbClr val="FDB71A"/>
                </a:solidFill>
                <a:latin typeface="Pluto Sans Heavy"/>
                <a:sym typeface="Georgia"/>
              </a:rPr>
              <a:t>Welcome Back Luncheon</a:t>
            </a:r>
            <a:endParaRPr lang="en-US"/>
          </a:p>
        </p:txBody>
      </p:sp>
      <p:sp>
        <p:nvSpPr>
          <p:cNvPr id="3" name="Content Placeholder 2">
            <a:extLst>
              <a:ext uri="{FF2B5EF4-FFF2-40B4-BE49-F238E27FC236}">
                <a16:creationId xmlns:a16="http://schemas.microsoft.com/office/drawing/2014/main" id="{F045EE82-8BDA-78A6-2D6C-5FC796D1F648}"/>
              </a:ext>
            </a:extLst>
          </p:cNvPr>
          <p:cNvSpPr>
            <a:spLocks noGrp="1"/>
          </p:cNvSpPr>
          <p:nvPr>
            <p:ph sz="half" idx="2"/>
          </p:nvPr>
        </p:nvSpPr>
        <p:spPr>
          <a:xfrm>
            <a:off x="6095999" y="2519094"/>
            <a:ext cx="5257801" cy="2964399"/>
          </a:xfrm>
        </p:spPr>
        <p:txBody>
          <a:bodyPr anchor="t">
            <a:noAutofit/>
          </a:bodyPr>
          <a:lstStyle/>
          <a:p>
            <a:pPr marL="95250" indent="0">
              <a:buClr>
                <a:schemeClr val="bg1"/>
              </a:buClr>
              <a:buNone/>
            </a:pPr>
            <a:r>
              <a:rPr lang="en-US" sz="2800" b="1" dirty="0">
                <a:solidFill>
                  <a:schemeClr val="bg1"/>
                </a:solidFill>
                <a:latin typeface="Aptos" panose="020B0004020202020204" pitchFamily="34" charset="0"/>
              </a:rPr>
              <a:t>Tuesday, August 12</a:t>
            </a:r>
            <a:r>
              <a:rPr lang="en-US" sz="2800" b="1" baseline="30000" dirty="0">
                <a:solidFill>
                  <a:schemeClr val="bg1"/>
                </a:solidFill>
                <a:latin typeface="Aptos" panose="020B0004020202020204" pitchFamily="34" charset="0"/>
              </a:rPr>
              <a:t>th</a:t>
            </a:r>
          </a:p>
          <a:p>
            <a:pPr marL="95250" indent="0">
              <a:buClr>
                <a:schemeClr val="bg1"/>
              </a:buClr>
              <a:buNone/>
            </a:pPr>
            <a:endParaRPr lang="en-US" sz="2800" b="1" dirty="0">
              <a:solidFill>
                <a:schemeClr val="bg1"/>
              </a:solidFill>
              <a:latin typeface="Aptos" panose="020B0004020202020204" pitchFamily="34" charset="0"/>
            </a:endParaRPr>
          </a:p>
          <a:p>
            <a:pPr marL="95250" indent="0">
              <a:buClr>
                <a:schemeClr val="bg1"/>
              </a:buClr>
              <a:buNone/>
            </a:pPr>
            <a:r>
              <a:rPr lang="en-US" sz="2800" b="1" dirty="0">
                <a:solidFill>
                  <a:schemeClr val="bg1"/>
                </a:solidFill>
                <a:latin typeface="Aptos" panose="020B0004020202020204" pitchFamily="34" charset="0"/>
              </a:rPr>
              <a:t>11am – 1:30 pm</a:t>
            </a:r>
          </a:p>
          <a:p>
            <a:pPr marL="95250" indent="0">
              <a:buClr>
                <a:schemeClr val="bg1"/>
              </a:buClr>
              <a:buNone/>
            </a:pPr>
            <a:endParaRPr lang="en-US" sz="2800" b="1" dirty="0">
              <a:solidFill>
                <a:schemeClr val="bg1"/>
              </a:solidFill>
              <a:latin typeface="Aptos" panose="020B0004020202020204" pitchFamily="34" charset="0"/>
            </a:endParaRPr>
          </a:p>
          <a:p>
            <a:pPr marL="95250" indent="0">
              <a:buClr>
                <a:schemeClr val="bg1"/>
              </a:buClr>
              <a:buNone/>
            </a:pPr>
            <a:r>
              <a:rPr lang="en-US" sz="2800" b="1" dirty="0">
                <a:solidFill>
                  <a:schemeClr val="bg1"/>
                </a:solidFill>
                <a:latin typeface="Aptos" panose="020B0004020202020204" pitchFamily="34" charset="0"/>
              </a:rPr>
              <a:t>Moran Commons and Fountain View Dining Hall</a:t>
            </a:r>
          </a:p>
        </p:txBody>
      </p:sp>
      <p:pic>
        <p:nvPicPr>
          <p:cNvPr id="1026" name="Picture 2">
            <a:extLst>
              <a:ext uri="{FF2B5EF4-FFF2-40B4-BE49-F238E27FC236}">
                <a16:creationId xmlns:a16="http://schemas.microsoft.com/office/drawing/2014/main" id="{67151E06-AC0D-D776-DFDD-E4B88C1198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510735" y="2521248"/>
            <a:ext cx="5262383" cy="296009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CFEC69CB-7569-F100-666A-660A43288B39}"/>
              </a:ext>
            </a:extLst>
          </p:cNvPr>
          <p:cNvSpPr txBox="1">
            <a:spLocks/>
          </p:cNvSpPr>
          <p:nvPr/>
        </p:nvSpPr>
        <p:spPr>
          <a:xfrm>
            <a:off x="510736" y="5905041"/>
            <a:ext cx="11170530" cy="736424"/>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indent="0" algn="ctr">
              <a:buClr>
                <a:schemeClr val="bg1"/>
              </a:buClr>
              <a:buFont typeface="Arial"/>
              <a:buNone/>
            </a:pPr>
            <a:r>
              <a:rPr lang="en-US" sz="2400" b="1" i="1" kern="0">
                <a:solidFill>
                  <a:schemeClr val="bg1"/>
                </a:solidFill>
                <a:latin typeface="Aptos" panose="020B0004020202020204" pitchFamily="34" charset="0"/>
              </a:rPr>
              <a:t>Make sure you drop by the Staff Senate Table and say Hi!</a:t>
            </a:r>
          </a:p>
        </p:txBody>
      </p:sp>
    </p:spTree>
    <p:extLst>
      <p:ext uri="{BB962C8B-B14F-4D97-AF65-F5344CB8AC3E}">
        <p14:creationId xmlns:p14="http://schemas.microsoft.com/office/powerpoint/2010/main" val="22951814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12F6E070-E6A3-6A65-4C38-643D63A466F8}"/>
            </a:ext>
          </a:extLst>
        </p:cNvPr>
        <p:cNvGrpSpPr/>
        <p:nvPr/>
      </p:nvGrpSpPr>
      <p:grpSpPr>
        <a:xfrm>
          <a:off x="0" y="0"/>
          <a:ext cx="0" cy="0"/>
          <a:chOff x="0" y="0"/>
          <a:chExt cx="0" cy="0"/>
        </a:xfrm>
      </p:grpSpPr>
      <p:sp>
        <p:nvSpPr>
          <p:cNvPr id="148" name="Google Shape;148;p28">
            <a:extLst>
              <a:ext uri="{FF2B5EF4-FFF2-40B4-BE49-F238E27FC236}">
                <a16:creationId xmlns:a16="http://schemas.microsoft.com/office/drawing/2014/main" id="{28FAE505-6B7D-21FA-C261-7ACFFB27FF1C}"/>
              </a:ext>
            </a:extLst>
          </p:cNvPr>
          <p:cNvSpPr txBox="1">
            <a:spLocks noGrp="1"/>
          </p:cNvSpPr>
          <p:nvPr>
            <p:ph type="title"/>
          </p:nvPr>
        </p:nvSpPr>
        <p:spPr>
          <a:xfrm>
            <a:off x="3886200" y="216535"/>
            <a:ext cx="8161020" cy="1325600"/>
          </a:xfrm>
          <a:prstGeom prst="rect">
            <a:avLst/>
          </a:prstGeom>
          <a:noFill/>
          <a:ln>
            <a:noFill/>
          </a:ln>
        </p:spPr>
        <p:txBody>
          <a:bodyPr spcFirstLastPara="1" wrap="square" lIns="91433" tIns="45700" rIns="91433" bIns="45700" anchor="ctr" anchorCtr="0">
            <a:normAutofit/>
          </a:bodyPr>
          <a:lstStyle/>
          <a:p>
            <a:pPr algn="ctr"/>
            <a:r>
              <a:rPr lang="en-US" sz="3500" b="1" dirty="0">
                <a:solidFill>
                  <a:srgbClr val="FDB71A"/>
                </a:solidFill>
                <a:latin typeface="Pluto Sans Heavy"/>
                <a:sym typeface="Georgia"/>
              </a:rPr>
              <a:t>Fulbright TEA 2025: </a:t>
            </a:r>
            <a:br>
              <a:rPr lang="en-US" sz="3500" b="1" dirty="0">
                <a:solidFill>
                  <a:srgbClr val="FDB71A"/>
                </a:solidFill>
                <a:latin typeface="Pluto Sans Heavy"/>
                <a:sym typeface="Georgia"/>
              </a:rPr>
            </a:br>
            <a:r>
              <a:rPr lang="en-US" sz="3500" b="1" dirty="0">
                <a:solidFill>
                  <a:srgbClr val="FDB71A"/>
                </a:solidFill>
                <a:latin typeface="Pluto Sans Heavy"/>
                <a:sym typeface="Georgia"/>
              </a:rPr>
              <a:t>Friendship Family Interest Form</a:t>
            </a:r>
            <a:endParaRPr lang="en-US" dirty="0"/>
          </a:p>
        </p:txBody>
      </p:sp>
      <p:sp>
        <p:nvSpPr>
          <p:cNvPr id="3" name="Content Placeholder 2">
            <a:extLst>
              <a:ext uri="{FF2B5EF4-FFF2-40B4-BE49-F238E27FC236}">
                <a16:creationId xmlns:a16="http://schemas.microsoft.com/office/drawing/2014/main" id="{ADB283DC-DEA3-299D-1837-89AB12B1C918}"/>
              </a:ext>
            </a:extLst>
          </p:cNvPr>
          <p:cNvSpPr>
            <a:spLocks noGrp="1"/>
          </p:cNvSpPr>
          <p:nvPr>
            <p:ph sz="half" idx="2"/>
          </p:nvPr>
        </p:nvSpPr>
        <p:spPr>
          <a:xfrm>
            <a:off x="6096000" y="1946800"/>
            <a:ext cx="5720178" cy="2964399"/>
          </a:xfrm>
        </p:spPr>
        <p:txBody>
          <a:bodyPr anchor="t">
            <a:noAutofit/>
          </a:bodyPr>
          <a:lstStyle/>
          <a:p>
            <a:pPr marL="95250" indent="0">
              <a:buClr>
                <a:schemeClr val="bg1"/>
              </a:buClr>
              <a:buNone/>
            </a:pPr>
            <a:r>
              <a:rPr lang="en-US" dirty="0">
                <a:solidFill>
                  <a:schemeClr val="bg1"/>
                </a:solidFill>
              </a:rPr>
              <a:t>The friendship hospitality weekend is scheduled the weekend of September 20-21. </a:t>
            </a:r>
          </a:p>
          <a:p>
            <a:pPr marL="95250" indent="0">
              <a:buClr>
                <a:schemeClr val="bg1"/>
              </a:buClr>
              <a:buNone/>
            </a:pPr>
            <a:r>
              <a:rPr lang="en-US" dirty="0">
                <a:solidFill>
                  <a:schemeClr val="bg1"/>
                </a:solidFill>
              </a:rPr>
              <a:t>This cultural experience will help participants connect with families in our community and learn about U.S. home life. </a:t>
            </a:r>
          </a:p>
        </p:txBody>
      </p:sp>
      <p:sp>
        <p:nvSpPr>
          <p:cNvPr id="4" name="Content Placeholder 2">
            <a:extLst>
              <a:ext uri="{FF2B5EF4-FFF2-40B4-BE49-F238E27FC236}">
                <a16:creationId xmlns:a16="http://schemas.microsoft.com/office/drawing/2014/main" id="{113D214D-BB52-B4C4-EA48-4899AEECF8DC}"/>
              </a:ext>
            </a:extLst>
          </p:cNvPr>
          <p:cNvSpPr txBox="1">
            <a:spLocks/>
          </p:cNvSpPr>
          <p:nvPr/>
        </p:nvSpPr>
        <p:spPr>
          <a:xfrm>
            <a:off x="0" y="6145605"/>
            <a:ext cx="6647688" cy="49586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indent="0" algn="ctr">
              <a:buClr>
                <a:schemeClr val="bg1"/>
              </a:buClr>
              <a:buFont typeface="Arial"/>
              <a:buNone/>
            </a:pPr>
            <a:r>
              <a:rPr lang="en-US" sz="2000" b="1" i="1" kern="0" dirty="0">
                <a:solidFill>
                  <a:schemeClr val="bg1"/>
                </a:solidFill>
                <a:latin typeface="Aptos" panose="020B0004020202020204" pitchFamily="34" charset="0"/>
              </a:rPr>
              <a:t>Application deadline: August 29, 2025</a:t>
            </a:r>
          </a:p>
        </p:txBody>
      </p:sp>
      <p:sp>
        <p:nvSpPr>
          <p:cNvPr id="5" name="TextBox 4">
            <a:extLst>
              <a:ext uri="{FF2B5EF4-FFF2-40B4-BE49-F238E27FC236}">
                <a16:creationId xmlns:a16="http://schemas.microsoft.com/office/drawing/2014/main" id="{9F5192BB-E73D-50DE-2156-B5F524949CC4}"/>
              </a:ext>
            </a:extLst>
          </p:cNvPr>
          <p:cNvSpPr txBox="1"/>
          <p:nvPr/>
        </p:nvSpPr>
        <p:spPr>
          <a:xfrm>
            <a:off x="6796122" y="6272133"/>
            <a:ext cx="4944618" cy="369332"/>
          </a:xfrm>
          <a:prstGeom prst="rect">
            <a:avLst/>
          </a:prstGeom>
          <a:noFill/>
        </p:spPr>
        <p:txBody>
          <a:bodyPr wrap="square">
            <a:spAutoFit/>
          </a:bodyPr>
          <a:lstStyle/>
          <a:p>
            <a:pPr algn="ctr"/>
            <a:r>
              <a:rPr lang="en-US" b="0" i="0" dirty="0">
                <a:solidFill>
                  <a:schemeClr val="bg1"/>
                </a:solidFill>
                <a:effectLst/>
                <a:latin typeface="SofiaProRegular" panose="00000500000000000000" pitchFamily="50" charset="0"/>
              </a:rPr>
              <a:t>go.uncg.edu/fulbrightfriendshipfamily</a:t>
            </a:r>
            <a:endParaRPr lang="en-US" dirty="0">
              <a:solidFill>
                <a:schemeClr val="bg1"/>
              </a:solidFill>
            </a:endParaRPr>
          </a:p>
        </p:txBody>
      </p:sp>
      <p:pic>
        <p:nvPicPr>
          <p:cNvPr id="7" name="Picture 6">
            <a:extLst>
              <a:ext uri="{FF2B5EF4-FFF2-40B4-BE49-F238E27FC236}">
                <a16:creationId xmlns:a16="http://schemas.microsoft.com/office/drawing/2014/main" id="{E7D3A885-F465-F395-ABF2-4809D6809E43}"/>
              </a:ext>
            </a:extLst>
          </p:cNvPr>
          <p:cNvPicPr>
            <a:picLocks noChangeAspect="1"/>
          </p:cNvPicPr>
          <p:nvPr/>
        </p:nvPicPr>
        <p:blipFill>
          <a:blip r:embed="rId3"/>
          <a:stretch>
            <a:fillRect/>
          </a:stretch>
        </p:blipFill>
        <p:spPr>
          <a:xfrm>
            <a:off x="7968839" y="3887400"/>
            <a:ext cx="2286000" cy="2300654"/>
          </a:xfrm>
          <a:prstGeom prst="rect">
            <a:avLst/>
          </a:prstGeom>
        </p:spPr>
      </p:pic>
      <p:pic>
        <p:nvPicPr>
          <p:cNvPr id="9" name="Picture 8" descr="A group of people posing for a photo&#10;&#10;AI-generated content may be incorrect.">
            <a:extLst>
              <a:ext uri="{FF2B5EF4-FFF2-40B4-BE49-F238E27FC236}">
                <a16:creationId xmlns:a16="http://schemas.microsoft.com/office/drawing/2014/main" id="{D8036796-D04A-390B-0F64-DA8FD0C919CC}"/>
              </a:ext>
            </a:extLst>
          </p:cNvPr>
          <p:cNvPicPr>
            <a:picLocks noChangeAspect="1"/>
          </p:cNvPicPr>
          <p:nvPr/>
        </p:nvPicPr>
        <p:blipFill>
          <a:blip r:embed="rId4">
            <a:extLst>
              <a:ext uri="{28A0092B-C50C-407E-A947-70E740481C1C}">
                <a14:useLocalDpi xmlns:a14="http://schemas.microsoft.com/office/drawing/2010/main" val="0"/>
              </a:ext>
            </a:extLst>
          </a:blip>
          <a:srcRect t="11405" b="9467"/>
          <a:stretch/>
        </p:blipFill>
        <p:spPr>
          <a:xfrm>
            <a:off x="375822" y="2150230"/>
            <a:ext cx="5571744" cy="2479964"/>
          </a:xfrm>
          <a:prstGeom prst="rect">
            <a:avLst/>
          </a:prstGeom>
        </p:spPr>
      </p:pic>
      <p:sp>
        <p:nvSpPr>
          <p:cNvPr id="10" name="Content Placeholder 2">
            <a:extLst>
              <a:ext uri="{FF2B5EF4-FFF2-40B4-BE49-F238E27FC236}">
                <a16:creationId xmlns:a16="http://schemas.microsoft.com/office/drawing/2014/main" id="{EDDEB304-4D24-2B4D-C369-9947ED47EE24}"/>
              </a:ext>
            </a:extLst>
          </p:cNvPr>
          <p:cNvSpPr txBox="1">
            <a:spLocks/>
          </p:cNvSpPr>
          <p:nvPr/>
        </p:nvSpPr>
        <p:spPr>
          <a:xfrm>
            <a:off x="375822" y="4910016"/>
            <a:ext cx="5571744" cy="955767"/>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indent="0" algn="ctr">
              <a:buClr>
                <a:schemeClr val="bg1"/>
              </a:buClr>
              <a:buFont typeface="Arial"/>
              <a:buNone/>
            </a:pPr>
            <a:r>
              <a:rPr lang="en-US" kern="0" dirty="0">
                <a:solidFill>
                  <a:schemeClr val="bg1"/>
                </a:solidFill>
              </a:rPr>
              <a:t>Fulbright TEA participants are secondary school teachers from all over the world.</a:t>
            </a:r>
          </a:p>
        </p:txBody>
      </p:sp>
    </p:spTree>
    <p:extLst>
      <p:ext uri="{BB962C8B-B14F-4D97-AF65-F5344CB8AC3E}">
        <p14:creationId xmlns:p14="http://schemas.microsoft.com/office/powerpoint/2010/main" val="7961654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p:cNvGrpSpPr/>
        <p:nvPr/>
      </p:nvGrpSpPr>
      <p:grpSpPr>
        <a:xfrm>
          <a:off x="0" y="0"/>
          <a:ext cx="0" cy="0"/>
          <a:chOff x="0" y="0"/>
          <a:chExt cx="0" cy="0"/>
        </a:xfrm>
      </p:grpSpPr>
      <p:sp>
        <p:nvSpPr>
          <p:cNvPr id="148" name="Google Shape;148;p28"/>
          <p:cNvSpPr txBox="1">
            <a:spLocks noGrp="1"/>
          </p:cNvSpPr>
          <p:nvPr>
            <p:ph type="title"/>
          </p:nvPr>
        </p:nvSpPr>
        <p:spPr>
          <a:xfrm>
            <a:off x="3886200" y="216535"/>
            <a:ext cx="8161020" cy="1325600"/>
          </a:xfrm>
          <a:prstGeom prst="rect">
            <a:avLst/>
          </a:prstGeom>
          <a:noFill/>
          <a:ln>
            <a:noFill/>
          </a:ln>
        </p:spPr>
        <p:txBody>
          <a:bodyPr spcFirstLastPara="1" wrap="square" lIns="91433" tIns="45700" rIns="91433" bIns="45700" anchor="ctr" anchorCtr="0">
            <a:normAutofit/>
          </a:bodyPr>
          <a:lstStyle/>
          <a:p>
            <a:pPr algn="ctr"/>
            <a:r>
              <a:rPr lang="en-US" sz="3500" b="1">
                <a:solidFill>
                  <a:srgbClr val="FDB71A"/>
                </a:solidFill>
                <a:latin typeface="Pluto Sans Heavy"/>
                <a:sym typeface="Georgia"/>
              </a:rPr>
              <a:t>All-Southern Conference Staff Award</a:t>
            </a:r>
            <a:endParaRPr lang="en-US"/>
          </a:p>
        </p:txBody>
      </p:sp>
      <p:sp>
        <p:nvSpPr>
          <p:cNvPr id="3" name="Content Placeholder 2">
            <a:extLst>
              <a:ext uri="{FF2B5EF4-FFF2-40B4-BE49-F238E27FC236}">
                <a16:creationId xmlns:a16="http://schemas.microsoft.com/office/drawing/2014/main" id="{F045EE82-8BDA-78A6-2D6C-5FC796D1F648}"/>
              </a:ext>
            </a:extLst>
          </p:cNvPr>
          <p:cNvSpPr>
            <a:spLocks noGrp="1"/>
          </p:cNvSpPr>
          <p:nvPr>
            <p:ph sz="half" idx="2"/>
          </p:nvPr>
        </p:nvSpPr>
        <p:spPr>
          <a:xfrm>
            <a:off x="5124291" y="1825625"/>
            <a:ext cx="6229510" cy="4351339"/>
          </a:xfrm>
        </p:spPr>
        <p:txBody>
          <a:bodyPr anchor="t">
            <a:noAutofit/>
          </a:bodyPr>
          <a:lstStyle/>
          <a:p>
            <a:pPr>
              <a:buClr>
                <a:schemeClr val="bg1"/>
              </a:buClr>
            </a:pPr>
            <a:r>
              <a:rPr lang="en-US" sz="2800" dirty="0">
                <a:solidFill>
                  <a:schemeClr val="bg1"/>
                </a:solidFill>
                <a:latin typeface="Aptos" panose="020B0004020202020204" pitchFamily="34" charset="0"/>
              </a:rPr>
              <a:t>Recognizes faculty &amp; staff who have made a significant impact in the lives of students and served their institution in significant ways</a:t>
            </a:r>
          </a:p>
          <a:p>
            <a:pPr>
              <a:buClr>
                <a:schemeClr val="bg1"/>
              </a:buClr>
            </a:pPr>
            <a:endParaRPr lang="en-US" sz="2800" dirty="0">
              <a:solidFill>
                <a:schemeClr val="bg1"/>
              </a:solidFill>
              <a:latin typeface="Aptos" panose="020B0004020202020204" pitchFamily="34" charset="0"/>
            </a:endParaRPr>
          </a:p>
          <a:p>
            <a:pPr>
              <a:buClr>
                <a:schemeClr val="bg1"/>
              </a:buClr>
            </a:pPr>
            <a:r>
              <a:rPr lang="en-US" sz="2800" b="1" dirty="0">
                <a:solidFill>
                  <a:schemeClr val="bg1"/>
                </a:solidFill>
                <a:latin typeface="Aptos" panose="020B0004020202020204" pitchFamily="34" charset="0"/>
              </a:rPr>
              <a:t>DEADLINE: AUG 29</a:t>
            </a:r>
            <a:r>
              <a:rPr lang="en-US" sz="2800" b="1" baseline="30000" dirty="0">
                <a:solidFill>
                  <a:schemeClr val="bg1"/>
                </a:solidFill>
                <a:latin typeface="Aptos" panose="020B0004020202020204" pitchFamily="34" charset="0"/>
              </a:rPr>
              <a:t>TH</a:t>
            </a:r>
            <a:endParaRPr lang="en-US" sz="2800" b="1" dirty="0">
              <a:solidFill>
                <a:schemeClr val="bg1"/>
              </a:solidFill>
              <a:latin typeface="Aptos" panose="020B0004020202020204" pitchFamily="34" charset="0"/>
            </a:endParaRPr>
          </a:p>
          <a:p>
            <a:pPr>
              <a:buClr>
                <a:schemeClr val="bg1"/>
              </a:buClr>
            </a:pPr>
            <a:endParaRPr lang="en-US" sz="2800" b="1" dirty="0">
              <a:solidFill>
                <a:schemeClr val="bg1"/>
              </a:solidFill>
              <a:latin typeface="Aptos" panose="020B0004020202020204" pitchFamily="34" charset="0"/>
            </a:endParaRPr>
          </a:p>
          <a:p>
            <a:pPr>
              <a:buClr>
                <a:schemeClr val="bg1"/>
              </a:buClr>
            </a:pPr>
            <a:r>
              <a:rPr lang="en-US" sz="2800" dirty="0">
                <a:solidFill>
                  <a:schemeClr val="bg1"/>
                </a:solidFill>
                <a:latin typeface="Aptos" panose="020B0004020202020204" pitchFamily="34" charset="0"/>
              </a:rPr>
              <a:t>Learn more:</a:t>
            </a:r>
            <a:br>
              <a:rPr lang="en-US" sz="2800" dirty="0">
                <a:solidFill>
                  <a:schemeClr val="bg1"/>
                </a:solidFill>
                <a:latin typeface="Aptos" panose="020B0004020202020204" pitchFamily="34" charset="0"/>
              </a:rPr>
            </a:br>
            <a:r>
              <a:rPr lang="en-US" sz="2800" u="sng" dirty="0">
                <a:solidFill>
                  <a:schemeClr val="bg1"/>
                </a:solidFill>
                <a:latin typeface="Aptos" panose="020B0004020202020204" pitchFamily="34" charset="0"/>
              </a:rPr>
              <a:t>go.uncg.edu/</a:t>
            </a:r>
            <a:r>
              <a:rPr lang="en-US" sz="2800" u="sng" dirty="0" err="1">
                <a:solidFill>
                  <a:schemeClr val="bg1"/>
                </a:solidFill>
                <a:latin typeface="Aptos" panose="020B0004020202020204" pitchFamily="34" charset="0"/>
              </a:rPr>
              <a:t>socon_staff</a:t>
            </a:r>
            <a:endParaRPr lang="en-US" sz="2800" u="sng" dirty="0">
              <a:solidFill>
                <a:schemeClr val="bg1"/>
              </a:solidFill>
              <a:latin typeface="Aptos" panose="020B0004020202020204" pitchFamily="34" charset="0"/>
            </a:endParaRPr>
          </a:p>
        </p:txBody>
      </p:sp>
      <p:pic>
        <p:nvPicPr>
          <p:cNvPr id="5" name="Picture 4">
            <a:extLst>
              <a:ext uri="{FF2B5EF4-FFF2-40B4-BE49-F238E27FC236}">
                <a16:creationId xmlns:a16="http://schemas.microsoft.com/office/drawing/2014/main" id="{51446FCF-2CBA-2425-B20A-2C821D664A73}"/>
              </a:ext>
            </a:extLst>
          </p:cNvPr>
          <p:cNvPicPr>
            <a:picLocks noChangeAspect="1"/>
          </p:cNvPicPr>
          <p:nvPr/>
        </p:nvPicPr>
        <p:blipFill>
          <a:blip r:embed="rId3"/>
          <a:stretch>
            <a:fillRect/>
          </a:stretch>
        </p:blipFill>
        <p:spPr>
          <a:xfrm>
            <a:off x="9896863" y="4001293"/>
            <a:ext cx="1978575" cy="2000270"/>
          </a:xfrm>
          <a:prstGeom prst="rect">
            <a:avLst/>
          </a:prstGeom>
        </p:spPr>
      </p:pic>
      <p:pic>
        <p:nvPicPr>
          <p:cNvPr id="2052" name="Picture 4">
            <a:extLst>
              <a:ext uri="{FF2B5EF4-FFF2-40B4-BE49-F238E27FC236}">
                <a16:creationId xmlns:a16="http://schemas.microsoft.com/office/drawing/2014/main" id="{44244AA4-D97E-52D6-974A-244C1410C0C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475" t="22032" b="6747"/>
          <a:stretch/>
        </p:blipFill>
        <p:spPr bwMode="auto">
          <a:xfrm>
            <a:off x="302658" y="2356316"/>
            <a:ext cx="4571000" cy="3289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4090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bg>
      <p:bgPr>
        <a:solidFill>
          <a:srgbClr val="122347"/>
        </a:solidFill>
        <a:effectLst/>
      </p:bgPr>
    </p:bg>
    <p:spTree>
      <p:nvGrpSpPr>
        <p:cNvPr id="1" name="Shape 147"/>
        <p:cNvGrpSpPr/>
        <p:nvPr/>
      </p:nvGrpSpPr>
      <p:grpSpPr>
        <a:xfrm>
          <a:off x="0" y="0"/>
          <a:ext cx="0" cy="0"/>
          <a:chOff x="0" y="0"/>
          <a:chExt cx="0" cy="0"/>
        </a:xfrm>
      </p:grpSpPr>
      <p:sp>
        <p:nvSpPr>
          <p:cNvPr id="148" name="Google Shape;148;p28"/>
          <p:cNvSpPr txBox="1">
            <a:spLocks noGrp="1"/>
          </p:cNvSpPr>
          <p:nvPr>
            <p:ph type="title"/>
          </p:nvPr>
        </p:nvSpPr>
        <p:spPr>
          <a:xfrm>
            <a:off x="3897630" y="216535"/>
            <a:ext cx="7456170" cy="1325600"/>
          </a:xfrm>
          <a:prstGeom prst="rect">
            <a:avLst/>
          </a:prstGeom>
          <a:noFill/>
          <a:ln>
            <a:noFill/>
          </a:ln>
        </p:spPr>
        <p:txBody>
          <a:bodyPr spcFirstLastPara="1" wrap="square" lIns="91433" tIns="45700" rIns="91433" bIns="45700" anchor="ctr" anchorCtr="0">
            <a:normAutofit/>
          </a:bodyPr>
          <a:lstStyle/>
          <a:p>
            <a:pPr algn="ctr">
              <a:buClr>
                <a:srgbClr val="FDB71A"/>
              </a:buClr>
              <a:buSzPts val="3300"/>
            </a:pPr>
            <a:r>
              <a:rPr lang="en-US" sz="3600" b="1" dirty="0">
                <a:solidFill>
                  <a:srgbClr val="FDB71A"/>
                </a:solidFill>
                <a:latin typeface="Pluto Sans Heavy" panose="02000000000000000000" pitchFamily="50" charset="0"/>
                <a:ea typeface="Georgia"/>
                <a:cs typeface="Georgia"/>
                <a:sym typeface="Georgia"/>
              </a:rPr>
              <a:t>CCGT | Waynesville Inn &amp; Golf Club| 9/29/25</a:t>
            </a:r>
            <a:endParaRPr lang="en-US" sz="3600" dirty="0">
              <a:solidFill>
                <a:schemeClr val="lt1"/>
              </a:solidFill>
              <a:latin typeface="Pluto Sans Heavy" panose="02000000000000000000" pitchFamily="50" charset="0"/>
              <a:ea typeface="Georgia"/>
              <a:cs typeface="Georgia"/>
              <a:sym typeface="Georgia"/>
            </a:endParaRPr>
          </a:p>
        </p:txBody>
      </p:sp>
      <p:sp>
        <p:nvSpPr>
          <p:cNvPr id="3" name="Content Placeholder 2">
            <a:extLst>
              <a:ext uri="{FF2B5EF4-FFF2-40B4-BE49-F238E27FC236}">
                <a16:creationId xmlns:a16="http://schemas.microsoft.com/office/drawing/2014/main" id="{F045EE82-8BDA-78A6-2D6C-5FC796D1F648}"/>
              </a:ext>
            </a:extLst>
          </p:cNvPr>
          <p:cNvSpPr>
            <a:spLocks noGrp="1"/>
          </p:cNvSpPr>
          <p:nvPr>
            <p:ph sz="half" idx="2"/>
          </p:nvPr>
        </p:nvSpPr>
        <p:spPr>
          <a:xfrm>
            <a:off x="3646170" y="1623061"/>
            <a:ext cx="8229600" cy="4553904"/>
          </a:xfrm>
        </p:spPr>
        <p:txBody>
          <a:bodyPr>
            <a:noAutofit/>
          </a:bodyPr>
          <a:lstStyle/>
          <a:p>
            <a:pPr>
              <a:buClr>
                <a:schemeClr val="bg1"/>
              </a:buClr>
            </a:pPr>
            <a:r>
              <a:rPr lang="en-US" sz="2800">
                <a:solidFill>
                  <a:schemeClr val="bg1"/>
                </a:solidFill>
                <a:latin typeface="Aptos" panose="020B0004020202020204" pitchFamily="34" charset="0"/>
              </a:rPr>
              <a:t>Money raised to support the UNC System Janet B. Royster Memorial Staff Scholarship Fund</a:t>
            </a:r>
          </a:p>
          <a:p>
            <a:pPr>
              <a:buClr>
                <a:schemeClr val="bg1"/>
              </a:buClr>
            </a:pPr>
            <a:endParaRPr lang="en-US" sz="2800">
              <a:solidFill>
                <a:schemeClr val="bg1"/>
              </a:solidFill>
              <a:latin typeface="Aptos" panose="020B0004020202020204" pitchFamily="34" charset="0"/>
            </a:endParaRPr>
          </a:p>
          <a:p>
            <a:pPr>
              <a:buClr>
                <a:schemeClr val="bg1"/>
              </a:buClr>
            </a:pPr>
            <a:r>
              <a:rPr lang="en-US" sz="2800">
                <a:solidFill>
                  <a:schemeClr val="bg1"/>
                </a:solidFill>
                <a:latin typeface="Aptos" panose="020B0004020202020204" pitchFamily="34" charset="0"/>
              </a:rPr>
              <a:t>Event includes a Captain’s Choice Format, box lunch, and awards reception following the tournament. </a:t>
            </a:r>
          </a:p>
          <a:p>
            <a:pPr>
              <a:buClr>
                <a:schemeClr val="bg1"/>
              </a:buClr>
            </a:pPr>
            <a:endParaRPr lang="en-US" sz="2800">
              <a:solidFill>
                <a:schemeClr val="bg1"/>
              </a:solidFill>
              <a:latin typeface="Aptos" panose="020B0004020202020204" pitchFamily="34" charset="0"/>
            </a:endParaRPr>
          </a:p>
          <a:p>
            <a:pPr>
              <a:buClr>
                <a:schemeClr val="bg1"/>
              </a:buClr>
            </a:pPr>
            <a:r>
              <a:rPr lang="en-US" sz="2800">
                <a:solidFill>
                  <a:schemeClr val="bg1"/>
                </a:solidFill>
                <a:latin typeface="Aptos" panose="020B0004020202020204" pitchFamily="34" charset="0"/>
              </a:rPr>
              <a:t>UNCG will sponsor 1-2 teams</a:t>
            </a:r>
          </a:p>
          <a:p>
            <a:pPr>
              <a:buClr>
                <a:schemeClr val="bg1"/>
              </a:buClr>
            </a:pPr>
            <a:endParaRPr lang="en-US" sz="2800">
              <a:solidFill>
                <a:schemeClr val="bg1"/>
              </a:solidFill>
              <a:latin typeface="Aptos" panose="020B0004020202020204" pitchFamily="34" charset="0"/>
            </a:endParaRPr>
          </a:p>
          <a:p>
            <a:pPr>
              <a:buClr>
                <a:schemeClr val="bg1"/>
              </a:buClr>
            </a:pPr>
            <a:r>
              <a:rPr lang="en-US" sz="2800">
                <a:solidFill>
                  <a:schemeClr val="bg1"/>
                </a:solidFill>
                <a:latin typeface="Aptos" panose="020B0004020202020204" pitchFamily="34" charset="0"/>
              </a:rPr>
              <a:t>Interested? Contact </a:t>
            </a:r>
            <a:r>
              <a:rPr lang="en-US" sz="2800" err="1">
                <a:solidFill>
                  <a:schemeClr val="bg1"/>
                </a:solidFill>
                <a:latin typeface="Aptos" panose="020B0004020202020204" pitchFamily="34" charset="0"/>
              </a:rPr>
              <a:t>staffsenate@uncg.edu</a:t>
            </a:r>
            <a:endParaRPr lang="en-US" sz="2800">
              <a:solidFill>
                <a:schemeClr val="bg1"/>
              </a:solidFill>
              <a:latin typeface="Aptos" panose="020B0004020202020204" pitchFamily="34" charset="0"/>
            </a:endParaRPr>
          </a:p>
        </p:txBody>
      </p:sp>
      <p:pic>
        <p:nvPicPr>
          <p:cNvPr id="1026" name="Picture 2">
            <a:extLst>
              <a:ext uri="{FF2B5EF4-FFF2-40B4-BE49-F238E27FC236}">
                <a16:creationId xmlns:a16="http://schemas.microsoft.com/office/drawing/2014/main" id="{09520C4F-16B2-E420-B5FF-D88DB3F8F366}"/>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537875" y="2471263"/>
            <a:ext cx="283845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6409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p:cNvGrpSpPr/>
        <p:nvPr/>
      </p:nvGrpSpPr>
      <p:grpSpPr>
        <a:xfrm>
          <a:off x="0" y="0"/>
          <a:ext cx="0" cy="0"/>
          <a:chOff x="0" y="0"/>
          <a:chExt cx="0" cy="0"/>
        </a:xfrm>
      </p:grpSpPr>
      <p:sp>
        <p:nvSpPr>
          <p:cNvPr id="148" name="Google Shape;148;p28"/>
          <p:cNvSpPr txBox="1">
            <a:spLocks noGrp="1"/>
          </p:cNvSpPr>
          <p:nvPr>
            <p:ph type="title"/>
          </p:nvPr>
        </p:nvSpPr>
        <p:spPr>
          <a:xfrm>
            <a:off x="3886200" y="216535"/>
            <a:ext cx="8161020" cy="1325600"/>
          </a:xfrm>
          <a:prstGeom prst="rect">
            <a:avLst/>
          </a:prstGeom>
          <a:noFill/>
          <a:ln>
            <a:noFill/>
          </a:ln>
        </p:spPr>
        <p:txBody>
          <a:bodyPr spcFirstLastPara="1" wrap="square" lIns="91433" tIns="45700" rIns="91433" bIns="45700" anchor="ctr" anchorCtr="0">
            <a:normAutofit/>
          </a:bodyPr>
          <a:lstStyle/>
          <a:p>
            <a:pPr algn="ctr">
              <a:buClr>
                <a:srgbClr val="FDB71A"/>
              </a:buClr>
            </a:pPr>
            <a:r>
              <a:rPr lang="en-US" sz="3500" b="1">
                <a:solidFill>
                  <a:srgbClr val="FDB71A"/>
                </a:solidFill>
                <a:latin typeface="Pluto Sans Heavy"/>
                <a:ea typeface="Georgia"/>
                <a:cs typeface="Georgia"/>
                <a:sym typeface="Georgia"/>
              </a:rPr>
              <a:t>Janet B. Royster (JBR) Memorial Staff Scholarship Fund</a:t>
            </a:r>
            <a:endParaRPr lang="en-US" sz="3500">
              <a:solidFill>
                <a:schemeClr val="lt1"/>
              </a:solidFill>
              <a:latin typeface="Pluto Sans Heavy" panose="02000000000000000000" pitchFamily="50" charset="0"/>
              <a:ea typeface="Georgia"/>
              <a:cs typeface="Georgia"/>
              <a:sym typeface="Georgia"/>
            </a:endParaRPr>
          </a:p>
        </p:txBody>
      </p:sp>
      <p:sp>
        <p:nvSpPr>
          <p:cNvPr id="3" name="Content Placeholder 2">
            <a:extLst>
              <a:ext uri="{FF2B5EF4-FFF2-40B4-BE49-F238E27FC236}">
                <a16:creationId xmlns:a16="http://schemas.microsoft.com/office/drawing/2014/main" id="{F045EE82-8BDA-78A6-2D6C-5FC796D1F648}"/>
              </a:ext>
            </a:extLst>
          </p:cNvPr>
          <p:cNvSpPr>
            <a:spLocks noGrp="1"/>
          </p:cNvSpPr>
          <p:nvPr>
            <p:ph sz="half" idx="2"/>
          </p:nvPr>
        </p:nvSpPr>
        <p:spPr>
          <a:xfrm>
            <a:off x="4357851" y="1753739"/>
            <a:ext cx="7456025" cy="4336962"/>
          </a:xfrm>
        </p:spPr>
        <p:txBody>
          <a:bodyPr anchor="t">
            <a:noAutofit/>
          </a:bodyPr>
          <a:lstStyle/>
          <a:p>
            <a:pPr>
              <a:buClr>
                <a:schemeClr val="bg1"/>
              </a:buClr>
            </a:pPr>
            <a:r>
              <a:rPr lang="en-US" sz="2800">
                <a:solidFill>
                  <a:schemeClr val="bg1"/>
                </a:solidFill>
                <a:latin typeface="Aptos"/>
              </a:rPr>
              <a:t>Application open  August 15 – September 30</a:t>
            </a:r>
            <a:endParaRPr lang="en-US">
              <a:solidFill>
                <a:schemeClr val="bg1"/>
              </a:solidFill>
            </a:endParaRPr>
          </a:p>
          <a:p>
            <a:pPr>
              <a:buClr>
                <a:schemeClr val="bg1"/>
              </a:buClr>
            </a:pPr>
            <a:endParaRPr lang="en-US" sz="2800">
              <a:solidFill>
                <a:schemeClr val="bg1"/>
              </a:solidFill>
              <a:latin typeface="Aptos"/>
            </a:endParaRPr>
          </a:p>
          <a:p>
            <a:pPr>
              <a:buClr>
                <a:schemeClr val="bg1"/>
              </a:buClr>
            </a:pPr>
            <a:r>
              <a:rPr lang="en-US" sz="2800">
                <a:solidFill>
                  <a:schemeClr val="bg1"/>
                </a:solidFill>
              </a:rPr>
              <a:t>Promotes Staff Professional Development</a:t>
            </a:r>
            <a:endParaRPr lang="en-US" sz="2800">
              <a:solidFill>
                <a:schemeClr val="bg1"/>
              </a:solidFill>
              <a:latin typeface="Aptos" panose="020B0004020202020204" pitchFamily="34" charset="0"/>
            </a:endParaRPr>
          </a:p>
          <a:p>
            <a:pPr>
              <a:buClr>
                <a:schemeClr val="bg1"/>
              </a:buClr>
            </a:pPr>
            <a:endParaRPr lang="en-US" sz="2800">
              <a:solidFill>
                <a:schemeClr val="bg1"/>
              </a:solidFill>
              <a:latin typeface="Aptos" panose="020B0004020202020204" pitchFamily="34" charset="0"/>
            </a:endParaRPr>
          </a:p>
          <a:p>
            <a:pPr>
              <a:buClr>
                <a:schemeClr val="bg1"/>
              </a:buClr>
            </a:pPr>
            <a:r>
              <a:rPr lang="en-US" sz="2800">
                <a:solidFill>
                  <a:schemeClr val="bg1"/>
                </a:solidFill>
                <a:latin typeface="Aptos"/>
              </a:rPr>
              <a:t>Visit the webpage for more </a:t>
            </a:r>
            <a:br>
              <a:rPr lang="en-US" sz="2800">
                <a:solidFill>
                  <a:schemeClr val="bg1"/>
                </a:solidFill>
                <a:latin typeface="Aptos"/>
              </a:rPr>
            </a:br>
            <a:r>
              <a:rPr lang="en-US" sz="2800">
                <a:solidFill>
                  <a:schemeClr val="bg1"/>
                </a:solidFill>
                <a:latin typeface="Aptos"/>
              </a:rPr>
              <a:t>information about the </a:t>
            </a:r>
            <a:br>
              <a:rPr lang="en-US" sz="2800">
                <a:solidFill>
                  <a:schemeClr val="bg1"/>
                </a:solidFill>
                <a:latin typeface="Aptos"/>
              </a:rPr>
            </a:br>
            <a:r>
              <a:rPr lang="en-US" sz="2800">
                <a:solidFill>
                  <a:schemeClr val="bg1"/>
                </a:solidFill>
                <a:latin typeface="Aptos"/>
              </a:rPr>
              <a:t>scholarship and to </a:t>
            </a:r>
            <a:br>
              <a:rPr lang="en-US" sz="2800">
                <a:solidFill>
                  <a:schemeClr val="bg1"/>
                </a:solidFill>
                <a:latin typeface="Aptos"/>
              </a:rPr>
            </a:br>
            <a:r>
              <a:rPr lang="en-US" sz="2800">
                <a:solidFill>
                  <a:schemeClr val="bg1"/>
                </a:solidFill>
                <a:latin typeface="Aptos"/>
              </a:rPr>
              <a:t>access the application.</a:t>
            </a:r>
            <a:endParaRPr lang="en-US">
              <a:solidFill>
                <a:schemeClr val="bg1"/>
              </a:solidFill>
            </a:endParaRPr>
          </a:p>
        </p:txBody>
      </p:sp>
      <p:pic>
        <p:nvPicPr>
          <p:cNvPr id="9" name="Picture 8" descr="A qr code with a dinosaur&#10;&#10;Description automatically generated">
            <a:extLst>
              <a:ext uri="{FF2B5EF4-FFF2-40B4-BE49-F238E27FC236}">
                <a16:creationId xmlns:a16="http://schemas.microsoft.com/office/drawing/2014/main" id="{536EBF8B-43C0-C1BF-ACD4-500437DD3F27}"/>
              </a:ext>
            </a:extLst>
          </p:cNvPr>
          <p:cNvPicPr>
            <a:picLocks noChangeAspect="1"/>
          </p:cNvPicPr>
          <p:nvPr/>
        </p:nvPicPr>
        <p:blipFill>
          <a:blip r:embed="rId3"/>
          <a:srcRect l="6316" t="10870" r="12982" b="5797"/>
          <a:stretch/>
        </p:blipFill>
        <p:spPr>
          <a:xfrm>
            <a:off x="9431596" y="4140527"/>
            <a:ext cx="2303564" cy="2304287"/>
          </a:xfrm>
          <a:prstGeom prst="rect">
            <a:avLst/>
          </a:prstGeom>
        </p:spPr>
      </p:pic>
      <p:pic>
        <p:nvPicPr>
          <p:cNvPr id="5" name="Content Placeholder 4" descr="A person smiling at the camera&#10;&#10;Description automatically generated">
            <a:extLst>
              <a:ext uri="{FF2B5EF4-FFF2-40B4-BE49-F238E27FC236}">
                <a16:creationId xmlns:a16="http://schemas.microsoft.com/office/drawing/2014/main" id="{240C8984-BA72-7A07-F406-2088FEA3BDB9}"/>
              </a:ext>
            </a:extLst>
          </p:cNvPr>
          <p:cNvPicPr>
            <a:picLocks noGrp="1" noChangeAspect="1"/>
          </p:cNvPicPr>
          <p:nvPr>
            <p:ph sz="half" idx="1"/>
          </p:nvPr>
        </p:nvPicPr>
        <p:blipFill>
          <a:blip r:embed="rId4"/>
          <a:stretch>
            <a:fillRect/>
          </a:stretch>
        </p:blipFill>
        <p:spPr>
          <a:xfrm>
            <a:off x="1110571" y="1943895"/>
            <a:ext cx="2767803" cy="4114800"/>
          </a:xfrm>
        </p:spPr>
      </p:pic>
    </p:spTree>
    <p:extLst>
      <p:ext uri="{BB962C8B-B14F-4D97-AF65-F5344CB8AC3E}">
        <p14:creationId xmlns:p14="http://schemas.microsoft.com/office/powerpoint/2010/main" val="19441746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p:cNvGrpSpPr/>
        <p:nvPr/>
      </p:nvGrpSpPr>
      <p:grpSpPr>
        <a:xfrm>
          <a:off x="0" y="0"/>
          <a:ext cx="0" cy="0"/>
          <a:chOff x="0" y="0"/>
          <a:chExt cx="0" cy="0"/>
        </a:xfrm>
      </p:grpSpPr>
      <p:sp>
        <p:nvSpPr>
          <p:cNvPr id="148" name="Google Shape;148;p28"/>
          <p:cNvSpPr txBox="1">
            <a:spLocks noGrp="1"/>
          </p:cNvSpPr>
          <p:nvPr>
            <p:ph type="title"/>
          </p:nvPr>
        </p:nvSpPr>
        <p:spPr>
          <a:xfrm>
            <a:off x="838200" y="2654727"/>
            <a:ext cx="10515600" cy="1325600"/>
          </a:xfrm>
          <a:prstGeom prst="rect">
            <a:avLst/>
          </a:prstGeom>
          <a:noFill/>
          <a:ln>
            <a:noFill/>
          </a:ln>
        </p:spPr>
        <p:txBody>
          <a:bodyPr spcFirstLastPara="1" wrap="square" lIns="91433" tIns="45700" rIns="91433" bIns="45700" anchor="ctr" anchorCtr="0">
            <a:normAutofit/>
          </a:bodyPr>
          <a:lstStyle/>
          <a:p>
            <a:pPr algn="ctr">
              <a:buClr>
                <a:srgbClr val="FDB71A"/>
              </a:buClr>
              <a:buSzPts val="3300"/>
            </a:pPr>
            <a:r>
              <a:rPr lang="en" sz="6400" b="1">
                <a:solidFill>
                  <a:srgbClr val="FDB71A"/>
                </a:solidFill>
                <a:latin typeface="Pluto Sans Heavy" panose="02000000000000000000" pitchFamily="50" charset="0"/>
                <a:ea typeface="Georgia"/>
                <a:cs typeface="Georgia"/>
                <a:sym typeface="Georgia"/>
              </a:rPr>
              <a:t>Adjournment</a:t>
            </a:r>
            <a:endParaRPr sz="4267">
              <a:solidFill>
                <a:schemeClr val="lt1"/>
              </a:solidFill>
              <a:latin typeface="Pluto Sans Heavy" panose="02000000000000000000" pitchFamily="50" charset="0"/>
              <a:ea typeface="Georgia"/>
              <a:cs typeface="Georgia"/>
              <a:sym typeface="Georgia"/>
            </a:endParaRPr>
          </a:p>
        </p:txBody>
      </p:sp>
    </p:spTree>
    <p:extLst>
      <p:ext uri="{BB962C8B-B14F-4D97-AF65-F5344CB8AC3E}">
        <p14:creationId xmlns:p14="http://schemas.microsoft.com/office/powerpoint/2010/main" val="6357301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12448"/>
        </a:solidFill>
        <a:effectLst/>
      </p:bgPr>
    </p:bg>
    <p:spTree>
      <p:nvGrpSpPr>
        <p:cNvPr id="1" name="Shape 305"/>
        <p:cNvGrpSpPr/>
        <p:nvPr/>
      </p:nvGrpSpPr>
      <p:grpSpPr>
        <a:xfrm>
          <a:off x="0" y="0"/>
          <a:ext cx="0" cy="0"/>
          <a:chOff x="0" y="0"/>
          <a:chExt cx="0" cy="0"/>
        </a:xfrm>
      </p:grpSpPr>
      <p:sp>
        <p:nvSpPr>
          <p:cNvPr id="2" name="Rectangle 1">
            <a:extLst>
              <a:ext uri="{FF2B5EF4-FFF2-40B4-BE49-F238E27FC236}">
                <a16:creationId xmlns:a16="http://schemas.microsoft.com/office/drawing/2014/main" id="{9674113F-9CD0-8F73-C9DD-9CD66C959A50}"/>
              </a:ext>
            </a:extLst>
          </p:cNvPr>
          <p:cNvSpPr/>
          <p:nvPr/>
        </p:nvSpPr>
        <p:spPr>
          <a:xfrm>
            <a:off x="73891" y="64655"/>
            <a:ext cx="4137891" cy="1422400"/>
          </a:xfrm>
          <a:prstGeom prst="rect">
            <a:avLst/>
          </a:prstGeom>
          <a:solidFill>
            <a:srgbClr val="122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pic>
        <p:nvPicPr>
          <p:cNvPr id="306" name="Google Shape;306;p45" descr="Logo&#10;&#10;Description automatically generated"/>
          <p:cNvPicPr preferRelativeResize="0"/>
          <p:nvPr/>
        </p:nvPicPr>
        <p:blipFill rotWithShape="1">
          <a:blip r:embed="rId3">
            <a:alphaModFix/>
          </a:blip>
          <a:srcRect/>
          <a:stretch/>
        </p:blipFill>
        <p:spPr>
          <a:xfrm>
            <a:off x="798383" y="459518"/>
            <a:ext cx="10595235" cy="593896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p:cNvGrpSpPr/>
        <p:nvPr/>
      </p:nvGrpSpPr>
      <p:grpSpPr>
        <a:xfrm>
          <a:off x="0" y="0"/>
          <a:ext cx="0" cy="0"/>
          <a:chOff x="0" y="0"/>
          <a:chExt cx="0" cy="0"/>
        </a:xfrm>
      </p:grpSpPr>
      <p:sp>
        <p:nvSpPr>
          <p:cNvPr id="2" name="Text Placeholder 1">
            <a:extLst>
              <a:ext uri="{FF2B5EF4-FFF2-40B4-BE49-F238E27FC236}">
                <a16:creationId xmlns:a16="http://schemas.microsoft.com/office/drawing/2014/main" id="{82136ECC-CF60-B357-CC42-09CF3D3D2984}"/>
              </a:ext>
            </a:extLst>
          </p:cNvPr>
          <p:cNvSpPr>
            <a:spLocks noGrp="1"/>
          </p:cNvSpPr>
          <p:nvPr>
            <p:ph type="body" idx="1"/>
          </p:nvPr>
        </p:nvSpPr>
        <p:spPr>
          <a:xfrm>
            <a:off x="729438" y="1899688"/>
            <a:ext cx="6700388" cy="3058625"/>
          </a:xfrm>
        </p:spPr>
        <p:txBody>
          <a:bodyPr>
            <a:normAutofit/>
          </a:bodyPr>
          <a:lstStyle/>
          <a:p>
            <a:pPr marL="608965" indent="-422910">
              <a:lnSpc>
                <a:spcPct val="100000"/>
              </a:lnSpc>
              <a:buClr>
                <a:schemeClr val="bg1"/>
              </a:buClr>
            </a:pPr>
            <a:r>
              <a:rPr lang="en-US" sz="2400" dirty="0">
                <a:solidFill>
                  <a:schemeClr val="bg1"/>
                </a:solidFill>
                <a:latin typeface="Sofia Pro Regular"/>
                <a:ea typeface="Georgia"/>
                <a:cs typeface="Georgia"/>
              </a:rPr>
              <a:t>June 12, 2025</a:t>
            </a:r>
          </a:p>
        </p:txBody>
      </p:sp>
      <p:sp>
        <p:nvSpPr>
          <p:cNvPr id="4" name="TextBox 3">
            <a:extLst>
              <a:ext uri="{FF2B5EF4-FFF2-40B4-BE49-F238E27FC236}">
                <a16:creationId xmlns:a16="http://schemas.microsoft.com/office/drawing/2014/main" id="{AB1BF24F-DAD5-022E-17F9-9EFCB31FD8F8}"/>
              </a:ext>
            </a:extLst>
          </p:cNvPr>
          <p:cNvSpPr txBox="1"/>
          <p:nvPr/>
        </p:nvSpPr>
        <p:spPr>
          <a:xfrm>
            <a:off x="4075289" y="368771"/>
            <a:ext cx="78796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a:solidFill>
                  <a:srgbClr val="FFB71B"/>
                </a:solidFill>
                <a:latin typeface="Calibri"/>
                <a:cs typeface="Calibri"/>
              </a:rPr>
              <a:t>Approval of Meeting Minutes</a:t>
            </a:r>
            <a:endParaRPr lang="en-US" sz="4800">
              <a:cs typeface="Arial"/>
            </a:endParaRPr>
          </a:p>
        </p:txBody>
      </p:sp>
      <p:sp>
        <p:nvSpPr>
          <p:cNvPr id="11" name="Google Shape;148;p28">
            <a:extLst>
              <a:ext uri="{FF2B5EF4-FFF2-40B4-BE49-F238E27FC236}">
                <a16:creationId xmlns:a16="http://schemas.microsoft.com/office/drawing/2014/main" id="{C8730730-A1F8-AD3E-46C2-38CD3BBF66EC}"/>
              </a:ext>
            </a:extLst>
          </p:cNvPr>
          <p:cNvSpPr txBox="1">
            <a:spLocks noGrp="1"/>
          </p:cNvSpPr>
          <p:nvPr>
            <p:ph type="title"/>
          </p:nvPr>
        </p:nvSpPr>
        <p:spPr>
          <a:xfrm>
            <a:off x="8033792" y="5098138"/>
            <a:ext cx="3861323" cy="1380413"/>
          </a:xfrm>
          <a:prstGeom prst="rect">
            <a:avLst/>
          </a:prstGeom>
          <a:noFill/>
          <a:ln>
            <a:noFill/>
          </a:ln>
        </p:spPr>
        <p:txBody>
          <a:bodyPr spcFirstLastPara="1" wrap="square" lIns="91433" tIns="45700" rIns="91433" bIns="45700" anchor="ctr" anchorCtr="0">
            <a:noAutofit/>
          </a:bodyPr>
          <a:lstStyle/>
          <a:p>
            <a:pPr>
              <a:lnSpc>
                <a:spcPct val="100000"/>
              </a:lnSpc>
            </a:pPr>
            <a:r>
              <a:rPr lang="en" sz="2400" b="1" dirty="0">
                <a:solidFill>
                  <a:schemeClr val="lt1"/>
                </a:solidFill>
                <a:latin typeface="Pluto Sans Heavy"/>
                <a:ea typeface="Georgia"/>
                <a:cs typeface="Georgia"/>
                <a:sym typeface="Georgia"/>
              </a:rPr>
              <a:t>Kimberly Mozingo</a:t>
            </a:r>
            <a:br>
              <a:rPr lang="en" sz="2400" b="1" dirty="0">
                <a:latin typeface="Pluto Sans Heavy" panose="02000000000000000000" pitchFamily="50" charset="0"/>
                <a:ea typeface="Georgia"/>
                <a:cs typeface="Georgia"/>
              </a:rPr>
            </a:br>
            <a:r>
              <a:rPr lang="en" sz="2400" b="1" dirty="0">
                <a:solidFill>
                  <a:srgbClr val="FDB71A"/>
                </a:solidFill>
                <a:latin typeface="Pluto Sans Heavy"/>
                <a:ea typeface="Georgia"/>
                <a:cs typeface="Georgia"/>
                <a:sym typeface="Georgia"/>
              </a:rPr>
              <a:t>Parlimenatarian &amp; </a:t>
            </a:r>
            <a:br>
              <a:rPr lang="en" sz="2400" b="1" dirty="0">
                <a:latin typeface="Pluto Sans Heavy"/>
                <a:ea typeface="Georgia"/>
                <a:cs typeface="Georgia"/>
              </a:rPr>
            </a:br>
            <a:r>
              <a:rPr lang="en" sz="2400" b="1" dirty="0">
                <a:solidFill>
                  <a:srgbClr val="FDB71A"/>
                </a:solidFill>
                <a:latin typeface="Pluto Sans Heavy"/>
                <a:ea typeface="Georgia"/>
                <a:cs typeface="Georgia"/>
                <a:sym typeface="Georgia"/>
              </a:rPr>
              <a:t>Past Co-Chair</a:t>
            </a:r>
            <a:endParaRPr lang="en-US" sz="2400" dirty="0">
              <a:solidFill>
                <a:schemeClr val="lt1"/>
              </a:solidFill>
              <a:latin typeface="Pluto Sans Heavy"/>
              <a:ea typeface="Georgia"/>
              <a:cs typeface="Georgia"/>
            </a:endParaRPr>
          </a:p>
        </p:txBody>
      </p:sp>
      <p:pic>
        <p:nvPicPr>
          <p:cNvPr id="13" name="Picture 12">
            <a:extLst>
              <a:ext uri="{FF2B5EF4-FFF2-40B4-BE49-F238E27FC236}">
                <a16:creationId xmlns:a16="http://schemas.microsoft.com/office/drawing/2014/main" id="{1A6F7817-DC0E-8C7F-8CA3-B1C01774921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71968" y="1961664"/>
            <a:ext cx="2497197" cy="3121496"/>
          </a:xfrm>
          <a:prstGeom prst="rect">
            <a:avLst/>
          </a:prstGeom>
        </p:spPr>
      </p:pic>
    </p:spTree>
    <p:extLst>
      <p:ext uri="{BB962C8B-B14F-4D97-AF65-F5344CB8AC3E}">
        <p14:creationId xmlns:p14="http://schemas.microsoft.com/office/powerpoint/2010/main" val="3382228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rgbClr val="122347"/>
        </a:solidFill>
        <a:effectLst/>
      </p:bgPr>
    </p:bg>
    <p:spTree>
      <p:nvGrpSpPr>
        <p:cNvPr id="1" name="Shape 147">
          <a:extLst>
            <a:ext uri="{FF2B5EF4-FFF2-40B4-BE49-F238E27FC236}">
              <a16:creationId xmlns:a16="http://schemas.microsoft.com/office/drawing/2014/main" id="{EB190271-B465-E6E0-B9B7-50AFDE14CF8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8A7DE8B-8014-FE65-09F3-606911690B31}"/>
              </a:ext>
            </a:extLst>
          </p:cNvPr>
          <p:cNvSpPr txBox="1"/>
          <p:nvPr/>
        </p:nvSpPr>
        <p:spPr>
          <a:xfrm>
            <a:off x="4075289" y="368771"/>
            <a:ext cx="78796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B71B"/>
                </a:solidFill>
                <a:effectLst/>
                <a:uLnTx/>
                <a:uFillTx/>
                <a:latin typeface="Calibri"/>
                <a:ea typeface="+mn-ea"/>
                <a:cs typeface="Calibri"/>
              </a:rPr>
              <a:t>Approval of Meeting Minutes</a:t>
            </a:r>
            <a:endParaRPr kumimoji="0" lang="en-US" sz="4800" b="0" i="0" u="none" strike="noStrike" kern="1200" cap="none" spc="0" normalizeH="0" baseline="0" noProof="0">
              <a:ln>
                <a:noFill/>
              </a:ln>
              <a:solidFill>
                <a:srgbClr val="000000"/>
              </a:solidFill>
              <a:effectLst/>
              <a:uLnTx/>
              <a:uFillTx/>
              <a:latin typeface="Arial"/>
              <a:ea typeface="+mn-ea"/>
              <a:cs typeface="Arial"/>
            </a:endParaRPr>
          </a:p>
        </p:txBody>
      </p:sp>
      <p:sp>
        <p:nvSpPr>
          <p:cNvPr id="11" name="Google Shape;148;p28">
            <a:extLst>
              <a:ext uri="{FF2B5EF4-FFF2-40B4-BE49-F238E27FC236}">
                <a16:creationId xmlns:a16="http://schemas.microsoft.com/office/drawing/2014/main" id="{8F8C5765-6F82-DDD3-2DD7-0C6DF3C8AD1A}"/>
              </a:ext>
            </a:extLst>
          </p:cNvPr>
          <p:cNvSpPr txBox="1">
            <a:spLocks noGrp="1"/>
          </p:cNvSpPr>
          <p:nvPr>
            <p:ph type="title"/>
          </p:nvPr>
        </p:nvSpPr>
        <p:spPr>
          <a:xfrm>
            <a:off x="8033792" y="5098138"/>
            <a:ext cx="3861323" cy="1380413"/>
          </a:xfrm>
          <a:prstGeom prst="rect">
            <a:avLst/>
          </a:prstGeom>
          <a:noFill/>
          <a:ln>
            <a:noFill/>
          </a:ln>
        </p:spPr>
        <p:txBody>
          <a:bodyPr spcFirstLastPara="1" wrap="square" lIns="91433" tIns="45700" rIns="91433" bIns="45700" anchor="ctr" anchorCtr="0">
            <a:noAutofit/>
          </a:bodyPr>
          <a:lstStyle/>
          <a:p>
            <a:pPr>
              <a:lnSpc>
                <a:spcPct val="100000"/>
              </a:lnSpc>
            </a:pPr>
            <a:r>
              <a:rPr lang="en" sz="2400" b="1" dirty="0">
                <a:solidFill>
                  <a:schemeClr val="lt1"/>
                </a:solidFill>
                <a:latin typeface="Pluto Sans Heavy"/>
                <a:ea typeface="Georgia"/>
                <a:cs typeface="Georgia"/>
                <a:sym typeface="Georgia"/>
              </a:rPr>
              <a:t>Carla Wilson</a:t>
            </a:r>
            <a:br>
              <a:rPr lang="en" sz="2400" b="1" dirty="0">
                <a:solidFill>
                  <a:schemeClr val="lt1"/>
                </a:solidFill>
                <a:latin typeface="Pluto Sans Heavy"/>
                <a:ea typeface="Georgia"/>
                <a:cs typeface="Georgia"/>
                <a:sym typeface="Georgia"/>
              </a:rPr>
            </a:br>
            <a:r>
              <a:rPr lang="en" sz="2400" b="1" dirty="0">
                <a:solidFill>
                  <a:srgbClr val="FDB71A"/>
                </a:solidFill>
                <a:latin typeface="Pluto Sans Heavy"/>
                <a:ea typeface="Georgia"/>
                <a:cs typeface="Georgia"/>
                <a:sym typeface="Georgia"/>
              </a:rPr>
              <a:t>Chair</a:t>
            </a:r>
            <a:endParaRPr lang="en-US" sz="2400" dirty="0">
              <a:solidFill>
                <a:schemeClr val="lt1"/>
              </a:solidFill>
              <a:latin typeface="Pluto Sans Heavy"/>
              <a:ea typeface="Georgia"/>
              <a:cs typeface="Georgia"/>
            </a:endParaRPr>
          </a:p>
        </p:txBody>
      </p:sp>
      <p:pic>
        <p:nvPicPr>
          <p:cNvPr id="13" name="Picture 12" descr="A person with long brown hair wearing a blue shirt&#10;&#10;AI-generated content may be incorrect.">
            <a:extLst>
              <a:ext uri="{FF2B5EF4-FFF2-40B4-BE49-F238E27FC236}">
                <a16:creationId xmlns:a16="http://schemas.microsoft.com/office/drawing/2014/main" id="{7F0DD66B-88C0-33F2-B7CC-DB82F473496C}"/>
              </a:ext>
            </a:extLst>
          </p:cNvPr>
          <p:cNvPicPr>
            <a:picLocks noChangeAspect="1"/>
          </p:cNvPicPr>
          <p:nvPr/>
        </p:nvPicPr>
        <p:blipFill>
          <a:blip r:embed="rId3"/>
          <a:stretch>
            <a:fillRect/>
          </a:stretch>
        </p:blipFill>
        <p:spPr>
          <a:xfrm>
            <a:off x="8066625" y="1787285"/>
            <a:ext cx="2653558" cy="3391814"/>
          </a:xfrm>
          <a:prstGeom prst="rect">
            <a:avLst/>
          </a:prstGeom>
        </p:spPr>
      </p:pic>
    </p:spTree>
    <p:extLst>
      <p:ext uri="{BB962C8B-B14F-4D97-AF65-F5344CB8AC3E}">
        <p14:creationId xmlns:p14="http://schemas.microsoft.com/office/powerpoint/2010/main" val="2139826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a:extLst>
            <a:ext uri="{FF2B5EF4-FFF2-40B4-BE49-F238E27FC236}">
              <a16:creationId xmlns:a16="http://schemas.microsoft.com/office/drawing/2014/main" id="{B31198EE-54D4-9F9E-6C65-87A9A1B7F3CF}"/>
            </a:ext>
          </a:extLst>
        </p:cNvPr>
        <p:cNvGrpSpPr/>
        <p:nvPr/>
      </p:nvGrpSpPr>
      <p:grpSpPr>
        <a:xfrm>
          <a:off x="0" y="0"/>
          <a:ext cx="0" cy="0"/>
          <a:chOff x="0" y="0"/>
          <a:chExt cx="0" cy="0"/>
        </a:xfrm>
      </p:grpSpPr>
      <p:sp>
        <p:nvSpPr>
          <p:cNvPr id="148" name="Google Shape;148;p28">
            <a:extLst>
              <a:ext uri="{FF2B5EF4-FFF2-40B4-BE49-F238E27FC236}">
                <a16:creationId xmlns:a16="http://schemas.microsoft.com/office/drawing/2014/main" id="{9AE70AF6-D280-CE88-EC85-D312E5AF371A}"/>
              </a:ext>
            </a:extLst>
          </p:cNvPr>
          <p:cNvSpPr txBox="1">
            <a:spLocks noGrp="1"/>
          </p:cNvSpPr>
          <p:nvPr>
            <p:ph type="title"/>
          </p:nvPr>
        </p:nvSpPr>
        <p:spPr>
          <a:xfrm>
            <a:off x="517093" y="2103400"/>
            <a:ext cx="10901641" cy="2488761"/>
          </a:xfrm>
          <a:prstGeom prst="rect">
            <a:avLst/>
          </a:prstGeom>
          <a:noFill/>
          <a:ln>
            <a:noFill/>
          </a:ln>
        </p:spPr>
        <p:txBody>
          <a:bodyPr spcFirstLastPara="1" wrap="square" lIns="91433" tIns="45700" rIns="91433" bIns="45700" anchor="ctr" anchorCtr="0">
            <a:normAutofit/>
          </a:bodyPr>
          <a:lstStyle/>
          <a:p>
            <a:pPr algn="ctr">
              <a:buClr>
                <a:srgbClr val="FDB71A"/>
              </a:buClr>
              <a:buSzPts val="3300"/>
            </a:pPr>
            <a:r>
              <a:rPr lang="en" sz="6400" b="1">
                <a:solidFill>
                  <a:srgbClr val="FDB71A"/>
                </a:solidFill>
                <a:latin typeface="Pluto Sans Heavy"/>
                <a:ea typeface="Georgia"/>
                <a:cs typeface="Georgia"/>
                <a:sym typeface="Georgia"/>
              </a:rPr>
              <a:t>Ex Officio Reports/Updates</a:t>
            </a:r>
            <a:endParaRPr lang="en" sz="6400" b="1">
              <a:solidFill>
                <a:srgbClr val="FDB71A"/>
              </a:solidFill>
              <a:latin typeface="Pluto Sans Heavy" panose="02000000000000000000" pitchFamily="50" charset="0"/>
              <a:ea typeface="Georgia"/>
              <a:cs typeface="Georgia"/>
            </a:endParaRPr>
          </a:p>
        </p:txBody>
      </p:sp>
    </p:spTree>
    <p:extLst>
      <p:ext uri="{BB962C8B-B14F-4D97-AF65-F5344CB8AC3E}">
        <p14:creationId xmlns:p14="http://schemas.microsoft.com/office/powerpoint/2010/main" val="2753168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p:cNvGrpSpPr/>
        <p:nvPr/>
      </p:nvGrpSpPr>
      <p:grpSpPr>
        <a:xfrm>
          <a:off x="0" y="0"/>
          <a:ext cx="0" cy="0"/>
          <a:chOff x="0" y="0"/>
          <a:chExt cx="0" cy="0"/>
        </a:xfrm>
      </p:grpSpPr>
      <p:sp>
        <p:nvSpPr>
          <p:cNvPr id="6" name="Google Shape;148;p28">
            <a:extLst>
              <a:ext uri="{FF2B5EF4-FFF2-40B4-BE49-F238E27FC236}">
                <a16:creationId xmlns:a16="http://schemas.microsoft.com/office/drawing/2014/main" id="{A4A52E5E-250B-055D-5265-1EB4F36A6E64}"/>
              </a:ext>
            </a:extLst>
          </p:cNvPr>
          <p:cNvSpPr txBox="1">
            <a:spLocks noGrp="1"/>
          </p:cNvSpPr>
          <p:nvPr>
            <p:ph type="title"/>
          </p:nvPr>
        </p:nvSpPr>
        <p:spPr>
          <a:xfrm>
            <a:off x="6994584" y="5447066"/>
            <a:ext cx="4772966" cy="1250634"/>
          </a:xfrm>
          <a:prstGeom prst="rect">
            <a:avLst/>
          </a:prstGeom>
          <a:noFill/>
          <a:ln>
            <a:noFill/>
          </a:ln>
        </p:spPr>
        <p:txBody>
          <a:bodyPr spcFirstLastPara="1" wrap="square" lIns="91433" tIns="45700" rIns="91433" bIns="45700" anchor="ctr" anchorCtr="0">
            <a:normAutofit/>
          </a:bodyPr>
          <a:lstStyle/>
          <a:p>
            <a:pPr>
              <a:lnSpc>
                <a:spcPct val="100000"/>
              </a:lnSpc>
              <a:buClr>
                <a:srgbClr val="FDB71A"/>
              </a:buClr>
              <a:buSzPts val="3300"/>
            </a:pPr>
            <a:r>
              <a:rPr lang="de-DE" sz="2400" b="1" dirty="0">
                <a:solidFill>
                  <a:schemeClr val="lt1"/>
                </a:solidFill>
                <a:latin typeface="Pluto Sans Heavy"/>
                <a:ea typeface="Georgia"/>
                <a:cs typeface="Georgia"/>
                <a:sym typeface="Georgia"/>
              </a:rPr>
              <a:t>Dr. Franklin D. Gilliam, Jr.</a:t>
            </a:r>
            <a:br>
              <a:rPr lang="de-DE" sz="2400" b="1" dirty="0">
                <a:solidFill>
                  <a:schemeClr val="lt1"/>
                </a:solidFill>
                <a:latin typeface="Pluto Sans Heavy"/>
                <a:ea typeface="Georgia"/>
                <a:cs typeface="Georgia"/>
                <a:sym typeface="Georgia"/>
              </a:rPr>
            </a:br>
            <a:r>
              <a:rPr lang="en-US" sz="2400" b="1" dirty="0">
                <a:solidFill>
                  <a:srgbClr val="FDB71A"/>
                </a:solidFill>
                <a:latin typeface="Pluto Sans Heavy"/>
                <a:ea typeface="Georgia"/>
                <a:cs typeface="Georgia"/>
                <a:sym typeface="Georgia"/>
              </a:rPr>
              <a:t>Chancellor</a:t>
            </a:r>
            <a:endParaRPr lang="en-US" sz="2400" dirty="0">
              <a:solidFill>
                <a:schemeClr val="lt1"/>
              </a:solidFill>
              <a:latin typeface="Pluto Sans Heavy"/>
              <a:ea typeface="Georgia"/>
              <a:cs typeface="Georgia"/>
            </a:endParaRPr>
          </a:p>
        </p:txBody>
      </p:sp>
      <p:sp>
        <p:nvSpPr>
          <p:cNvPr id="7" name="Text Placeholder 1">
            <a:extLst>
              <a:ext uri="{FF2B5EF4-FFF2-40B4-BE49-F238E27FC236}">
                <a16:creationId xmlns:a16="http://schemas.microsoft.com/office/drawing/2014/main" id="{A6C184F1-3B77-9A78-EADA-5351300569C8}"/>
              </a:ext>
            </a:extLst>
          </p:cNvPr>
          <p:cNvSpPr>
            <a:spLocks noGrp="1"/>
          </p:cNvSpPr>
          <p:nvPr>
            <p:ph type="body" idx="1"/>
          </p:nvPr>
        </p:nvSpPr>
        <p:spPr>
          <a:xfrm>
            <a:off x="1138798" y="1825626"/>
            <a:ext cx="4738372" cy="3058625"/>
          </a:xfrm>
        </p:spPr>
        <p:txBody>
          <a:bodyPr/>
          <a:lstStyle/>
          <a:p>
            <a:pPr marL="186055" indent="0">
              <a:buClr>
                <a:schemeClr val="bg1"/>
              </a:buClr>
              <a:buNone/>
            </a:pPr>
            <a:endParaRPr lang="en-US" sz="3200" b="1">
              <a:solidFill>
                <a:schemeClr val="lt1"/>
              </a:solidFill>
              <a:latin typeface="Pluto Sans Heavy" panose="02000000000000000000" pitchFamily="50" charset="0"/>
              <a:ea typeface="Georgia"/>
              <a:cs typeface="Georgia"/>
            </a:endParaRPr>
          </a:p>
        </p:txBody>
      </p:sp>
      <p:sp>
        <p:nvSpPr>
          <p:cNvPr id="4" name="TextBox 3">
            <a:extLst>
              <a:ext uri="{FF2B5EF4-FFF2-40B4-BE49-F238E27FC236}">
                <a16:creationId xmlns:a16="http://schemas.microsoft.com/office/drawing/2014/main" id="{AE079B0B-EA0C-91D7-9848-24ABF34EF32F}"/>
              </a:ext>
            </a:extLst>
          </p:cNvPr>
          <p:cNvSpPr txBox="1"/>
          <p:nvPr/>
        </p:nvSpPr>
        <p:spPr>
          <a:xfrm>
            <a:off x="4075289" y="368771"/>
            <a:ext cx="787964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a:solidFill>
                  <a:srgbClr val="FFB71B"/>
                </a:solidFill>
                <a:latin typeface="Calibri"/>
                <a:cs typeface="Calibri"/>
              </a:rPr>
              <a:t>Chancellor's Update</a:t>
            </a:r>
            <a:endParaRPr lang="en-US"/>
          </a:p>
        </p:txBody>
      </p:sp>
      <p:pic>
        <p:nvPicPr>
          <p:cNvPr id="1026" name="Picture 2" descr="Chancellor Franklin D. Gilliam, Jr. UNCG">
            <a:extLst>
              <a:ext uri="{FF2B5EF4-FFF2-40B4-BE49-F238E27FC236}">
                <a16:creationId xmlns:a16="http://schemas.microsoft.com/office/drawing/2014/main" id="{57AFC8B0-2AB6-8237-5F8E-EF9878BECE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5522" y="1332266"/>
            <a:ext cx="27432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028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rgbClr val="122347"/>
        </a:solidFill>
        <a:effectLst/>
      </p:bgPr>
    </p:bg>
    <p:spTree>
      <p:nvGrpSpPr>
        <p:cNvPr id="1" name="Shape 147">
          <a:extLst>
            <a:ext uri="{FF2B5EF4-FFF2-40B4-BE49-F238E27FC236}">
              <a16:creationId xmlns:a16="http://schemas.microsoft.com/office/drawing/2014/main" id="{9CD01204-714B-D5F4-8025-FA4CB6ECBB35}"/>
            </a:ext>
          </a:extLst>
        </p:cNvPr>
        <p:cNvGrpSpPr/>
        <p:nvPr/>
      </p:nvGrpSpPr>
      <p:grpSpPr>
        <a:xfrm>
          <a:off x="0" y="0"/>
          <a:ext cx="0" cy="0"/>
          <a:chOff x="0" y="0"/>
          <a:chExt cx="0" cy="0"/>
        </a:xfrm>
      </p:grpSpPr>
      <p:sp>
        <p:nvSpPr>
          <p:cNvPr id="6" name="Google Shape;148;p28">
            <a:extLst>
              <a:ext uri="{FF2B5EF4-FFF2-40B4-BE49-F238E27FC236}">
                <a16:creationId xmlns:a16="http://schemas.microsoft.com/office/drawing/2014/main" id="{457965AA-C5F3-3040-F8A2-22745A7D824B}"/>
              </a:ext>
            </a:extLst>
          </p:cNvPr>
          <p:cNvSpPr txBox="1">
            <a:spLocks noGrp="1"/>
          </p:cNvSpPr>
          <p:nvPr>
            <p:ph type="title"/>
          </p:nvPr>
        </p:nvSpPr>
        <p:spPr>
          <a:xfrm>
            <a:off x="6994584" y="5447066"/>
            <a:ext cx="4772966" cy="1250634"/>
          </a:xfrm>
          <a:prstGeom prst="rect">
            <a:avLst/>
          </a:prstGeom>
          <a:noFill/>
          <a:ln>
            <a:noFill/>
          </a:ln>
        </p:spPr>
        <p:txBody>
          <a:bodyPr spcFirstLastPara="1" wrap="square" lIns="91433" tIns="45700" rIns="91433" bIns="45700" anchor="ctr" anchorCtr="0">
            <a:normAutofit/>
          </a:bodyPr>
          <a:lstStyle/>
          <a:p>
            <a:pPr>
              <a:lnSpc>
                <a:spcPct val="100000"/>
              </a:lnSpc>
              <a:buClr>
                <a:srgbClr val="FDB71A"/>
              </a:buClr>
              <a:buSzPts val="3300"/>
            </a:pPr>
            <a:r>
              <a:rPr lang="en" sz="2400" b="1" err="1">
                <a:solidFill>
                  <a:schemeClr val="lt1"/>
                </a:solidFill>
                <a:latin typeface="Pluto Sans Heavy"/>
                <a:ea typeface="Georgia"/>
                <a:cs typeface="Georgia"/>
                <a:sym typeface="Georgia"/>
              </a:rPr>
              <a:t>Waiyi</a:t>
            </a:r>
            <a:r>
              <a:rPr lang="en" sz="2400" b="1">
                <a:solidFill>
                  <a:schemeClr val="lt1"/>
                </a:solidFill>
                <a:latin typeface="Pluto Sans Heavy"/>
                <a:ea typeface="Georgia"/>
                <a:cs typeface="Georgia"/>
                <a:sym typeface="Georgia"/>
              </a:rPr>
              <a:t> Tse</a:t>
            </a:r>
            <a:br>
              <a:rPr lang="en" sz="2400" b="1">
                <a:latin typeface="Pluto Sans Heavy" panose="02000000000000000000" pitchFamily="50" charset="0"/>
                <a:ea typeface="Georgia"/>
                <a:cs typeface="Georgia"/>
              </a:rPr>
            </a:br>
            <a:r>
              <a:rPr lang="en" sz="2400" b="1">
                <a:solidFill>
                  <a:srgbClr val="FDB71A"/>
                </a:solidFill>
                <a:latin typeface="Pluto Sans Heavy"/>
                <a:ea typeface="Georgia"/>
                <a:cs typeface="Georgia"/>
                <a:sym typeface="Georgia"/>
              </a:rPr>
              <a:t>C</a:t>
            </a:r>
            <a:r>
              <a:rPr lang="en-US" sz="2400" b="1">
                <a:solidFill>
                  <a:srgbClr val="FDB71A"/>
                </a:solidFill>
                <a:latin typeface="Pluto Sans Heavy"/>
                <a:ea typeface="Georgia"/>
                <a:cs typeface="Georgia"/>
                <a:sym typeface="Georgia"/>
              </a:rPr>
              <a:t>h</a:t>
            </a:r>
            <a:r>
              <a:rPr lang="en" sz="2400" b="1" err="1">
                <a:solidFill>
                  <a:srgbClr val="FDB71A"/>
                </a:solidFill>
                <a:latin typeface="Pluto Sans Heavy"/>
                <a:ea typeface="Georgia"/>
                <a:cs typeface="Georgia"/>
                <a:sym typeface="Georgia"/>
              </a:rPr>
              <a:t>ief</a:t>
            </a:r>
            <a:r>
              <a:rPr lang="en" sz="2400" b="1">
                <a:solidFill>
                  <a:srgbClr val="FDB71A"/>
                </a:solidFill>
                <a:latin typeface="Pluto Sans Heavy"/>
                <a:ea typeface="Georgia"/>
                <a:cs typeface="Georgia"/>
                <a:sym typeface="Georgia"/>
              </a:rPr>
              <a:t> of Staff, </a:t>
            </a:r>
            <a:br>
              <a:rPr lang="en" sz="2400" b="1">
                <a:solidFill>
                  <a:srgbClr val="FDB71A"/>
                </a:solidFill>
                <a:latin typeface="Pluto Sans Heavy"/>
                <a:ea typeface="Georgia"/>
                <a:cs typeface="Georgia"/>
                <a:sym typeface="Georgia"/>
              </a:rPr>
            </a:br>
            <a:r>
              <a:rPr lang="en" sz="2400" b="1">
                <a:solidFill>
                  <a:srgbClr val="FDB71A"/>
                </a:solidFill>
                <a:latin typeface="Pluto Sans Heavy"/>
                <a:ea typeface="Georgia"/>
                <a:cs typeface="Georgia"/>
                <a:sym typeface="Georgia"/>
              </a:rPr>
              <a:t>Office of the Chancellor</a:t>
            </a:r>
            <a:endParaRPr lang="en-US" sz="2400">
              <a:solidFill>
                <a:schemeClr val="lt1"/>
              </a:solidFill>
              <a:latin typeface="Pluto Sans Heavy"/>
              <a:ea typeface="Georgia"/>
              <a:cs typeface="Georgia"/>
            </a:endParaRPr>
          </a:p>
        </p:txBody>
      </p:sp>
      <p:sp>
        <p:nvSpPr>
          <p:cNvPr id="7" name="Text Placeholder 1">
            <a:extLst>
              <a:ext uri="{FF2B5EF4-FFF2-40B4-BE49-F238E27FC236}">
                <a16:creationId xmlns:a16="http://schemas.microsoft.com/office/drawing/2014/main" id="{0F8A4797-A555-ED99-0E92-31736AF178E0}"/>
              </a:ext>
            </a:extLst>
          </p:cNvPr>
          <p:cNvSpPr>
            <a:spLocks noGrp="1"/>
          </p:cNvSpPr>
          <p:nvPr>
            <p:ph type="body" idx="1"/>
          </p:nvPr>
        </p:nvSpPr>
        <p:spPr>
          <a:xfrm>
            <a:off x="1138798" y="1825626"/>
            <a:ext cx="4738372" cy="3058625"/>
          </a:xfrm>
        </p:spPr>
        <p:txBody>
          <a:bodyPr/>
          <a:lstStyle/>
          <a:p>
            <a:pPr marL="186055" indent="0">
              <a:buClr>
                <a:schemeClr val="bg1"/>
              </a:buClr>
              <a:buNone/>
            </a:pPr>
            <a:endParaRPr lang="en-US" sz="3200" b="1">
              <a:solidFill>
                <a:schemeClr val="lt1"/>
              </a:solidFill>
              <a:latin typeface="Pluto Sans Heavy" panose="02000000000000000000" pitchFamily="50" charset="0"/>
              <a:ea typeface="Georgia"/>
              <a:cs typeface="Georgia"/>
            </a:endParaRPr>
          </a:p>
        </p:txBody>
      </p:sp>
      <p:pic>
        <p:nvPicPr>
          <p:cNvPr id="3" name="Picture 2" descr="A person in a black jacket&#10;&#10;Description automatically generated">
            <a:extLst>
              <a:ext uri="{FF2B5EF4-FFF2-40B4-BE49-F238E27FC236}">
                <a16:creationId xmlns:a16="http://schemas.microsoft.com/office/drawing/2014/main" id="{376A375D-875B-C035-E364-AB48C4952DFA}"/>
              </a:ext>
            </a:extLst>
          </p:cNvPr>
          <p:cNvPicPr>
            <a:picLocks noChangeAspect="1"/>
          </p:cNvPicPr>
          <p:nvPr/>
        </p:nvPicPr>
        <p:blipFill>
          <a:blip r:embed="rId3"/>
          <a:stretch>
            <a:fillRect/>
          </a:stretch>
        </p:blipFill>
        <p:spPr>
          <a:xfrm>
            <a:off x="7007813" y="1367739"/>
            <a:ext cx="2705100" cy="4076700"/>
          </a:xfrm>
          <a:prstGeom prst="rect">
            <a:avLst/>
          </a:prstGeom>
        </p:spPr>
      </p:pic>
      <p:sp>
        <p:nvSpPr>
          <p:cNvPr id="4" name="TextBox 3">
            <a:extLst>
              <a:ext uri="{FF2B5EF4-FFF2-40B4-BE49-F238E27FC236}">
                <a16:creationId xmlns:a16="http://schemas.microsoft.com/office/drawing/2014/main" id="{80E88D50-86FA-6387-2B96-EB4F22154775}"/>
              </a:ext>
            </a:extLst>
          </p:cNvPr>
          <p:cNvSpPr txBox="1"/>
          <p:nvPr/>
        </p:nvSpPr>
        <p:spPr>
          <a:xfrm>
            <a:off x="4075289" y="368771"/>
            <a:ext cx="787964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a:solidFill>
                  <a:srgbClr val="FFB71B"/>
                </a:solidFill>
                <a:latin typeface="Calibri"/>
                <a:cs typeface="Calibri"/>
              </a:rPr>
              <a:t>Chancellor's Update</a:t>
            </a:r>
            <a:endParaRPr lang="en-US"/>
          </a:p>
        </p:txBody>
      </p:sp>
    </p:spTree>
    <p:extLst>
      <p:ext uri="{BB962C8B-B14F-4D97-AF65-F5344CB8AC3E}">
        <p14:creationId xmlns:p14="http://schemas.microsoft.com/office/powerpoint/2010/main" val="2989422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22347"/>
        </a:solidFill>
        <a:effectLst/>
      </p:bgPr>
    </p:bg>
    <p:spTree>
      <p:nvGrpSpPr>
        <p:cNvPr id="1" name="Shape 147"/>
        <p:cNvGrpSpPr/>
        <p:nvPr/>
      </p:nvGrpSpPr>
      <p:grpSpPr>
        <a:xfrm>
          <a:off x="0" y="0"/>
          <a:ext cx="0" cy="0"/>
          <a:chOff x="0" y="0"/>
          <a:chExt cx="0" cy="0"/>
        </a:xfrm>
      </p:grpSpPr>
      <p:sp>
        <p:nvSpPr>
          <p:cNvPr id="4" name="Google Shape;148;p28">
            <a:extLst>
              <a:ext uri="{FF2B5EF4-FFF2-40B4-BE49-F238E27FC236}">
                <a16:creationId xmlns:a16="http://schemas.microsoft.com/office/drawing/2014/main" id="{2213DB69-1B8E-9990-68A8-E1409EE94306}"/>
              </a:ext>
            </a:extLst>
          </p:cNvPr>
          <p:cNvSpPr txBox="1">
            <a:spLocks/>
          </p:cNvSpPr>
          <p:nvPr/>
        </p:nvSpPr>
        <p:spPr>
          <a:xfrm>
            <a:off x="7049198" y="4884251"/>
            <a:ext cx="4711178" cy="1803213"/>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defTabSz="1219170">
              <a:lnSpc>
                <a:spcPct val="100000"/>
              </a:lnSpc>
              <a:buClr>
                <a:srgbClr val="000000"/>
              </a:buClr>
              <a:defRPr/>
            </a:pPr>
            <a:r>
              <a:rPr lang="en-US" sz="2400" b="1" kern="0">
                <a:solidFill>
                  <a:srgbClr val="FFFFFF"/>
                </a:solidFill>
                <a:latin typeface="Pluto Sans Heavy"/>
                <a:ea typeface="Georgia"/>
                <a:cs typeface="Georgia"/>
                <a:sym typeface="Georgia"/>
              </a:rPr>
              <a:t>Todd Sutton</a:t>
            </a:r>
            <a:endParaRPr lang="en-US" sz="2400" kern="0">
              <a:solidFill>
                <a:srgbClr val="FFFFFF"/>
              </a:solidFill>
              <a:latin typeface="Pluto Sans Heavy"/>
              <a:ea typeface="Georgia"/>
              <a:cs typeface="Georgia"/>
            </a:endParaRPr>
          </a:p>
          <a:p>
            <a:pPr defTabSz="1219170">
              <a:lnSpc>
                <a:spcPct val="100000"/>
              </a:lnSpc>
              <a:buClr>
                <a:srgbClr val="000000"/>
              </a:buClr>
              <a:defRPr/>
            </a:pPr>
            <a:r>
              <a:rPr lang="en-US" sz="2400" b="1" kern="0">
                <a:solidFill>
                  <a:srgbClr val="FDB71A"/>
                </a:solidFill>
                <a:latin typeface="Pluto Sans Heavy"/>
                <a:ea typeface="Georgia"/>
                <a:cs typeface="Georgia"/>
                <a:sym typeface="Georgia"/>
              </a:rPr>
              <a:t>Associate Vice Chancellor for Learning Technology and Customer Success</a:t>
            </a:r>
            <a:endParaRPr lang="en-US" sz="2400" b="1" kern="0">
              <a:solidFill>
                <a:srgbClr val="FDB71A"/>
              </a:solidFill>
              <a:latin typeface="Pluto Sans Heavy"/>
              <a:ea typeface="Georgia"/>
              <a:cs typeface="Georgia"/>
            </a:endParaRPr>
          </a:p>
        </p:txBody>
      </p:sp>
      <p:sp>
        <p:nvSpPr>
          <p:cNvPr id="7" name="Text Placeholder 1">
            <a:extLst>
              <a:ext uri="{FF2B5EF4-FFF2-40B4-BE49-F238E27FC236}">
                <a16:creationId xmlns:a16="http://schemas.microsoft.com/office/drawing/2014/main" id="{D4EC56EC-A247-1CD1-BA1A-29402F073179}"/>
              </a:ext>
            </a:extLst>
          </p:cNvPr>
          <p:cNvSpPr>
            <a:spLocks noGrp="1"/>
          </p:cNvSpPr>
          <p:nvPr>
            <p:ph type="body" idx="1"/>
          </p:nvPr>
        </p:nvSpPr>
        <p:spPr>
          <a:xfrm>
            <a:off x="899130" y="1701052"/>
            <a:ext cx="5609381" cy="3183200"/>
          </a:xfrm>
        </p:spPr>
        <p:txBody>
          <a:bodyPr spcFirstLastPara="1" wrap="square" lIns="68575" tIns="34275" rIns="68575" bIns="34275" anchor="ctr" anchorCtr="0">
            <a:normAutofit/>
          </a:bodyPr>
          <a:lstStyle/>
          <a:p>
            <a:pPr marL="643255" indent="-457200">
              <a:lnSpc>
                <a:spcPct val="100000"/>
              </a:lnSpc>
              <a:buClr>
                <a:srgbClr val="FFFFFF"/>
              </a:buClr>
            </a:pPr>
            <a:r>
              <a:rPr lang="en-US" sz="2800">
                <a:solidFill>
                  <a:schemeClr val="lt1"/>
                </a:solidFill>
                <a:latin typeface="Sofia Pro Regular"/>
                <a:hlinkClick r:id="rId3">
                  <a:extLst>
                    <a:ext uri="{A12FA001-AC4F-418D-AE19-62706E023703}">
                      <ahyp:hlinkClr xmlns:ahyp="http://schemas.microsoft.com/office/drawing/2018/hyperlinkcolor" val="tx"/>
                    </a:ext>
                  </a:extLst>
                </a:hlinkClick>
              </a:rPr>
              <a:t>Technology Initiatives</a:t>
            </a:r>
            <a:r>
              <a:rPr lang="en-US" sz="2800">
                <a:solidFill>
                  <a:schemeClr val="lt1"/>
                </a:solidFill>
                <a:latin typeface="Sofia Pro Regular"/>
              </a:rPr>
              <a:t>  </a:t>
            </a:r>
          </a:p>
          <a:p>
            <a:pPr marL="643255" indent="-457200">
              <a:lnSpc>
                <a:spcPct val="100000"/>
              </a:lnSpc>
              <a:buClr>
                <a:srgbClr val="FFFFFF"/>
              </a:buClr>
            </a:pPr>
            <a:endParaRPr lang="en-US" sz="2800">
              <a:solidFill>
                <a:schemeClr val="lt1"/>
              </a:solidFill>
              <a:latin typeface="Sofia Pro Regular"/>
            </a:endParaRPr>
          </a:p>
          <a:p>
            <a:pPr marL="643255" indent="-457200">
              <a:lnSpc>
                <a:spcPct val="100000"/>
              </a:lnSpc>
              <a:buClr>
                <a:srgbClr val="FFFFFF"/>
              </a:buClr>
            </a:pPr>
            <a:r>
              <a:rPr lang="en-US" sz="2800">
                <a:solidFill>
                  <a:schemeClr val="bg1"/>
                </a:solidFill>
                <a:latin typeface="Sofia Pro Regular"/>
                <a:hlinkClick r:id="rId4">
                  <a:extLst>
                    <a:ext uri="{A12FA001-AC4F-418D-AE19-62706E023703}">
                      <ahyp:hlinkClr xmlns:ahyp="http://schemas.microsoft.com/office/drawing/2018/hyperlinkcolor" val="tx"/>
                    </a:ext>
                  </a:extLst>
                </a:hlinkClick>
              </a:rPr>
              <a:t>Workshops </a:t>
            </a:r>
            <a:endParaRPr lang="en-US" sz="2800">
              <a:solidFill>
                <a:schemeClr val="bg1"/>
              </a:solidFill>
              <a:latin typeface="Pluto Sans Heavy"/>
            </a:endParaRPr>
          </a:p>
          <a:p>
            <a:pPr marL="608965" indent="-422910">
              <a:lnSpc>
                <a:spcPct val="100000"/>
              </a:lnSpc>
            </a:pPr>
            <a:endParaRPr lang="en-US" sz="4000" b="1">
              <a:solidFill>
                <a:schemeClr val="lt1"/>
              </a:solidFill>
              <a:latin typeface="Pluto Sans Heavy" panose="02000000000000000000" pitchFamily="50" charset="0"/>
              <a:ea typeface="Georgia"/>
            </a:endParaRPr>
          </a:p>
        </p:txBody>
      </p:sp>
      <p:pic>
        <p:nvPicPr>
          <p:cNvPr id="2" name="Picture 1" descr="Committee Membership | Learning Technology Advisory Committee">
            <a:extLst>
              <a:ext uri="{FF2B5EF4-FFF2-40B4-BE49-F238E27FC236}">
                <a16:creationId xmlns:a16="http://schemas.microsoft.com/office/drawing/2014/main" id="{9316A892-7A7C-F562-5092-35FB86D3A778}"/>
              </a:ext>
            </a:extLst>
          </p:cNvPr>
          <p:cNvPicPr>
            <a:picLocks noChangeAspect="1"/>
          </p:cNvPicPr>
          <p:nvPr/>
        </p:nvPicPr>
        <p:blipFill>
          <a:blip r:embed="rId5"/>
          <a:stretch>
            <a:fillRect/>
          </a:stretch>
        </p:blipFill>
        <p:spPr>
          <a:xfrm>
            <a:off x="7052918" y="1554277"/>
            <a:ext cx="3324068" cy="3329975"/>
          </a:xfrm>
          <a:prstGeom prst="rect">
            <a:avLst/>
          </a:prstGeom>
        </p:spPr>
      </p:pic>
      <p:sp>
        <p:nvSpPr>
          <p:cNvPr id="5" name="Title 4">
            <a:extLst>
              <a:ext uri="{FF2B5EF4-FFF2-40B4-BE49-F238E27FC236}">
                <a16:creationId xmlns:a16="http://schemas.microsoft.com/office/drawing/2014/main" id="{C1E3693E-1F74-B04F-6B33-C7B0871961D6}"/>
              </a:ext>
            </a:extLst>
          </p:cNvPr>
          <p:cNvSpPr txBox="1">
            <a:spLocks noGrp="1"/>
          </p:cNvSpPr>
          <p:nvPr>
            <p:ph type="title" idx="4294967295"/>
          </p:nvPr>
        </p:nvSpPr>
        <p:spPr>
          <a:xfrm>
            <a:off x="4075289" y="368771"/>
            <a:ext cx="7879644"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B71B"/>
                </a:solidFill>
                <a:effectLst/>
                <a:uLnTx/>
                <a:uFillTx/>
                <a:latin typeface="Calibri"/>
                <a:ea typeface="+mn-ea"/>
                <a:cs typeface="Calibri"/>
              </a:rPr>
              <a:t>Information Technology Service Update</a:t>
            </a:r>
            <a:endParaRPr kumimoji="0" lang="en-US" sz="3600" b="0" i="0" u="none" strike="noStrike" kern="1200" cap="none" spc="0" normalizeH="0" baseline="0" noProof="0" dirty="0">
              <a:ln>
                <a:noFill/>
              </a:ln>
              <a:solidFill>
                <a:schemeClr val="tx1"/>
              </a:solidFill>
              <a:effectLst/>
              <a:uLnTx/>
              <a:uFillTx/>
              <a:latin typeface="+mn-lt"/>
              <a:ea typeface="+mn-ea"/>
              <a:cs typeface="Arial"/>
            </a:endParaRPr>
          </a:p>
        </p:txBody>
      </p:sp>
    </p:spTree>
    <p:extLst>
      <p:ext uri="{BB962C8B-B14F-4D97-AF65-F5344CB8AC3E}">
        <p14:creationId xmlns:p14="http://schemas.microsoft.com/office/powerpoint/2010/main" val="1187509094"/>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VanillaVTI">
  <a:themeElements>
    <a:clrScheme name="VanillaVTI">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VanillaVTI">
      <a:majorFont>
        <a:latin typeface="Neue Haas Grotesk Text Pro"/>
        <a:ea typeface=""/>
        <a:cs typeface=""/>
      </a:majorFont>
      <a:minorFont>
        <a:latin typeface="Neue Haas Grotesk Text Pro"/>
        <a:ea typeface=""/>
        <a:cs typeface=""/>
      </a:minorFont>
    </a:fontScheme>
    <a:fmtScheme name="VanillaVTI">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AACC6CF0-9F86-48CC-9C4E-CA578EE0A0A0}" vid="{3BDE51FE-56D6-4100-AFB5-5B4AEDCE2EF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F9FF16DD2EFE14186E3451D218EF38D" ma:contentTypeVersion="4" ma:contentTypeDescription="Create a new document." ma:contentTypeScope="" ma:versionID="be339a80f7eca51d952a0caa8f893109">
  <xsd:schema xmlns:xsd="http://www.w3.org/2001/XMLSchema" xmlns:xs="http://www.w3.org/2001/XMLSchema" xmlns:p="http://schemas.microsoft.com/office/2006/metadata/properties" xmlns:ns2="6cca363f-4b6a-4897-b529-5cd57bb7f86a" xmlns:ns3="820bb3df-5de3-43b8-918c-16d77b6fabdd" targetNamespace="http://schemas.microsoft.com/office/2006/metadata/properties" ma:root="true" ma:fieldsID="d58b5b818378db31e6d2cabbd5c8622d" ns2:_="" ns3:_="">
    <xsd:import namespace="6cca363f-4b6a-4897-b529-5cd57bb7f86a"/>
    <xsd:import namespace="820bb3df-5de3-43b8-918c-16d77b6fabdd"/>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ca363f-4b6a-4897-b529-5cd57bb7f86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820bb3df-5de3-43b8-918c-16d77b6fabd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6cca363f-4b6a-4897-b529-5cd57bb7f86a">EAQ34VEXQSQ2-1807698564-747</_dlc_DocId>
    <_dlc_DocIdUrl xmlns="6cca363f-4b6a-4897-b529-5cd57bb7f86a">
      <Url>https://uncg.sharepoint.com/sites/dept-56006/_layouts/15/DocIdRedir.aspx?ID=EAQ34VEXQSQ2-1807698564-747</Url>
      <Description>EAQ34VEXQSQ2-1807698564-747</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2B95210D-A33B-471A-880E-6369D745743B}">
  <ds:schemaRefs>
    <ds:schemaRef ds:uri="6cca363f-4b6a-4897-b529-5cd57bb7f86a"/>
    <ds:schemaRef ds:uri="820bb3df-5de3-43b8-918c-16d77b6fabd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30692F6-4FF3-4B05-AF16-43EFA92A3511}">
  <ds:schemaRefs>
    <ds:schemaRef ds:uri="http://schemas.microsoft.com/office/2006/metadata/properties"/>
    <ds:schemaRef ds:uri="http://schemas.microsoft.com/office/infopath/2007/PartnerControls"/>
    <ds:schemaRef ds:uri="http://purl.org/dc/elements/1.1/"/>
    <ds:schemaRef ds:uri="http://schemas.microsoft.com/office/2006/documentManagement/types"/>
    <ds:schemaRef ds:uri="http://purl.org/dc/dcmitype/"/>
    <ds:schemaRef ds:uri="http://schemas.openxmlformats.org/package/2006/metadata/core-properties"/>
    <ds:schemaRef ds:uri="http://www.w3.org/XML/1998/namespace"/>
    <ds:schemaRef ds:uri="820bb3df-5de3-43b8-918c-16d77b6fabdd"/>
    <ds:schemaRef ds:uri="6cca363f-4b6a-4897-b529-5cd57bb7f86a"/>
    <ds:schemaRef ds:uri="http://purl.org/dc/terms/"/>
  </ds:schemaRefs>
</ds:datastoreItem>
</file>

<file path=customXml/itemProps3.xml><?xml version="1.0" encoding="utf-8"?>
<ds:datastoreItem xmlns:ds="http://schemas.openxmlformats.org/officeDocument/2006/customXml" ds:itemID="{F0E4AAB7-4F52-40C9-9859-C530344A6C6F}">
  <ds:schemaRefs>
    <ds:schemaRef ds:uri="http://schemas.microsoft.com/sharepoint/v3/contenttype/forms"/>
  </ds:schemaRefs>
</ds:datastoreItem>
</file>

<file path=customXml/itemProps4.xml><?xml version="1.0" encoding="utf-8"?>
<ds:datastoreItem xmlns:ds="http://schemas.openxmlformats.org/officeDocument/2006/customXml" ds:itemID="{EA7D7E50-44C5-447E-9E3F-F5E37698D25A}">
  <ds:schemaRefs>
    <ds:schemaRef ds:uri="http://schemas.microsoft.com/sharepoint/events"/>
  </ds:schemaRefs>
</ds:datastoreItem>
</file>

<file path=docMetadata/LabelInfo.xml><?xml version="1.0" encoding="utf-8"?>
<clbl:labelList xmlns:clbl="http://schemas.microsoft.com/office/2020/mipLabelMetadata">
  <clbl:label id="{a2761ec8-7198-4440-bea0-e9dd2af28b51}" enabled="1" method="Standard" siteId="{73e15cf5-5dbb-46af-a862-753916269d73}" removed="0"/>
</clbl:labelList>
</file>

<file path=docProps/app.xml><?xml version="1.0" encoding="utf-8"?>
<Properties xmlns="http://schemas.openxmlformats.org/officeDocument/2006/extended-properties" xmlns:vt="http://schemas.openxmlformats.org/officeDocument/2006/docPropsVTypes">
  <Template>office theme</Template>
  <TotalTime>32</TotalTime>
  <Words>1267</Words>
  <Application>Microsoft Office PowerPoint</Application>
  <PresentationFormat>Widescreen</PresentationFormat>
  <Paragraphs>185</Paragraphs>
  <Slides>36</Slides>
  <Notes>27</Notes>
  <HiddenSlides>9</HiddenSlides>
  <MMClips>0</MMClips>
  <ScaleCrop>false</ScaleCrop>
  <HeadingPairs>
    <vt:vector size="4" baseType="variant">
      <vt:variant>
        <vt:lpstr>Theme</vt:lpstr>
      </vt:variant>
      <vt:variant>
        <vt:i4>3</vt:i4>
      </vt:variant>
      <vt:variant>
        <vt:lpstr>Slide Titles</vt:lpstr>
      </vt:variant>
      <vt:variant>
        <vt:i4>36</vt:i4>
      </vt:variant>
    </vt:vector>
  </HeadingPairs>
  <TitlesOfParts>
    <vt:vector size="39" baseType="lpstr">
      <vt:lpstr>Simple Light</vt:lpstr>
      <vt:lpstr>1_Office Theme</vt:lpstr>
      <vt:lpstr>VanillaVTI</vt:lpstr>
      <vt:lpstr>UNCG</vt:lpstr>
      <vt:lpstr>Agenda</vt:lpstr>
      <vt:lpstr>Scott Wilkens  Secretary</vt:lpstr>
      <vt:lpstr>Kimberly Mozingo Parlimenatarian &amp;  Past Co-Chair</vt:lpstr>
      <vt:lpstr>Carla Wilson Chair</vt:lpstr>
      <vt:lpstr>Ex Officio Reports/Updates</vt:lpstr>
      <vt:lpstr>Dr. Franklin D. Gilliam, Jr. Chancellor</vt:lpstr>
      <vt:lpstr>Waiyi Tse Chief of Staff,  Office of the Chancellor</vt:lpstr>
      <vt:lpstr>Information Technology Service Update</vt:lpstr>
      <vt:lpstr>Human Resources Update</vt:lpstr>
      <vt:lpstr>Juan Pleitez Director of External Affairs  Strategy and Policy</vt:lpstr>
      <vt:lpstr>Jerry Blakemore Vice Chancellor, Institutional Integrity &amp; General Counsel</vt:lpstr>
      <vt:lpstr>Faculty Senate</vt:lpstr>
      <vt:lpstr>Guest Speaker</vt:lpstr>
      <vt:lpstr>PowerPoint Presentation</vt:lpstr>
      <vt:lpstr>UNCG Staff Senate August 7, 2025</vt:lpstr>
      <vt:lpstr>Museum Information</vt:lpstr>
      <vt:lpstr>Summer Exhibitions </vt:lpstr>
      <vt:lpstr>PowerPoint Presentation</vt:lpstr>
      <vt:lpstr>Conversations in Black  August 9, 2025–January 10, 2026</vt:lpstr>
      <vt:lpstr>PowerPoint Presentation</vt:lpstr>
      <vt:lpstr>September Events &amp; Programs</vt:lpstr>
      <vt:lpstr>PowerPoint Presentation</vt:lpstr>
      <vt:lpstr>PowerPoint Presentation</vt:lpstr>
      <vt:lpstr>PowerPoint Presentation</vt:lpstr>
      <vt:lpstr>Projects &amp; Committee Reports  Old Business, &amp; New Business</vt:lpstr>
      <vt:lpstr>Ryan Milligan Parlimenatarian &amp;  Past Co-Chair</vt:lpstr>
      <vt:lpstr>PowerPoint Presentation</vt:lpstr>
      <vt:lpstr>Upcoming Reminders</vt:lpstr>
      <vt:lpstr>Welcome Back Luncheon</vt:lpstr>
      <vt:lpstr>Fulbright TEA 2025:  Friendship Family Interest Form</vt:lpstr>
      <vt:lpstr>All-Southern Conference Staff Award</vt:lpstr>
      <vt:lpstr>CCGT | Waynesville Inn &amp; Golf Club| 9/29/25</vt:lpstr>
      <vt:lpstr>Janet B. Royster (JBR) Memorial Staff Scholarship Fund</vt:lpstr>
      <vt:lpstr>Adjournment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Carla Wilson</cp:lastModifiedBy>
  <cp:revision>2</cp:revision>
  <cp:lastPrinted>2024-07-10T18:31:23Z</cp:lastPrinted>
  <dcterms:created xsi:type="dcterms:W3CDTF">2024-05-21T18:36:37Z</dcterms:created>
  <dcterms:modified xsi:type="dcterms:W3CDTF">2025-10-14T15:07:46Z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0x010100BF9FF16DD2EFE14186E3451D218EF38D</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y fmtid="{D5CDD505-2E9C-101B-9397-08002B2CF9AE}" pid="10" name="_dlc_DocIdItemGuid">
    <vt:lpwstr>68f22dd8-0222-47a6-b217-f7adc22fe97d</vt:lpwstr>
  </property>
</Properties>
</file>