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70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00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59" r:id="rId34"/>
    <p:sldId id="360" r:id="rId35"/>
    <p:sldId id="361" r:id="rId36"/>
    <p:sldId id="362" r:id="rId37"/>
    <p:sldId id="363" r:id="rId38"/>
    <p:sldId id="364" r:id="rId39"/>
    <p:sldId id="365" r:id="rId40"/>
    <p:sldId id="366" r:id="rId41"/>
    <p:sldId id="367" r:id="rId42"/>
    <p:sldId id="399" r:id="rId43"/>
    <p:sldId id="398" r:id="rId44"/>
    <p:sldId id="368" r:id="rId45"/>
    <p:sldId id="369" r:id="rId46"/>
    <p:sldId id="370" r:id="rId47"/>
    <p:sldId id="371" r:id="rId48"/>
    <p:sldId id="372" r:id="rId49"/>
    <p:sldId id="400" r:id="rId50"/>
    <p:sldId id="373" r:id="rId51"/>
    <p:sldId id="374" r:id="rId52"/>
    <p:sldId id="375" r:id="rId53"/>
    <p:sldId id="376" r:id="rId54"/>
    <p:sldId id="377" r:id="rId55"/>
    <p:sldId id="378" r:id="rId56"/>
    <p:sldId id="379" r:id="rId57"/>
    <p:sldId id="380" r:id="rId58"/>
    <p:sldId id="381" r:id="rId59"/>
    <p:sldId id="382" r:id="rId60"/>
    <p:sldId id="383" r:id="rId61"/>
    <p:sldId id="384" r:id="rId62"/>
    <p:sldId id="385" r:id="rId63"/>
    <p:sldId id="386" r:id="rId64"/>
    <p:sldId id="387" r:id="rId65"/>
    <p:sldId id="388" r:id="rId66"/>
    <p:sldId id="389" r:id="rId67"/>
    <p:sldId id="390" r:id="rId68"/>
    <p:sldId id="391" r:id="rId69"/>
    <p:sldId id="394" r:id="rId70"/>
    <p:sldId id="395" r:id="rId71"/>
    <p:sldId id="392" r:id="rId72"/>
    <p:sldId id="393" r:id="rId73"/>
    <p:sldId id="396" r:id="rId74"/>
    <p:sldId id="401" r:id="rId75"/>
    <p:sldId id="397" r:id="rId76"/>
    <p:sldId id="328" r:id="rId77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2" d="100"/>
          <a:sy n="142" d="100"/>
        </p:scale>
        <p:origin x="714" y="1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64859" y="1612370"/>
            <a:ext cx="7054850" cy="10671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99381" y="2772077"/>
            <a:ext cx="6555740" cy="1122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22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776" y="99060"/>
            <a:ext cx="2814815" cy="9479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22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776" y="99060"/>
            <a:ext cx="2814815" cy="9479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1650" y="183182"/>
            <a:ext cx="8140700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3932" y="1342106"/>
            <a:ext cx="6290309" cy="2994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photos.google.com/photo/AF1QipPUnA2XNz9ekH1WrVA5LhXLxTtjjreGmwujjo8W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photos.google.com/photo/AF1QipPUnA2XNz9ekH1WrVA5LhXLxTtjjreGmwujjo8W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photos.google.com/photo/AF1QipPUnA2XNz9ekH1WrVA5LhXLxTtjjreGmwujjo8W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photos.google.com/photo/AF1QipPUnA2XNz9ekH1WrVA5LhXLxTtjjreGmwujjo8W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123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4864" y="48767"/>
            <a:ext cx="3104515" cy="1066800"/>
            <a:chOff x="54864" y="48767"/>
            <a:chExt cx="3104515" cy="1066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76" y="99059"/>
              <a:ext cx="2814815" cy="94792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864" y="48767"/>
              <a:ext cx="3104515" cy="1066800"/>
            </a:xfrm>
            <a:custGeom>
              <a:avLst/>
              <a:gdLst/>
              <a:ahLst/>
              <a:cxnLst/>
              <a:rect l="l" t="t" r="r" b="b"/>
              <a:pathLst>
                <a:path w="3104515" h="1066800">
                  <a:moveTo>
                    <a:pt x="3104388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3104388" y="1066800"/>
                  </a:lnTo>
                  <a:lnTo>
                    <a:pt x="3104388" y="0"/>
                  </a:lnTo>
                  <a:close/>
                </a:path>
              </a:pathLst>
            </a:custGeom>
            <a:solidFill>
              <a:srgbClr val="1222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968082" y="1438268"/>
            <a:ext cx="5169535" cy="2022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100" b="1" spc="-10" dirty="0">
                <a:solidFill>
                  <a:srgbClr val="FCB71A"/>
                </a:solidFill>
                <a:latin typeface="Arial"/>
                <a:cs typeface="Arial"/>
              </a:rPr>
              <a:t>UNC</a:t>
            </a:r>
            <a:r>
              <a:rPr sz="13100" b="1" spc="-1705" dirty="0">
                <a:solidFill>
                  <a:srgbClr val="FCB71A"/>
                </a:solidFill>
                <a:latin typeface="Arial"/>
                <a:cs typeface="Arial"/>
              </a:rPr>
              <a:t> </a:t>
            </a:r>
            <a:r>
              <a:rPr sz="13100" b="1" spc="-5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13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02878" y="3242009"/>
            <a:ext cx="2357755" cy="1743426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400" spc="75" dirty="0">
                <a:solidFill>
                  <a:srgbClr val="FFFFFF"/>
                </a:solidFill>
                <a:latin typeface="Times New Roman"/>
                <a:cs typeface="Times New Roman"/>
              </a:rPr>
              <a:t>STAFF</a:t>
            </a:r>
            <a:r>
              <a:rPr sz="2400" spc="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spc="85" dirty="0">
                <a:solidFill>
                  <a:srgbClr val="FFFFFF"/>
                </a:solidFill>
                <a:latin typeface="Times New Roman"/>
                <a:cs typeface="Times New Roman"/>
              </a:rPr>
              <a:t>APPRECIATION</a:t>
            </a: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lang="en-US" sz="2400" spc="85" dirty="0">
                <a:solidFill>
                  <a:srgbClr val="FFFFFF"/>
                </a:solidFill>
                <a:latin typeface="Times New Roman"/>
                <a:cs typeface="Times New Roman"/>
              </a:rPr>
              <a:t>Awards</a:t>
            </a:r>
            <a:endParaRPr lang="en-US" sz="2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lang="en-US" sz="2400" spc="155" dirty="0">
                <a:solidFill>
                  <a:srgbClr val="FFFFFF"/>
                </a:solidFill>
                <a:latin typeface="Times New Roman"/>
                <a:cs typeface="Times New Roman"/>
              </a:rPr>
              <a:t>May 29, 20</a:t>
            </a:r>
            <a:r>
              <a:rPr sz="2400" spc="155" dirty="0">
                <a:solidFill>
                  <a:srgbClr val="FFFFFF"/>
                </a:solidFill>
                <a:latin typeface="Times New Roman"/>
                <a:cs typeface="Times New Roman"/>
              </a:rPr>
              <a:t>24 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063850" y="1302504"/>
            <a:ext cx="20193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200" dirty="0"/>
              <a:t>2023</a:t>
            </a:r>
            <a:r>
              <a:rPr sz="2700" spc="-350" dirty="0"/>
              <a:t> </a:t>
            </a:r>
            <a:r>
              <a:rPr sz="2700" dirty="0"/>
              <a:t>-</a:t>
            </a:r>
            <a:r>
              <a:rPr sz="2700" spc="-120" dirty="0"/>
              <a:t> </a:t>
            </a:r>
            <a:r>
              <a:rPr sz="2700" spc="200" dirty="0"/>
              <a:t>20</a:t>
            </a:r>
            <a:r>
              <a:rPr sz="2700" spc="175" dirty="0"/>
              <a:t>24 </a:t>
            </a:r>
            <a:endParaRPr sz="2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67200" y="4400550"/>
            <a:ext cx="37006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Teddy Hyatt, Zach Hyatt, and Adam Fields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Facilities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 descr="A group of men holding certificates&#10;&#10;Description automatically generated">
            <a:extLst>
              <a:ext uri="{FF2B5EF4-FFF2-40B4-BE49-F238E27FC236}">
                <a16:creationId xmlns:a16="http://schemas.microsoft.com/office/drawing/2014/main" id="{B96686DB-D38A-A366-B9B2-24900B7E2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99239"/>
            <a:ext cx="5105400" cy="382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88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67200" y="4476750"/>
            <a:ext cx="37006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De’Andre Gilliard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University Communications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CD9DC151-E93F-1507-294D-612B41251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2204"/>
            <a:ext cx="3224887" cy="429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59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67200" y="4476750"/>
            <a:ext cx="37006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K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McBane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Financial Aid and Scholarships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 descr="A person wearing a face mask holding a sign&#10;&#10;Description automatically generated">
            <a:extLst>
              <a:ext uri="{FF2B5EF4-FFF2-40B4-BE49-F238E27FC236}">
                <a16:creationId xmlns:a16="http://schemas.microsoft.com/office/drawing/2014/main" id="{70D12B18-2A81-625B-8660-3297ED9F2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23039"/>
            <a:ext cx="3148689" cy="419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6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67200" y="4476750"/>
            <a:ext cx="37006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Courtney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Mazzuca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Bryan School, Graduate Program Office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701B0AB8-BA58-33AC-0EDC-1E341B7996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4619" y="673293"/>
            <a:ext cx="4172639" cy="31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40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17050" y="4171950"/>
            <a:ext cx="370069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Brandon Thompson, Adam Fields, Taylor Brim, Mark Cable, Teddy Hyatt, Brock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Waynick</a:t>
            </a: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, and Zach Hyatt (not pictured)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Zone Maintenance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 descr="A group of men holding papers&#10;&#10;Description automatically generated">
            <a:extLst>
              <a:ext uri="{FF2B5EF4-FFF2-40B4-BE49-F238E27FC236}">
                <a16:creationId xmlns:a16="http://schemas.microsoft.com/office/drawing/2014/main" id="{C2E80094-C199-C637-98AC-B75290837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49893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31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8600" y="43243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Darryl Phifer, Rebecca Jones, and Jacob Whitley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Campus Supply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group of people holding papers&#10;&#10;Description automatically generated">
            <a:extLst>
              <a:ext uri="{FF2B5EF4-FFF2-40B4-BE49-F238E27FC236}">
                <a16:creationId xmlns:a16="http://schemas.microsoft.com/office/drawing/2014/main" id="{3AFD564F-64AF-0761-ADE2-D739CF0D2D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09550"/>
            <a:ext cx="5256857" cy="394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06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43402" y="43243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Robin Paschal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University Libraries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 descr="A person holding a blue and yellow piece of paper&#10;&#10;Description automatically generated">
            <a:extLst>
              <a:ext uri="{FF2B5EF4-FFF2-40B4-BE49-F238E27FC236}">
                <a16:creationId xmlns:a16="http://schemas.microsoft.com/office/drawing/2014/main" id="{92C7D21E-8C3F-EB63-B8AD-92A0C6526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2" y="209550"/>
            <a:ext cx="2895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16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43402" y="43243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Audrey Sage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University Libraries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erson holding a diploma and a hat&#10;&#10;Description automatically generated">
            <a:extLst>
              <a:ext uri="{FF2B5EF4-FFF2-40B4-BE49-F238E27FC236}">
                <a16:creationId xmlns:a16="http://schemas.microsoft.com/office/drawing/2014/main" id="{56173025-2EED-FE2C-5F6D-5DDAB052C5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4126" y="708819"/>
            <a:ext cx="3994151" cy="29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22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43402" y="43243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Carolyn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Shankle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University Libraries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 descr="A person holding a diploma&#10;&#10;Description automatically generated">
            <a:extLst>
              <a:ext uri="{FF2B5EF4-FFF2-40B4-BE49-F238E27FC236}">
                <a16:creationId xmlns:a16="http://schemas.microsoft.com/office/drawing/2014/main" id="{74911EBB-5037-7574-9E62-906009604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2558" y="712656"/>
            <a:ext cx="4127651" cy="30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155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8600" y="42481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Kerzie</a:t>
            </a: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 Ford and Linda Alexander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Elliot University Center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group of people holding up papers&#10;&#10;Description automatically generated">
            <a:extLst>
              <a:ext uri="{FF2B5EF4-FFF2-40B4-BE49-F238E27FC236}">
                <a16:creationId xmlns:a16="http://schemas.microsoft.com/office/drawing/2014/main" id="{16ADE292-7CF0-841E-8893-8EBC7580EE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822" y="133350"/>
            <a:ext cx="51054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37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67200" y="4019550"/>
            <a:ext cx="2647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Andrew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Hollady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Chemistry and </a:t>
            </a:r>
            <a:r>
              <a:rPr lang="en-US" sz="1400" b="1" spc="-65" dirty="0" err="1">
                <a:solidFill>
                  <a:srgbClr val="FCB71A"/>
                </a:solidFill>
                <a:latin typeface="Arial"/>
                <a:cs typeface="Arial"/>
              </a:rPr>
              <a:t>BioChemistry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0" dirty="0">
                <a:latin typeface="Arial"/>
                <a:cs typeface="Arial"/>
              </a:rPr>
              <a:t>Staff Senate </a:t>
            </a:r>
            <a:br>
              <a:rPr lang="en-US" b="1" spc="-50" dirty="0">
                <a:latin typeface="Arial"/>
                <a:cs typeface="Arial"/>
              </a:rPr>
            </a:br>
            <a:r>
              <a:rPr lang="en-US" b="1" spc="-50" dirty="0">
                <a:latin typeface="Arial"/>
                <a:cs typeface="Arial"/>
              </a:rPr>
              <a:t>Staff Excellence </a:t>
            </a:r>
            <a:br>
              <a:rPr lang="en-US" b="1" spc="-50" dirty="0">
                <a:latin typeface="Arial"/>
                <a:cs typeface="Arial"/>
              </a:rPr>
            </a:br>
            <a:r>
              <a:rPr lang="en-US" b="1" spc="-50" dirty="0">
                <a:latin typeface="Arial"/>
                <a:cs typeface="Arial"/>
              </a:rPr>
              <a:t>Award Winners</a:t>
            </a:r>
            <a:endParaRPr b="1" spc="-50" dirty="0">
              <a:latin typeface="Arial"/>
              <a:cs typeface="Arial"/>
            </a:endParaRPr>
          </a:p>
        </p:txBody>
      </p:sp>
      <p:pic>
        <p:nvPicPr>
          <p:cNvPr id="8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425A9E6A-BC1C-9EED-34BE-FDEDDDCC4D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09550"/>
            <a:ext cx="3638550" cy="36385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48699" y="44767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Amanda Everhart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Bryan School, Undergraduate Student Services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C92E1864-E3F6-7C73-2003-C346E9525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7081" y="738757"/>
            <a:ext cx="4197353" cy="314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62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48699" y="44767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Katherine Nunnally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University Libraries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1D5EC881-C7D5-D85F-7FF1-447037293C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99" y="160838"/>
            <a:ext cx="3224213" cy="429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84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48699" y="44767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Shoneka</a:t>
            </a: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 Mainor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Facilities Operations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3FD3C4B1-428E-3E59-2FFB-8462B5ED6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37607"/>
            <a:ext cx="2995613" cy="399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04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48699" y="44767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Sandra Baranowski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CVPA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0D2B0793-9521-1BCF-FC2E-AFC42320AA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12954"/>
            <a:ext cx="3071813" cy="40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71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48699" y="44767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Annette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Waisner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Donor Stewardship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44980C29-F58D-F16B-C494-5D930100E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10713"/>
            <a:ext cx="3015397" cy="401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45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6200" y="44767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Christine Garton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University Advancement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218C720D-C693-450F-E05E-8DC7533EF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3350"/>
            <a:ext cx="3200400" cy="426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93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6200" y="44767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London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Yazgan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ISSCM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 descr="A person holding a certificate in front of a glass door&#10;&#10;Description automatically generated">
            <a:extLst>
              <a:ext uri="{FF2B5EF4-FFF2-40B4-BE49-F238E27FC236}">
                <a16:creationId xmlns:a16="http://schemas.microsoft.com/office/drawing/2014/main" id="{8DCE184C-BFBD-6E9D-770D-EF6A2F2D7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3350"/>
            <a:ext cx="3148689" cy="419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96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6200" y="44767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Jimmy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Ferriter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ITS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erson holding a folder in front of a glass door&#10;&#10;Description automatically generated">
            <a:extLst>
              <a:ext uri="{FF2B5EF4-FFF2-40B4-BE49-F238E27FC236}">
                <a16:creationId xmlns:a16="http://schemas.microsoft.com/office/drawing/2014/main" id="{6D515418-3B9D-2A33-A676-72ABE0001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065" y="57150"/>
            <a:ext cx="3244397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51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6200" y="44767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Jerri Price and Nancy Brown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Joint School of Nanoscience and Nanoengineering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 descr="Two women holding certificates in their hands&#10;&#10;Description automatically generated">
            <a:extLst>
              <a:ext uri="{FF2B5EF4-FFF2-40B4-BE49-F238E27FC236}">
                <a16:creationId xmlns:a16="http://schemas.microsoft.com/office/drawing/2014/main" id="{BA59A333-998B-BD4F-A849-B757C4A54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3350"/>
            <a:ext cx="3200400" cy="426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116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6200" y="44767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Trish Plunkett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Division of Student Success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erson standing in a hallway&#10;&#10;Description automatically generated">
            <a:extLst>
              <a:ext uri="{FF2B5EF4-FFF2-40B4-BE49-F238E27FC236}">
                <a16:creationId xmlns:a16="http://schemas.microsoft.com/office/drawing/2014/main" id="{8C0F5AE0-1D0E-E981-82E2-3A493DF477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23039"/>
            <a:ext cx="3071813" cy="40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99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2701" y="3867150"/>
            <a:ext cx="37006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Mitzi Lorenz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Counseling and Educational Development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0" dirty="0">
                <a:latin typeface="Arial"/>
                <a:cs typeface="Arial"/>
              </a:rPr>
              <a:t>Staff Senate </a:t>
            </a:r>
            <a:br>
              <a:rPr lang="en-US" b="1" spc="-50" dirty="0">
                <a:latin typeface="Arial"/>
                <a:cs typeface="Arial"/>
              </a:rPr>
            </a:br>
            <a:r>
              <a:rPr lang="en-US" b="1" spc="-50" dirty="0">
                <a:latin typeface="Arial"/>
                <a:cs typeface="Arial"/>
              </a:rPr>
              <a:t>Staff Excellence </a:t>
            </a:r>
            <a:br>
              <a:rPr lang="en-US" b="1" spc="-50" dirty="0">
                <a:latin typeface="Arial"/>
                <a:cs typeface="Arial"/>
              </a:rPr>
            </a:br>
            <a:r>
              <a:rPr lang="en-US" b="1" spc="-50" dirty="0">
                <a:latin typeface="Arial"/>
                <a:cs typeface="Arial"/>
              </a:rPr>
              <a:t>Award Winners</a:t>
            </a:r>
            <a:endParaRPr b="1" spc="-50" dirty="0">
              <a:latin typeface="Arial"/>
              <a:cs typeface="Arial"/>
            </a:endParaRPr>
          </a:p>
        </p:txBody>
      </p:sp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C745899-2A9A-93D4-2607-0547CDB0F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9550"/>
            <a:ext cx="2821517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23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6200" y="4363321"/>
            <a:ext cx="398395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Kim Zinke and Lynn Wyrick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Office of Assessment, Accreditation, and Academic Program Planning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 descr="Two women holding certificates in a room&#10;&#10;Description automatically generated">
            <a:extLst>
              <a:ext uri="{FF2B5EF4-FFF2-40B4-BE49-F238E27FC236}">
                <a16:creationId xmlns:a16="http://schemas.microsoft.com/office/drawing/2014/main" id="{4A35AEF6-B3DF-FE8B-D220-4F55C811F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3350"/>
            <a:ext cx="3125067" cy="416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08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6200" y="4330825"/>
            <a:ext cx="398395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Chris Jasso, Eric Boyce, Michael Burke, and Ashley Westbrook 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UNCG Police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group of men holding papers&#10;&#10;Description automatically generated">
            <a:extLst>
              <a:ext uri="{FF2B5EF4-FFF2-40B4-BE49-F238E27FC236}">
                <a16:creationId xmlns:a16="http://schemas.microsoft.com/office/drawing/2014/main" id="{C2AF0A89-1C96-7D56-CA19-EED583973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73075" y="121024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91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6200" y="4330825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Haley Childers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Office of Research and Engagement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 descr="A person holding papers and a bag&#10;&#10;Description automatically generated">
            <a:extLst>
              <a:ext uri="{FF2B5EF4-FFF2-40B4-BE49-F238E27FC236}">
                <a16:creationId xmlns:a16="http://schemas.microsoft.com/office/drawing/2014/main" id="{79EAEBC3-1857-2B6C-9718-6CFC97C45E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09550"/>
            <a:ext cx="291941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103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6200" y="4330825"/>
            <a:ext cx="398395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Grant Harris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Parking Operations and Campus Access Management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erson holding a bag and a book&#10;&#10;Description automatically generated">
            <a:extLst>
              <a:ext uri="{FF2B5EF4-FFF2-40B4-BE49-F238E27FC236}">
                <a16:creationId xmlns:a16="http://schemas.microsoft.com/office/drawing/2014/main" id="{7C4B5BB2-B4ED-CDF4-E83B-AD786A85B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12" y="133350"/>
            <a:ext cx="3072487" cy="409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38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74141" y="42481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Nadia Clark-Brown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Bryan School Undergraduate Student Services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A1F4D249-12AA-B073-EDB2-23F07825A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3350"/>
            <a:ext cx="2971800" cy="396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6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74141" y="42481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Jessica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Quattrucci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Bryan School Undergraduate Student Services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E54C9EE0-8B79-9C92-7FF4-AB360A7D3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3350"/>
            <a:ext cx="3007659" cy="400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06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74141" y="42481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April Judge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Bryan School Undergraduate Student Services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F5801B0E-FD64-C256-2BEF-CAE7A56A7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30" y="57150"/>
            <a:ext cx="3048000" cy="406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089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74141" y="42481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Tyrell Spencer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Bryan School Undergraduate Student Services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erson holding a blue box and a bag&#10;&#10;Description automatically generated">
            <a:extLst>
              <a:ext uri="{FF2B5EF4-FFF2-40B4-BE49-F238E27FC236}">
                <a16:creationId xmlns:a16="http://schemas.microsoft.com/office/drawing/2014/main" id="{FC830417-50C3-3CD1-50B2-060D5A321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3350"/>
            <a:ext cx="297283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62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74141" y="42481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Jazmyn Alston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Human Resources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FE303F2C-0A28-ACC9-8637-51198F3BF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070" y="133350"/>
            <a:ext cx="2971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65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8600" y="1352550"/>
            <a:ext cx="3983950" cy="177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Not Pictured –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Natalie O’Connor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Bryan School Undergraduate Student Services</a:t>
            </a: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endParaRPr lang="en-US" sz="1400" b="1" spc="-65" dirty="0">
              <a:solidFill>
                <a:srgbClr val="FCB71A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Ryan Ridpath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College of Arts Advising Center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116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2701" y="3867150"/>
            <a:ext cx="37006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Margarita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Kerkado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UNCG Office of Undergraduate Admissions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50" dirty="0">
                <a:latin typeface="Arial"/>
                <a:cs typeface="Arial"/>
              </a:rPr>
              <a:t>The Gladys Strawn Bullard </a:t>
            </a:r>
            <a:br>
              <a:rPr lang="en-US" b="1" spc="-50" dirty="0">
                <a:latin typeface="Arial"/>
                <a:cs typeface="Arial"/>
              </a:rPr>
            </a:br>
            <a:r>
              <a:rPr lang="en-US" b="1" spc="-50" dirty="0">
                <a:latin typeface="Arial"/>
                <a:cs typeface="Arial"/>
              </a:rPr>
              <a:t>Staff Award Winner</a:t>
            </a:r>
            <a:endParaRPr b="1" spc="-50" dirty="0">
              <a:latin typeface="Arial"/>
              <a:cs typeface="Arial"/>
            </a:endParaRPr>
          </a:p>
        </p:txBody>
      </p:sp>
      <p:pic>
        <p:nvPicPr>
          <p:cNvPr id="6" name="Picture 5" descr="A person smiling at camera&#10;&#10;Description automatically generated">
            <a:extLst>
              <a:ext uri="{FF2B5EF4-FFF2-40B4-BE49-F238E27FC236}">
                <a16:creationId xmlns:a16="http://schemas.microsoft.com/office/drawing/2014/main" id="{A22756C7-E433-EC0B-5B7E-D38F75EAB9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701" y="209550"/>
            <a:ext cx="3347842" cy="332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648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33600" y="1352550"/>
            <a:ext cx="5029200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 Awards around campus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300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95800" y="42481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Tervis Belle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Housing and Residence life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UNC System Staff Assembly’s 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Janet B. Royster Memorial Scholarship Fund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108B25A-34A7-D421-DB82-5E2507591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9550"/>
            <a:ext cx="2743200" cy="384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342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95800" y="42481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Trina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Porcher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Department of Chemistry and Biochemistry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All Southern Conference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Staff Award</a:t>
            </a:r>
          </a:p>
        </p:txBody>
      </p:sp>
      <p:pic>
        <p:nvPicPr>
          <p:cNvPr id="11266" name="Picture 2" descr="Trina Porcher.">
            <a:extLst>
              <a:ext uri="{FF2B5EF4-FFF2-40B4-BE49-F238E27FC236}">
                <a16:creationId xmlns:a16="http://schemas.microsoft.com/office/drawing/2014/main" id="{15C430A6-72F1-66F6-5904-2A13742FF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7987"/>
            <a:ext cx="2667000" cy="34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424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95800" y="42481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Britt Flannagan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Academic Advisor, School of Nursing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5209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Advising Excellence Award - Professional Advisor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The UNCG Advising Excellence awards recognize the commitments of faculty and staff who make significant contributions to student success through the delivery of exemplary academic advising.</a:t>
            </a:r>
          </a:p>
        </p:txBody>
      </p:sp>
      <p:pic>
        <p:nvPicPr>
          <p:cNvPr id="5" name="Picture 4" descr="A person holding her hand up&#10;&#10;Description automatically generated">
            <a:extLst>
              <a:ext uri="{FF2B5EF4-FFF2-40B4-BE49-F238E27FC236}">
                <a16:creationId xmlns:a16="http://schemas.microsoft.com/office/drawing/2014/main" id="{D508B7BF-1644-732D-9845-F56AC8BF0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9550"/>
            <a:ext cx="2630860" cy="394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41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95800" y="4248150"/>
            <a:ext cx="398395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Margarita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Kerkado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Senior Assistant Director for Latino / Hispanic Initiatives, Undergraduate Admissions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Outstanding First-Year Student Advocate Award Winner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The Outstanding First-Year Student Advocate Award recognizes and celebrates the efforts and significant contributions of UNCG faculty and staff who provide leadership in creating a positive transition to college and a successful learning environment for first-year students. </a:t>
            </a:r>
          </a:p>
        </p:txBody>
      </p:sp>
      <p:pic>
        <p:nvPicPr>
          <p:cNvPr id="6" name="Picture 5" descr="A person holding a glass of water&#10;&#10;Description automatically generated">
            <a:extLst>
              <a:ext uri="{FF2B5EF4-FFF2-40B4-BE49-F238E27FC236}">
                <a16:creationId xmlns:a16="http://schemas.microsoft.com/office/drawing/2014/main" id="{F9E0C0FB-F647-607D-BD57-F81896779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85750"/>
            <a:ext cx="2743200" cy="382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84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95800" y="42481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Cathy Griffin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University Libraries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University Libraries Staff Awards - 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Staff Excellence Award</a:t>
            </a:r>
          </a:p>
        </p:txBody>
      </p:sp>
      <p:pic>
        <p:nvPicPr>
          <p:cNvPr id="5" name="Picture 4" descr="A person holding a plaque&#10;&#10;Description automatically generated">
            <a:extLst>
              <a:ext uri="{FF2B5EF4-FFF2-40B4-BE49-F238E27FC236}">
                <a16:creationId xmlns:a16="http://schemas.microsoft.com/office/drawing/2014/main" id="{8F66D2C2-93C5-083C-2D54-5A824FE8C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6195"/>
            <a:ext cx="2920475" cy="389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293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95800" y="42481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Michelle Courtney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University Libraries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University Libraries Staff Awards - 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EDI Award</a:t>
            </a:r>
          </a:p>
        </p:txBody>
      </p:sp>
      <p:pic>
        <p:nvPicPr>
          <p:cNvPr id="6" name="Picture 5" descr="A person holding a plaque&#10;&#10;Description automatically generated">
            <a:extLst>
              <a:ext uri="{FF2B5EF4-FFF2-40B4-BE49-F238E27FC236}">
                <a16:creationId xmlns:a16="http://schemas.microsoft.com/office/drawing/2014/main" id="{2C7BC74D-EFCF-3950-5312-BBAFF78183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33350"/>
            <a:ext cx="2920475" cy="389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86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95800" y="4248150"/>
            <a:ext cx="398395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Robin Paschal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University Libraries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University Libraries Staff Awards - 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Staff Outstanding Service Award</a:t>
            </a:r>
          </a:p>
        </p:txBody>
      </p:sp>
      <p:pic>
        <p:nvPicPr>
          <p:cNvPr id="5" name="Picture 4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9BE09CAF-AFEB-8123-9D0C-B5E4F3E416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12" y="285750"/>
            <a:ext cx="2824146" cy="37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217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98405" y="3638550"/>
            <a:ext cx="2346587" cy="13439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Jewell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Pradier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Specialized Education Services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School of Education- 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SOE Staff Excellence Award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7D12CFB-949F-B6E6-3EE5-5FDA7E7F0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5750"/>
            <a:ext cx="3429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800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98405" y="3638550"/>
            <a:ext cx="2346587" cy="11285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Reynaldo Diaz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Chemistry and Biochemistry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College of Arts and Science - 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College Staff Excellence Award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F7B4671-07A2-C66F-98E2-FAAE7DC2D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8152"/>
            <a:ext cx="488532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132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2701" y="3867150"/>
            <a:ext cx="3700699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Debbie Rogers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Bryan Undergraduate Student Services (now in Philanthropic Engagement)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erson holding a blue and yellow gift bag&#10;&#10;Description automatically generated">
            <a:extLst>
              <a:ext uri="{FF2B5EF4-FFF2-40B4-BE49-F238E27FC236}">
                <a16:creationId xmlns:a16="http://schemas.microsoft.com/office/drawing/2014/main" id="{4D03AAE0-B307-1C29-1351-C78F7BE7A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72" y="209550"/>
            <a:ext cx="2615287" cy="348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422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98405" y="3638550"/>
            <a:ext cx="2346587" cy="11285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Kimberly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Mozingo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Anthropology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College of Arts and Science - 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College Staff Excellence Award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1853BA-AB30-9093-8F00-96242AB2C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4115"/>
            <a:ext cx="5030617" cy="33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0248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38600" y="1504950"/>
            <a:ext cx="3200400" cy="13567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Not pictured –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Paul Cloninger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English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College of Arts and Science - 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College Staff Excellence Award</a:t>
            </a:r>
          </a:p>
        </p:txBody>
      </p:sp>
    </p:spTree>
    <p:extLst>
      <p:ext uri="{BB962C8B-B14F-4D97-AF65-F5344CB8AC3E}">
        <p14:creationId xmlns:p14="http://schemas.microsoft.com/office/powerpoint/2010/main" val="34560395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4800" y="4049536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Steven Raye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Housing and Residence Life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Division of Student Affairs Awards 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Unsung Hero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Picture 2" descr="Image of Steven Raye">
            <a:extLst>
              <a:ext uri="{FF2B5EF4-FFF2-40B4-BE49-F238E27FC236}">
                <a16:creationId xmlns:a16="http://schemas.microsoft.com/office/drawing/2014/main" id="{737BFDC0-7CCD-F676-6DCB-4957862C2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" t="6142" r="4059" b="15233"/>
          <a:stretch/>
        </p:blipFill>
        <p:spPr bwMode="auto">
          <a:xfrm>
            <a:off x="4114800" y="133350"/>
            <a:ext cx="2895600" cy="371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733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4800" y="4049536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Ashley Jones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Campus Activities and Programs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Division of Student Affairs Awards 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Team Player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2" descr="Ashley Jones">
            <a:extLst>
              <a:ext uri="{FF2B5EF4-FFF2-40B4-BE49-F238E27FC236}">
                <a16:creationId xmlns:a16="http://schemas.microsoft.com/office/drawing/2014/main" id="{6D6C0650-602C-54C5-5F66-B24F3753C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4671" r="5967" b="12314"/>
          <a:stretch/>
        </p:blipFill>
        <p:spPr bwMode="auto">
          <a:xfrm>
            <a:off x="3917534" y="361950"/>
            <a:ext cx="293374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1978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4800" y="4049536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Allisen</a:t>
            </a: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 Greathouse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Housing and Residence Life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Division of Student Affairs Awards 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Team Player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Picture 2" descr="Image of Allisen Greathouse">
            <a:extLst>
              <a:ext uri="{FF2B5EF4-FFF2-40B4-BE49-F238E27FC236}">
                <a16:creationId xmlns:a16="http://schemas.microsoft.com/office/drawing/2014/main" id="{5A9775EC-740D-AEC8-8376-7D6FAACEF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" r="-299" b="12766"/>
          <a:stretch/>
        </p:blipFill>
        <p:spPr bwMode="auto">
          <a:xfrm>
            <a:off x="4029018" y="361950"/>
            <a:ext cx="279312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7764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91000" y="1644526"/>
            <a:ext cx="2736476" cy="1115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Not pictured -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Katherine Faulkner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Career and Professional Development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Division of Student Affairs Awards 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Rookie of the Year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03109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4800" y="4049536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Ashley Marshall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Recreation and Wellness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Division of Student Affairs Awards 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Culture of Care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71B93AFB-99D6-7805-D874-4F26C1489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62" t="6461" r="21657" b="33385"/>
          <a:stretch/>
        </p:blipFill>
        <p:spPr>
          <a:xfrm>
            <a:off x="4191000" y="438150"/>
            <a:ext cx="3107165" cy="318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839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4800" y="4049536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Jenn Whitney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Student Health Services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Division of Student Affairs Awards 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Culture of Care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Picture 3" descr="A person wearing glasses and a turtleneck&#10;&#10;Description automatically generated">
            <a:extLst>
              <a:ext uri="{FF2B5EF4-FFF2-40B4-BE49-F238E27FC236}">
                <a16:creationId xmlns:a16="http://schemas.microsoft.com/office/drawing/2014/main" id="{E1A340B9-B971-0B5B-DE5B-DA2B925E1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026" y="209550"/>
            <a:ext cx="2809250" cy="369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731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4800" y="4019550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Shahnaz Khawaja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Student Health Services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Division of Student Affairs Awards 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Culture of Care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C68A7224-4AE2-6698-A2C5-B7E4594EB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438150"/>
            <a:ext cx="3429000" cy="335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695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4800" y="4019550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Sikirat</a:t>
            </a: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 Kazeem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Recreation and Wellness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Division of Student Affairs Awards 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Culture of Care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Picture 3" descr="A person in a purple shirt&#10;&#10;Description automatically generated">
            <a:extLst>
              <a:ext uri="{FF2B5EF4-FFF2-40B4-BE49-F238E27FC236}">
                <a16:creationId xmlns:a16="http://schemas.microsoft.com/office/drawing/2014/main" id="{4F37F255-BF29-B55C-E143-DCE7E4BE77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42" t="-53" r="19962" b="48727"/>
          <a:stretch/>
        </p:blipFill>
        <p:spPr>
          <a:xfrm>
            <a:off x="3962400" y="514350"/>
            <a:ext cx="326069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9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52701" y="3867150"/>
            <a:ext cx="37006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Laura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Mazziota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Athletics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 descr="A person holding a certificate and a bag&#10;&#10;Description automatically generated">
            <a:extLst>
              <a:ext uri="{FF2B5EF4-FFF2-40B4-BE49-F238E27FC236}">
                <a16:creationId xmlns:a16="http://schemas.microsoft.com/office/drawing/2014/main" id="{1B8FC108-7C01-CEA6-B66E-EA7C316C4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3350"/>
            <a:ext cx="4685402" cy="35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390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4800" y="4019550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Jill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Beville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Recreation and Wellness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Division of Student Affairs Awards 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Culture of Care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erson in a blue shirt&#10;&#10;Description automatically generated">
            <a:extLst>
              <a:ext uri="{FF2B5EF4-FFF2-40B4-BE49-F238E27FC236}">
                <a16:creationId xmlns:a16="http://schemas.microsoft.com/office/drawing/2014/main" id="{ABAFF47A-8C21-9068-8C02-FAD124676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40" t="6015" r="22556" b="38534"/>
          <a:stretch/>
        </p:blipFill>
        <p:spPr>
          <a:xfrm>
            <a:off x="3864144" y="514350"/>
            <a:ext cx="3018508" cy="321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702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4800" y="4019550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Jacqueline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Blabon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Recreation and Wellness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Division of Student Affairs Awards 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Culture of Care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5A883E54-BECD-5BF0-A394-5EB99AE67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72" t="8132" r="19589" b="22834"/>
          <a:stretch/>
        </p:blipFill>
        <p:spPr>
          <a:xfrm>
            <a:off x="4038600" y="285750"/>
            <a:ext cx="3276600" cy="354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992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4800" y="4019550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Keeyana</a:t>
            </a: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 Talley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Housing and Residence Life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Division of Student Affairs Awards 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Community Impact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F1361D-9B41-AA1D-9727-5B3970651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14350"/>
            <a:ext cx="3150679" cy="3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8629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4800" y="4019550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Joseph “JoJo” Johnson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Housing and Residence Life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Division of Student Affairs Awards 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Excellence in Assessment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Picture 2" descr="Joseph (JoJo) Johnson III">
            <a:extLst>
              <a:ext uri="{FF2B5EF4-FFF2-40B4-BE49-F238E27FC236}">
                <a16:creationId xmlns:a16="http://schemas.microsoft.com/office/drawing/2014/main" id="{5DC0C4F5-8B54-A9B8-A3F6-F0CBEE896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" b="15698"/>
          <a:stretch/>
        </p:blipFill>
        <p:spPr bwMode="auto">
          <a:xfrm>
            <a:off x="3810000" y="133350"/>
            <a:ext cx="3180230" cy="377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5846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4800" y="4019550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Brian Daniel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Dean of Students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Division of Student Affairs Awards 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Diversity and Inclusion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2F09E09C-393E-2665-45A0-EED651BCD0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48" t="8918" r="62143" b="49056"/>
          <a:stretch/>
        </p:blipFill>
        <p:spPr>
          <a:xfrm>
            <a:off x="3959591" y="438150"/>
            <a:ext cx="2789696" cy="325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599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4800" y="4019550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Bri Welsh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Intercultural Engagement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Division of Student Affairs Awards 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Diversity and Inclusion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Picture 3" descr="A person with curly hair wearing a blue shirt&#10;&#10;Description automatically generated">
            <a:extLst>
              <a:ext uri="{FF2B5EF4-FFF2-40B4-BE49-F238E27FC236}">
                <a16:creationId xmlns:a16="http://schemas.microsoft.com/office/drawing/2014/main" id="{5497129F-F1D2-3E82-00D3-876DD7EBD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84" b="10489"/>
          <a:stretch/>
        </p:blipFill>
        <p:spPr>
          <a:xfrm>
            <a:off x="3785229" y="221887"/>
            <a:ext cx="3225172" cy="369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77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4800" y="4019550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Regina King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Housing and Residence Life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Division of Student Affairs Awards 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Legacy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2" descr="Regina King - UNC Greensboro">
            <a:extLst>
              <a:ext uri="{FF2B5EF4-FFF2-40B4-BE49-F238E27FC236}">
                <a16:creationId xmlns:a16="http://schemas.microsoft.com/office/drawing/2014/main" id="{558C0BAE-CB98-5143-1618-514C5F304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3350"/>
            <a:ext cx="23622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0507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4800" y="4019550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Kyle Nowlin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Nanoscience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Joint School of Nanoscience and Nanoengineering Awards–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Staff Excellence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098" name="Picture 2" descr="Image preview">
            <a:extLst>
              <a:ext uri="{FF2B5EF4-FFF2-40B4-BE49-F238E27FC236}">
                <a16:creationId xmlns:a16="http://schemas.microsoft.com/office/drawing/2014/main" id="{CFD576AC-C4AA-A7C0-79D5-7A7159152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6195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2425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62400" y="3814525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Olubunmi</a:t>
            </a: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 Ayodele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Nanoscience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Joint School of Nanoscience and Nanoengineering Awards–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Staff Excellence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122" name="Picture 2" descr="Image preview">
            <a:extLst>
              <a:ext uri="{FF2B5EF4-FFF2-40B4-BE49-F238E27FC236}">
                <a16:creationId xmlns:a16="http://schemas.microsoft.com/office/drawing/2014/main" id="{33BF74C7-C286-9227-D859-6446A9B62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6195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8885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62400" y="3814525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Nancy Brown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Nanoscience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Joint School of Nanoscience and Nanoengineering Awards–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Staff Excellence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7170" name="Picture 2" descr="Image preview">
            <a:extLst>
              <a:ext uri="{FF2B5EF4-FFF2-40B4-BE49-F238E27FC236}">
                <a16:creationId xmlns:a16="http://schemas.microsoft.com/office/drawing/2014/main" id="{CC48E055-360B-711D-0552-01FB36D15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61950"/>
            <a:ext cx="4308662" cy="323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027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19600" y="4324350"/>
            <a:ext cx="37006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Moreland Smith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Information Technology Services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CC258A24-9D71-B22A-B4EA-0A276AC70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3350"/>
            <a:ext cx="2996287" cy="399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52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52800" y="4018514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Jerri Price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Nanoscience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Joint School of Nanoscience and Nanoengineering Awards–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Staff Excellence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8194" name="Picture 2" descr="Image preview">
            <a:extLst>
              <a:ext uri="{FF2B5EF4-FFF2-40B4-BE49-F238E27FC236}">
                <a16:creationId xmlns:a16="http://schemas.microsoft.com/office/drawing/2014/main" id="{6B11BB21-3750-A449-0D15-F95A31BF6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6925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9562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4129" y="4248150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Steven Crawford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Nanoscience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657350"/>
            <a:ext cx="3962400" cy="15209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Joint School of Nanoscience and Nanoengineering Awards–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Excellence in Service for Core Facilities Administration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146" name="Picture 2" descr="Image preview">
            <a:extLst>
              <a:ext uri="{FF2B5EF4-FFF2-40B4-BE49-F238E27FC236}">
                <a16:creationId xmlns:a16="http://schemas.microsoft.com/office/drawing/2014/main" id="{04BD4CD8-A018-83E6-B9E3-A24BA1A9E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5751"/>
            <a:ext cx="2812676" cy="375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1382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4129" y="4248150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Chartanay</a:t>
            </a: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 Bonner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Nanoscience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" y="1653871"/>
            <a:ext cx="396240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Joint School of Nanoscience and Nanoengineering Awards–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Excellence in Service for Program Management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C1F321-C2A4-BA8C-AF75-C0EB33D41BC4}"/>
              </a:ext>
            </a:extLst>
          </p:cNvPr>
          <p:cNvSpPr txBox="1"/>
          <p:nvPr/>
        </p:nvSpPr>
        <p:spPr>
          <a:xfrm>
            <a:off x="3683000" y="1388778"/>
            <a:ext cx="3430410" cy="281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effectLst/>
              <a:hlinkClick r:id="rId2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3CD4EEC-A1C4-DF37-58AE-7D598086A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3350"/>
            <a:ext cx="2944437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9857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4129" y="4248150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Chartanay</a:t>
            </a: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 Bonner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Nanoscience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" y="1653871"/>
            <a:ext cx="396240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Joint School of Nanoscience and Nanoengineering Awards–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Excellence in Service for Program Management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C1F321-C2A4-BA8C-AF75-C0EB33D41BC4}"/>
              </a:ext>
            </a:extLst>
          </p:cNvPr>
          <p:cNvSpPr txBox="1"/>
          <p:nvPr/>
        </p:nvSpPr>
        <p:spPr>
          <a:xfrm>
            <a:off x="3683000" y="1388778"/>
            <a:ext cx="3430410" cy="281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effectLst/>
              <a:hlinkClick r:id="rId2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3CD4EEC-A1C4-DF37-58AE-7D598086A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3350"/>
            <a:ext cx="2944437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082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91000" y="4171950"/>
            <a:ext cx="273647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Caroline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Kernahan</a:t>
            </a:r>
            <a:endParaRPr lang="en-US"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School of Nursing</a:t>
            </a:r>
            <a:endParaRPr lang="en-US" sz="1400" b="1" spc="-45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" y="1653871"/>
            <a:ext cx="3962400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School Of Nursing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 err="1">
                <a:solidFill>
                  <a:srgbClr val="FFFF00"/>
                </a:solidFill>
                <a:latin typeface="Arial"/>
                <a:cs typeface="Arial"/>
              </a:rPr>
              <a:t>Avahleen</a:t>
            </a: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 Cain Staff Excellence Award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C1F321-C2A4-BA8C-AF75-C0EB33D41BC4}"/>
              </a:ext>
            </a:extLst>
          </p:cNvPr>
          <p:cNvSpPr txBox="1"/>
          <p:nvPr/>
        </p:nvSpPr>
        <p:spPr>
          <a:xfrm>
            <a:off x="3683000" y="1388778"/>
            <a:ext cx="3430410" cy="281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effectLst/>
              <a:hlinkClick r:id="rId2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6DB1A22F-B5F6-6E78-3B57-74C121D6B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3350"/>
            <a:ext cx="2627683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0304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" y="1653871"/>
            <a:ext cx="8839200" cy="30290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Special “Thank you” to this  year’s Staff Recognition Committee!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Nancy Brown (Co-Chair)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Patrick Brown (Co-Chair)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Christopher Jasso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Kate Humphries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Callie Coward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Lee Griffin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Clara Hidalgo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Mark Cable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Laura Drew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  <a:t>Heather Bishop </a:t>
            </a: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br>
              <a:rPr lang="en-US" sz="1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endParaRPr lang="en-US" sz="1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C1F321-C2A4-BA8C-AF75-C0EB33D41BC4}"/>
              </a:ext>
            </a:extLst>
          </p:cNvPr>
          <p:cNvSpPr txBox="1"/>
          <p:nvPr/>
        </p:nvSpPr>
        <p:spPr>
          <a:xfrm>
            <a:off x="3683000" y="1388778"/>
            <a:ext cx="3430410" cy="2817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effectLst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32866380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1234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4864" y="48767"/>
            <a:ext cx="8490585" cy="4750435"/>
            <a:chOff x="54864" y="48767"/>
            <a:chExt cx="8490585" cy="47504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76" y="99059"/>
              <a:ext cx="2814815" cy="94792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4864" y="48767"/>
              <a:ext cx="3104515" cy="1066800"/>
            </a:xfrm>
            <a:custGeom>
              <a:avLst/>
              <a:gdLst/>
              <a:ahLst/>
              <a:cxnLst/>
              <a:rect l="l" t="t" r="r" b="b"/>
              <a:pathLst>
                <a:path w="3104515" h="1066800">
                  <a:moveTo>
                    <a:pt x="3104388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3104388" y="1066800"/>
                  </a:lnTo>
                  <a:lnTo>
                    <a:pt x="3104388" y="0"/>
                  </a:lnTo>
                  <a:close/>
                </a:path>
              </a:pathLst>
            </a:custGeom>
            <a:solidFill>
              <a:srgbClr val="1222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8932" y="344424"/>
              <a:ext cx="7946135" cy="44546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19600" y="4400550"/>
            <a:ext cx="37006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Michael </a:t>
            </a:r>
            <a:r>
              <a:rPr lang="en-US" sz="1400" b="1" spc="-45" dirty="0" err="1">
                <a:solidFill>
                  <a:srgbClr val="FFFFFF"/>
                </a:solidFill>
                <a:latin typeface="Arial"/>
                <a:cs typeface="Arial"/>
              </a:rPr>
              <a:t>Milius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Facilities Operations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6" name="Picture 5" descr="A group of men in an office&#10;&#10;Description automatically generated">
            <a:extLst>
              <a:ext uri="{FF2B5EF4-FFF2-40B4-BE49-F238E27FC236}">
                <a16:creationId xmlns:a16="http://schemas.microsoft.com/office/drawing/2014/main" id="{BE3AAED5-893B-A8DB-BBD3-AD335742F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09550"/>
            <a:ext cx="2971800" cy="396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4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43400" y="4171950"/>
            <a:ext cx="370069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45" dirty="0">
                <a:solidFill>
                  <a:srgbClr val="FFFFFF"/>
                </a:solidFill>
                <a:latin typeface="Arial"/>
                <a:cs typeface="Arial"/>
              </a:rPr>
              <a:t>Paul Hildalgo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tabLst>
                <a:tab pos="1082040" algn="l"/>
              </a:tabLst>
            </a:pPr>
            <a:r>
              <a:rPr lang="en-US" sz="1400" b="1" spc="-65" dirty="0">
                <a:solidFill>
                  <a:srgbClr val="FCB71A"/>
                </a:solidFill>
                <a:latin typeface="Arial"/>
                <a:cs typeface="Arial"/>
              </a:rPr>
              <a:t>Biology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1657350"/>
            <a:ext cx="2514600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Staff</a:t>
            </a:r>
            <a:b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5400" b="1" spc="-50" dirty="0">
                <a:solidFill>
                  <a:srgbClr val="FFFF00"/>
                </a:solidFill>
                <a:latin typeface="Arial"/>
                <a:cs typeface="Arial"/>
              </a:rPr>
              <a:t>Stars</a:t>
            </a:r>
            <a:endParaRPr sz="5400" b="1" spc="-5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B709B9C-7A61-7F93-A584-56F220CA5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64582"/>
            <a:ext cx="4954299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6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a2761ec8-7198-4440-bea0-e9dd2af28b51}" enabled="1" method="Standard" siteId="{73e15cf5-5dbb-46af-a862-753916269d7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Words>1154</Words>
  <Application>Microsoft Office PowerPoint</Application>
  <PresentationFormat>On-screen Show (16:9)</PresentationFormat>
  <Paragraphs>235</Paragraphs>
  <Slides>76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2023 - 2024 </vt:lpstr>
      <vt:lpstr>Staff Senate  Staff Excellence  Award Winners</vt:lpstr>
      <vt:lpstr>Staff Senate  Staff Excellence  Award Winners</vt:lpstr>
      <vt:lpstr>The Gladys Strawn Bullard  Staff Award Winner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Stars</vt:lpstr>
      <vt:lpstr>Staff Awards around campus</vt:lpstr>
      <vt:lpstr>UNC System Staff Assembly’s  Janet B. Royster Memorial Scholarship Fund</vt:lpstr>
      <vt:lpstr>All Southern Conference Staff Award</vt:lpstr>
      <vt:lpstr>Advising Excellence Award - Professional Advisor  The UNCG Advising Excellence awards recognize the commitments of faculty and staff who make significant contributions to student success through the delivery of exemplary academic advising.</vt:lpstr>
      <vt:lpstr>Outstanding First-Year Student Advocate Award Winner  The Outstanding First-Year Student Advocate Award recognizes and celebrates the efforts and significant contributions of UNCG faculty and staff who provide leadership in creating a positive transition to college and a successful learning environment for first-year students. </vt:lpstr>
      <vt:lpstr>University Libraries Staff Awards -   Staff Excellence Award</vt:lpstr>
      <vt:lpstr>University Libraries Staff Awards -   EDI Award</vt:lpstr>
      <vt:lpstr>University Libraries Staff Awards -   Staff Outstanding Service Award</vt:lpstr>
      <vt:lpstr>School of Education-   SOE Staff Excellence Award</vt:lpstr>
      <vt:lpstr>College of Arts and Science -   College Staff Excellence Award</vt:lpstr>
      <vt:lpstr>College of Arts and Science -   College Staff Excellence Award</vt:lpstr>
      <vt:lpstr>College of Arts and Science -   College Staff Excellence Award</vt:lpstr>
      <vt:lpstr>Division of Student Affairs Awards –  Unsung Hero Award  </vt:lpstr>
      <vt:lpstr>Division of Student Affairs Awards –  Team Player Award  </vt:lpstr>
      <vt:lpstr>Division of Student Affairs Awards –  Team Player Award  </vt:lpstr>
      <vt:lpstr>Division of Student Affairs Awards –  Rookie of the Year  </vt:lpstr>
      <vt:lpstr>Division of Student Affairs Awards –  Culture of Care Award  </vt:lpstr>
      <vt:lpstr>Division of Student Affairs Awards –  Culture of Care Award  </vt:lpstr>
      <vt:lpstr>Division of Student Affairs Awards –  Culture of Care Award  </vt:lpstr>
      <vt:lpstr>Division of Student Affairs Awards –  Culture of Care Award  </vt:lpstr>
      <vt:lpstr>Division of Student Affairs Awards –  Culture of Care Award  </vt:lpstr>
      <vt:lpstr>Division of Student Affairs Awards –  Culture of Care Award  </vt:lpstr>
      <vt:lpstr>Division of Student Affairs Awards –  Community Impact Award  </vt:lpstr>
      <vt:lpstr>Division of Student Affairs Awards –  Excellence in Assessment Award  </vt:lpstr>
      <vt:lpstr>Division of Student Affairs Awards –  Diversity and Inclusion Award  </vt:lpstr>
      <vt:lpstr>Division of Student Affairs Awards –  Diversity and Inclusion Award  </vt:lpstr>
      <vt:lpstr>Division of Student Affairs Awards –  Legacy Award  </vt:lpstr>
      <vt:lpstr>Joint School of Nanoscience and Nanoengineering Awards–  Staff Excellence Award  </vt:lpstr>
      <vt:lpstr>Joint School of Nanoscience and Nanoengineering Awards–  Staff Excellence Award  </vt:lpstr>
      <vt:lpstr>Joint School of Nanoscience and Nanoengineering Awards–  Staff Excellence Award  </vt:lpstr>
      <vt:lpstr>Joint School of Nanoscience and Nanoengineering Awards–  Staff Excellence Award  </vt:lpstr>
      <vt:lpstr>Joint School of Nanoscience and Nanoengineering Awards–  Excellence in Service for Core Facilities Administration  </vt:lpstr>
      <vt:lpstr>Joint School of Nanoscience and Nanoengineering Awards–  Excellence in Service for Program Management  </vt:lpstr>
      <vt:lpstr>Joint School of Nanoscience and Nanoengineering Awards–  Excellence in Service for Program Management  </vt:lpstr>
      <vt:lpstr>School Of Nursing  Avahleen Cain Staff Excellence Award  </vt:lpstr>
      <vt:lpstr>Special “Thank you” to this  year’s Staff Recognition Committee!  Nancy Brown (Co-Chair) Patrick Brown (Co-Chair) Christopher Jasso Kate Humphries Callie Coward Lee Griffin Clara Hidalgo Mark Cable Laura Drew Heather Bishop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UNCG</dc:title>
  <dc:creator>Ian Draves</dc:creator>
  <cp:lastModifiedBy>Nancy Brown (She/Her/Hers)</cp:lastModifiedBy>
  <cp:revision>5</cp:revision>
  <dcterms:created xsi:type="dcterms:W3CDTF">2024-05-28T13:59:43Z</dcterms:created>
  <dcterms:modified xsi:type="dcterms:W3CDTF">2024-05-31T19:46:21Z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0x01010084BC3E48D6292842A726A65D9FD2D409</vt:lpwstr>
  </property>
  <property fmtid="{D5CDD505-2E9C-101B-9397-08002B2CF9AE}" pid="3" name="Created">
    <vt:filetime>2024-04-22T00:00:00Z</vt:filetime>
  </property>
  <property fmtid="{D5CDD505-2E9C-101B-9397-08002B2CF9AE}" pid="4" name="Creator">
    <vt:lpwstr>Acrobat PDFMaker 22 for PowerPoint</vt:lpwstr>
  </property>
  <property fmtid="{D5CDD505-2E9C-101B-9397-08002B2CF9AE}" pid="5" name="LastSaved">
    <vt:filetime>2024-05-28T00:00:00Z</vt:filetime>
  </property>
  <property fmtid="{D5CDD505-2E9C-101B-9397-08002B2CF9AE}" pid="6" name="Producer">
    <vt:lpwstr>Adobe PDF Library 22.3.98</vt:lpwstr>
  </property>
</Properties>
</file>